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337" r:id="rId3"/>
    <p:sldId id="359" r:id="rId4"/>
    <p:sldId id="360" r:id="rId5"/>
    <p:sldId id="361" r:id="rId6"/>
    <p:sldId id="288" r:id="rId7"/>
    <p:sldId id="373" r:id="rId8"/>
    <p:sldId id="289" r:id="rId9"/>
    <p:sldId id="368" r:id="rId10"/>
    <p:sldId id="362" r:id="rId11"/>
    <p:sldId id="275" r:id="rId12"/>
    <p:sldId id="299" r:id="rId13"/>
    <p:sldId id="370" r:id="rId14"/>
    <p:sldId id="279" r:id="rId15"/>
    <p:sldId id="353" r:id="rId16"/>
    <p:sldId id="366" r:id="rId17"/>
    <p:sldId id="282" r:id="rId18"/>
    <p:sldId id="283" r:id="rId19"/>
    <p:sldId id="303" r:id="rId20"/>
    <p:sldId id="285" r:id="rId21"/>
    <p:sldId id="369" r:id="rId22"/>
    <p:sldId id="319" r:id="rId23"/>
    <p:sldId id="372" r:id="rId24"/>
    <p:sldId id="292" r:id="rId25"/>
    <p:sldId id="318" r:id="rId26"/>
    <p:sldId id="290" r:id="rId27"/>
    <p:sldId id="311" r:id="rId28"/>
    <p:sldId id="364" r:id="rId29"/>
    <p:sldId id="264" r:id="rId30"/>
    <p:sldId id="347" r:id="rId31"/>
    <p:sldId id="257" r:id="rId32"/>
    <p:sldId id="270" r:id="rId33"/>
    <p:sldId id="287" r:id="rId34"/>
    <p:sldId id="305" r:id="rId35"/>
    <p:sldId id="325" r:id="rId36"/>
    <p:sldId id="331" r:id="rId37"/>
    <p:sldId id="272" r:id="rId38"/>
    <p:sldId id="335" r:id="rId39"/>
    <p:sldId id="297" r:id="rId40"/>
    <p:sldId id="291" r:id="rId41"/>
    <p:sldId id="274" r:id="rId42"/>
    <p:sldId id="328" r:id="rId43"/>
    <p:sldId id="309" r:id="rId44"/>
    <p:sldId id="306" r:id="rId45"/>
    <p:sldId id="276" r:id="rId46"/>
    <p:sldId id="301" r:id="rId47"/>
    <p:sldId id="354" r:id="rId48"/>
    <p:sldId id="355" r:id="rId49"/>
    <p:sldId id="358" r:id="rId50"/>
    <p:sldId id="342" r:id="rId51"/>
    <p:sldId id="302" r:id="rId52"/>
    <p:sldId id="268" r:id="rId5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Objects="1">
      <p:cViewPr>
        <p:scale>
          <a:sx n="75" d="100"/>
          <a:sy n="75" d="100"/>
        </p:scale>
        <p:origin x="-1112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98D4E-65B7-0D4E-A885-07782746778D}" type="datetimeFigureOut">
              <a:rPr lang="fr-FR" smtClean="0"/>
              <a:pPr/>
              <a:t>05/09/2015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42D89-E459-1C49-B108-AED5E654D4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21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D3ECD1-18A5-EE49-9EA5-5740821B17E5}" type="slidenum">
              <a:rPr lang="fr-FR"/>
              <a:pPr/>
              <a:t>15</a:t>
            </a:fld>
            <a:endParaRPr lang="fr-FR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F4F99B-77EA-4744-95B8-47D42F62FD72}" type="slidenum">
              <a:rPr lang="fr-FR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pPr/>
              <a:t>32</a:t>
            </a:fld>
            <a:endParaRPr lang="fr-FR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4FB0A7-FA20-FB48-B1D5-CF20CA17CAD2}" type="slidenum">
              <a:rPr lang="fr-FR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pPr/>
              <a:t>37</a:t>
            </a:fld>
            <a:endParaRPr lang="fr-FR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A7C476-63C3-DC48-B3B4-A7E4930DFBB2}" type="slidenum">
              <a:rPr lang="fr-FR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pPr/>
              <a:t>41</a:t>
            </a:fld>
            <a:endParaRPr lang="fr-FR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A7C476-63C3-DC48-B3B4-A7E4930DFBB2}" type="slidenum">
              <a:rPr lang="fr-FR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pPr/>
              <a:t>42</a:t>
            </a:fld>
            <a:endParaRPr lang="fr-FR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A7C476-63C3-DC48-B3B4-A7E4930DFBB2}" type="slidenum">
              <a:rPr lang="fr-FR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pPr/>
              <a:t>43</a:t>
            </a:fld>
            <a:endParaRPr lang="fr-FR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9800F5-45D6-494C-9D52-1F5EB6D00304}" type="slidenum">
              <a:rPr lang="fr-FR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pPr/>
              <a:t>52</a:t>
            </a:fld>
            <a:endParaRPr lang="fr-FR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FDAE-AD3E-EC4C-A367-3E7531E88CCF}" type="datetimeFigureOut">
              <a:rPr lang="fr-FR" smtClean="0"/>
              <a:pPr/>
              <a:t>05/09/2015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7233-7FA1-374C-AD2F-C837B87D2A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FDAE-AD3E-EC4C-A367-3E7531E88CCF}" type="datetimeFigureOut">
              <a:rPr lang="fr-FR" smtClean="0"/>
              <a:pPr/>
              <a:t>05/09/2015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7233-7FA1-374C-AD2F-C837B87D2A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FDAE-AD3E-EC4C-A367-3E7531E88CCF}" type="datetimeFigureOut">
              <a:rPr lang="fr-FR" smtClean="0"/>
              <a:pPr/>
              <a:t>05/09/2015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7233-7FA1-374C-AD2F-C837B87D2A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FDAE-AD3E-EC4C-A367-3E7531E88CCF}" type="datetimeFigureOut">
              <a:rPr lang="fr-FR" smtClean="0"/>
              <a:pPr/>
              <a:t>05/09/2015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7233-7FA1-374C-AD2F-C837B87D2A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FDAE-AD3E-EC4C-A367-3E7531E88CCF}" type="datetimeFigureOut">
              <a:rPr lang="fr-FR" smtClean="0"/>
              <a:pPr/>
              <a:t>05/09/2015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7233-7FA1-374C-AD2F-C837B87D2A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FDAE-AD3E-EC4C-A367-3E7531E88CCF}" type="datetimeFigureOut">
              <a:rPr lang="fr-FR" smtClean="0"/>
              <a:pPr/>
              <a:t>05/09/2015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7233-7FA1-374C-AD2F-C837B87D2A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FDAE-AD3E-EC4C-A367-3E7531E88CCF}" type="datetimeFigureOut">
              <a:rPr lang="fr-FR" smtClean="0"/>
              <a:pPr/>
              <a:t>05/09/2015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7233-7FA1-374C-AD2F-C837B87D2A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FDAE-AD3E-EC4C-A367-3E7531E88CCF}" type="datetimeFigureOut">
              <a:rPr lang="fr-FR" smtClean="0"/>
              <a:pPr/>
              <a:t>05/09/2015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7233-7FA1-374C-AD2F-C837B87D2A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FDAE-AD3E-EC4C-A367-3E7531E88CCF}" type="datetimeFigureOut">
              <a:rPr lang="fr-FR" smtClean="0"/>
              <a:pPr/>
              <a:t>05/09/2015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7233-7FA1-374C-AD2F-C837B87D2A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FDAE-AD3E-EC4C-A367-3E7531E88CCF}" type="datetimeFigureOut">
              <a:rPr lang="fr-FR" smtClean="0"/>
              <a:pPr/>
              <a:t>05/09/2015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7233-7FA1-374C-AD2F-C837B87D2A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FDAE-AD3E-EC4C-A367-3E7531E88CCF}" type="datetimeFigureOut">
              <a:rPr lang="fr-FR" smtClean="0"/>
              <a:pPr/>
              <a:t>05/09/2015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B7233-7FA1-374C-AD2F-C837B87D2A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2FDAE-AD3E-EC4C-A367-3E7531E88CCF}" type="datetimeFigureOut">
              <a:rPr lang="fr-FR" smtClean="0"/>
              <a:pPr/>
              <a:t>05/09/2015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B7233-7FA1-374C-AD2F-C837B87D2A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quête </a:t>
            </a:r>
            <a:r>
              <a:rPr lang="fr-FR" smtClean="0"/>
              <a:t>de l’antimatière 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mtClean="0"/>
              <a:t>2009 09 13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L’existence de l’antimatière est prédite par P.A.M.DIRAC en 1928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 partir de son équation 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041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irac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041" r="-7104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Equation de Dirac </a:t>
            </a:r>
            <a:endParaRPr lang="fr-FR" dirty="0"/>
          </a:p>
        </p:txBody>
      </p:sp>
      <p:pic>
        <p:nvPicPr>
          <p:cNvPr id="4" name="Espace réservé du contenu 3" descr="img4242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2494" b="-3249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Qu’est ce que l’antimatière? .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Comment a-t-on eu  l’idée de son existence ?</a:t>
            </a:r>
          </a:p>
          <a:p>
            <a:endParaRPr lang="fr-FR" dirty="0" smtClean="0"/>
          </a:p>
          <a:p>
            <a:r>
              <a:rPr lang="fr-FR" dirty="0" smtClean="0"/>
              <a:t>Comment a-t-on détecté sa présence?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328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1932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Carl Anderson découvre l’existence de paires d’électrons et de positrons dans le rayonnement cosmique </a:t>
            </a:r>
          </a:p>
          <a:p>
            <a:endParaRPr lang="fr-FR" dirty="0" smtClean="0"/>
          </a:p>
          <a:p>
            <a:r>
              <a:rPr lang="fr-FR" dirty="0" smtClean="0"/>
              <a:t>M</a:t>
            </a:r>
            <a:r>
              <a:rPr lang="fr-FR" dirty="0" err="1" smtClean="0"/>
              <a:t>ouvements</a:t>
            </a:r>
            <a:r>
              <a:rPr lang="fr-FR" dirty="0" smtClean="0"/>
              <a:t> inversés dans un champ magnétique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6" name="Picture 4" descr="e+e-ev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49263"/>
            <a:ext cx="7773987" cy="5957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On  fabrique des  quantités d’antimatière  dans les accélérateurs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fr-FR" sz="4000" dirty="0" smtClean="0">
                <a:solidFill>
                  <a:srgbClr val="FF6600"/>
                </a:solidFill>
              </a:rPr>
              <a:t>Elle apparaît toujours avec sa conjointe de matière  (en paires)</a:t>
            </a:r>
          </a:p>
          <a:p>
            <a:pPr lvl="2"/>
            <a:r>
              <a:rPr lang="fr-FR" sz="4000" dirty="0" smtClean="0">
                <a:solidFill>
                  <a:srgbClr val="FF6600"/>
                </a:solidFill>
              </a:rPr>
              <a:t>Strictement! </a:t>
            </a:r>
          </a:p>
          <a:p>
            <a:r>
              <a:rPr lang="fr-FR" dirty="0" smtClean="0"/>
              <a:t>Electrons et positrons </a:t>
            </a:r>
          </a:p>
          <a:p>
            <a:r>
              <a:rPr lang="fr-FR" dirty="0" smtClean="0"/>
              <a:t>Protons et antiprotons  </a:t>
            </a:r>
          </a:p>
          <a:p>
            <a:r>
              <a:rPr lang="fr-FR" dirty="0" smtClean="0"/>
              <a:t>Neutrinos et </a:t>
            </a:r>
            <a:r>
              <a:rPr lang="fr-FR" dirty="0" err="1" smtClean="0"/>
              <a:t>antineutirnos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33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ERN_LHC_t2030shigh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228" r="-9228"/>
          <a:stretch>
            <a:fillRect/>
          </a:stretch>
        </p:blipFill>
        <p:spPr>
          <a:xfrm>
            <a:off x="-873507" y="457200"/>
            <a:ext cx="11638633" cy="640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800px-CERN_LHC_Tunnel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066907" y="762000"/>
            <a:ext cx="9753707" cy="5364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L’antimatière est très rare dans la nature .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Qu’est ce que l’antimatière? .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Comment a-t-on eu  l’idée de son existence ?</a:t>
            </a:r>
          </a:p>
          <a:p>
            <a:endParaRPr lang="fr-FR" dirty="0" smtClean="0"/>
          </a:p>
          <a:p>
            <a:r>
              <a:rPr lang="fr-FR" dirty="0" smtClean="0"/>
              <a:t>Comment a-t-on détecté sa présence?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soleil est-il fait de matière ou d’antimatière? </a:t>
            </a:r>
            <a:endParaRPr lang="fr-FR" dirty="0"/>
          </a:p>
        </p:txBody>
      </p:sp>
      <p:pic>
        <p:nvPicPr>
          <p:cNvPr id="4" name="Espace réservé du contenu 3" descr="soleil coucher de 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676400" y="1981200"/>
            <a:ext cx="12594086" cy="6926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photons sont leur propres particules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astre d’antimatière émettrait les mêmes photons qu’un astre de matière </a:t>
            </a:r>
          </a:p>
          <a:p>
            <a:r>
              <a:rPr lang="fr-FR" dirty="0" smtClean="0"/>
              <a:t>Impossible de distinguer par les télescopes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935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Pas de différence dans le rayonnement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Atomes et antiatomes émettent les mêmes longueurs d’ondes 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soleil émet des  neutrinos </a:t>
            </a:r>
            <a:br>
              <a:rPr lang="fr-FR" dirty="0" smtClean="0"/>
            </a:br>
            <a:r>
              <a:rPr lang="fr-FR" smtClean="0"/>
              <a:t>pas d’antineutrinos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58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 le Soleil était fait d’antimatière  le vent solaire produirait des rayons gammas mortels  dans l’atmosphère.  (cent </a:t>
            </a:r>
            <a:r>
              <a:rPr lang="fr-FR" dirty="0" err="1" smtClean="0"/>
              <a:t>Mev</a:t>
            </a:r>
            <a:r>
              <a:rPr lang="fr-FR" dirty="0" smtClean="0"/>
              <a:t> ).</a:t>
            </a:r>
          </a:p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Vent solaire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Des protons et des électrons du Soleil viennent frapper la haute atmosphère de notre planète 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Aurores boréales: vent solaire heurtant la haute atmosphère. </a:t>
            </a:r>
            <a:br>
              <a:rPr lang="fr-FR" dirty="0" smtClean="0"/>
            </a:br>
            <a:r>
              <a:rPr lang="fr-FR" dirty="0" smtClean="0"/>
              <a:t>Photons visibles  = 1 eV  </a:t>
            </a:r>
            <a:endParaRPr lang="fr-FR" dirty="0"/>
          </a:p>
        </p:txBody>
      </p:sp>
      <p:pic>
        <p:nvPicPr>
          <p:cNvPr id="4" name="Espace réservé du contenu 3" descr="aurore-boreal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322" r="-9322"/>
          <a:stretch>
            <a:fillRect/>
          </a:stretch>
        </p:blipFill>
        <p:spPr>
          <a:xfrm>
            <a:off x="457200" y="2332037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9067800" cy="187483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Haute atmosphère t aurores boré.tif"/>
          <p:cNvPicPr>
            <a:picLocks noGrp="1" noChangeAspect="1"/>
          </p:cNvPicPr>
          <p:nvPr>
            <p:ph idx="1"/>
          </p:nvPr>
        </p:nvPicPr>
        <p:blipFill>
          <a:blip r:embed="rId2"/>
          <a:srcRect l="-82909" r="-174747"/>
          <a:stretch>
            <a:fillRect/>
          </a:stretch>
        </p:blipFill>
        <p:spPr>
          <a:xfrm>
            <a:off x="-2514600" y="0"/>
            <a:ext cx="18454729" cy="6126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astres ne sont pas </a:t>
            </a:r>
            <a:br>
              <a:rPr lang="fr-FR" dirty="0" smtClean="0"/>
            </a:br>
            <a:r>
              <a:rPr lang="fr-FR" dirty="0" smtClean="0"/>
              <a:t> de l’antimatière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Sinon ils  émettraient des flux de rayons gammas mortels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137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Pulsar du Crabe</a:t>
            </a:r>
            <a:br>
              <a:rPr lang="fr-FR" dirty="0" smtClean="0"/>
            </a:br>
            <a:r>
              <a:rPr lang="fr-FR" dirty="0" smtClean="0"/>
              <a:t>flux X de créations et annihilations de paires  . </a:t>
            </a:r>
            <a:endParaRPr lang="fr-FR" dirty="0"/>
          </a:p>
        </p:txBody>
      </p:sp>
      <p:pic>
        <p:nvPicPr>
          <p:cNvPr id="4" name="Espace réservé du contenu 3" descr="antimatter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1447800" y="1676400"/>
            <a:ext cx="11222968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13147" b="131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63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14crabe2 - copi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6167" r="-26167"/>
          <a:stretch>
            <a:fillRect/>
          </a:stretch>
        </p:blipFill>
        <p:spPr>
          <a:xfrm>
            <a:off x="-1600200" y="228600"/>
            <a:ext cx="12054298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Centre de la Voie Lactée</a:t>
            </a:r>
            <a:br>
              <a:rPr lang="fr-FR" dirty="0" smtClean="0"/>
            </a:br>
            <a:r>
              <a:rPr lang="fr-FR" dirty="0" smtClean="0"/>
              <a:t>Rayonnement 511 </a:t>
            </a:r>
            <a:r>
              <a:rPr lang="fr-FR" dirty="0" err="1" smtClean="0"/>
              <a:t>Kev</a:t>
            </a:r>
            <a:r>
              <a:rPr lang="fr-FR" dirty="0" smtClean="0"/>
              <a:t>  ( gammas)</a:t>
            </a:r>
            <a:br>
              <a:rPr lang="fr-FR" dirty="0" smtClean="0"/>
            </a:br>
            <a:r>
              <a:rPr lang="fr-FR" dirty="0" smtClean="0"/>
              <a:t>(annihilation de matière sombre ?)  </a:t>
            </a:r>
            <a:endParaRPr lang="fr-FR" dirty="0"/>
          </a:p>
        </p:txBody>
      </p:sp>
      <p:pic>
        <p:nvPicPr>
          <p:cNvPr id="4" name="Espace réservé du contenu 3" descr="207804main_antimatter_cloud1_HI.jpg"/>
          <p:cNvPicPr>
            <a:picLocks noGrp="1" noChangeAspect="1"/>
          </p:cNvPicPr>
          <p:nvPr>
            <p:ph idx="1"/>
          </p:nvPr>
        </p:nvPicPr>
        <p:blipFill>
          <a:blip r:embed="rId2"/>
          <a:srcRect t="-5750" b="-5750"/>
          <a:stretch>
            <a:fillRect/>
          </a:stretch>
        </p:blipFill>
        <p:spPr>
          <a:xfrm>
            <a:off x="457200" y="2667000"/>
            <a:ext cx="8229600" cy="5135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467600" cy="304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 smtClean="0"/>
              <a:t>Y a-t-il de l’antimatière ailleurs  dans l’univers?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Comment savoir ? </a:t>
            </a:r>
            <a:br>
              <a:rPr lang="fr-FR" dirty="0" smtClean="0"/>
            </a:br>
            <a:r>
              <a:rPr lang="fr-FR" dirty="0" smtClean="0"/>
              <a:t>Rayonnement.. 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3581400"/>
            <a:ext cx="7315200" cy="304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L’univers lointain?  Matière  </a:t>
            </a:r>
            <a:br>
              <a:rPr lang="fr-FR" dirty="0" smtClean="0"/>
            </a:br>
            <a:r>
              <a:rPr lang="fr-FR" dirty="0" smtClean="0"/>
              <a:t>Trop peu de flux gammas  </a:t>
            </a:r>
            <a:endParaRPr lang="fr-FR" dirty="0"/>
          </a:p>
        </p:txBody>
      </p:sp>
      <p:pic>
        <p:nvPicPr>
          <p:cNvPr id="4" name="Espace réservé du contenu 3" descr="deep field 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6764" r="-36764"/>
          <a:stretch>
            <a:fillRect/>
          </a:stretch>
        </p:blipFill>
        <p:spPr>
          <a:xfrm>
            <a:off x="-1143000" y="1417638"/>
            <a:ext cx="11361523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Notre univers a privilégié la matière sur l’antimatière .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Pourquoi ?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Antimatière et cosmologie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Problème avec la théorie du </a:t>
            </a:r>
            <a:r>
              <a:rPr lang="fr-FR" dirty="0" err="1" smtClean="0"/>
              <a:t>Big</a:t>
            </a:r>
            <a:r>
              <a:rPr lang="fr-FR" dirty="0" smtClean="0"/>
              <a:t> Bang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théorie du </a:t>
            </a:r>
            <a:r>
              <a:rPr lang="fr-FR" dirty="0" err="1" smtClean="0"/>
              <a:t>Big</a:t>
            </a:r>
            <a:r>
              <a:rPr lang="fr-FR" dirty="0" smtClean="0"/>
              <a:t> Bang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L’univers des premiers temps était très chaud . </a:t>
            </a:r>
          </a:p>
          <a:p>
            <a:r>
              <a:rPr lang="fr-FR" dirty="0" smtClean="0"/>
              <a:t>Les hautes températures engendrent toutes les variétés de  particules </a:t>
            </a:r>
            <a:r>
              <a:rPr lang="fr-FR" sz="4800" dirty="0" smtClean="0"/>
              <a:t>. Strictement  </a:t>
            </a:r>
            <a:r>
              <a:rPr lang="fr-FR" sz="4800" dirty="0"/>
              <a:t>a</a:t>
            </a:r>
            <a:r>
              <a:rPr lang="fr-FR" sz="4800" dirty="0" smtClean="0"/>
              <a:t>utant de matière que d’antimatière .</a:t>
            </a:r>
          </a:p>
          <a:p>
            <a:r>
              <a:rPr lang="fr-FR" dirty="0" smtClean="0"/>
              <a:t>Où est passe l’antimatière ?   </a:t>
            </a:r>
          </a:p>
          <a:p>
            <a:r>
              <a:rPr lang="fr-FR" dirty="0" smtClean="0"/>
              <a:t> 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Echapper à l’hécatombe cosmique! 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dirty="0" err="1"/>
              <a:t>Big</a:t>
            </a:r>
            <a:r>
              <a:rPr lang="fr-FR" dirty="0"/>
              <a:t> Bang : </a:t>
            </a:r>
            <a:r>
              <a:rPr lang="fr-FR" dirty="0" smtClean="0"/>
              <a:t>réactions </a:t>
            </a:r>
            <a:r>
              <a:rPr lang="fr-FR" dirty="0"/>
              <a:t>en équilibre :</a:t>
            </a:r>
          </a:p>
          <a:p>
            <a:pPr eaLnBrk="1" hangingPunct="1"/>
            <a:r>
              <a:rPr lang="fr-FR" dirty="0"/>
              <a:t> autant de particules  que d’antiparticules . </a:t>
            </a:r>
          </a:p>
          <a:p>
            <a:pPr eaLnBrk="1" hangingPunct="1"/>
            <a:r>
              <a:rPr lang="fr-FR" dirty="0"/>
              <a:t>Refroidissement = annihilation de la matière ( p, n , e , nu) </a:t>
            </a:r>
          </a:p>
          <a:p>
            <a:pPr eaLnBrk="1" hangingPunct="1"/>
            <a:r>
              <a:rPr lang="fr-FR" dirty="0"/>
              <a:t>Résultat : univers de pure lumière!!!</a:t>
            </a:r>
          </a:p>
          <a:p>
            <a:pPr eaLnBrk="1" hangingPunct="1"/>
            <a:r>
              <a:rPr lang="fr-FR" dirty="0"/>
              <a:t>Mais ….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Théorie du </a:t>
            </a:r>
            <a:r>
              <a:rPr lang="fr-FR" dirty="0" err="1" smtClean="0"/>
              <a:t>Big</a:t>
            </a:r>
            <a:r>
              <a:rPr lang="fr-FR" dirty="0" smtClean="0"/>
              <a:t> Bang </a:t>
            </a:r>
            <a:br>
              <a:rPr lang="fr-FR" dirty="0" smtClean="0"/>
            </a:br>
            <a:r>
              <a:rPr lang="fr-FR" dirty="0" smtClean="0"/>
              <a:t>La température décroit.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 Annihilation : hécatombe !</a:t>
            </a:r>
          </a:p>
          <a:p>
            <a:r>
              <a:rPr lang="fr-FR" dirty="0" smtClean="0"/>
              <a:t>Matière et antimatière s’annihilent     </a:t>
            </a:r>
          </a:p>
          <a:p>
            <a:r>
              <a:rPr lang="fr-FR" dirty="0" smtClean="0"/>
              <a:t>Après une microseconde,  les </a:t>
            </a:r>
            <a:r>
              <a:rPr lang="fr-FR" dirty="0" err="1" smtClean="0"/>
              <a:t>quarks-antiquarks</a:t>
            </a:r>
            <a:r>
              <a:rPr lang="fr-FR" dirty="0" smtClean="0"/>
              <a:t>  disparaissent </a:t>
            </a:r>
          </a:p>
          <a:p>
            <a:r>
              <a:rPr lang="fr-FR" dirty="0" smtClean="0"/>
              <a:t>Après une seconde, les </a:t>
            </a:r>
            <a:r>
              <a:rPr lang="fr-FR" dirty="0" err="1" smtClean="0"/>
              <a:t>électrons-positrons</a:t>
            </a:r>
            <a:r>
              <a:rPr lang="fr-FR" dirty="0" smtClean="0"/>
              <a:t> disparaissent  </a:t>
            </a:r>
          </a:p>
          <a:p>
            <a:endParaRPr lang="fr-FR" dirty="0" smtClean="0"/>
          </a:p>
          <a:p>
            <a:r>
              <a:rPr lang="fr-FR" dirty="0" smtClean="0"/>
              <a:t>Ne devrait  plus rester  que de la lumière !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Problème majeur </a:t>
            </a:r>
            <a:r>
              <a:rPr lang="fr-FR" dirty="0" err="1" smtClean="0"/>
              <a:t>non-résolu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Comment se fait-il qu’il reste encore  aujourd’hui de la matière ?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A chaque particule correspond une antiparticule </a:t>
            </a:r>
          </a:p>
          <a:p>
            <a:r>
              <a:rPr lang="fr-FR" dirty="0" smtClean="0"/>
              <a:t>Charges opposées . </a:t>
            </a:r>
          </a:p>
          <a:p>
            <a:r>
              <a:rPr lang="fr-FR" dirty="0" smtClean="0"/>
              <a:t>Mêmes masses </a:t>
            </a:r>
          </a:p>
          <a:p>
            <a:r>
              <a:rPr lang="fr-FR" dirty="0" smtClean="0"/>
              <a:t>Presque mêmes interactions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797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Matière et antimatière ne sont pas tout à fait a population égale dans le </a:t>
            </a:r>
            <a:r>
              <a:rPr lang="fr-FR" dirty="0" err="1" smtClean="0"/>
              <a:t>Big</a:t>
            </a:r>
            <a:r>
              <a:rPr lang="fr-FR" dirty="0" smtClean="0"/>
              <a:t> Bang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fr-FR" dirty="0" smtClean="0"/>
              <a:t>Au début le nombre de particules est légèrement supérieur au nombre d’antiparticules </a:t>
            </a:r>
          </a:p>
          <a:p>
            <a:r>
              <a:rPr lang="fr-FR" dirty="0" smtClean="0"/>
              <a:t>(Majorité de un milliardième! 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dirty="0" smtClean="0"/>
              <a:t>Scenario </a:t>
            </a:r>
            <a:r>
              <a:rPr lang="fr-FR" smtClean="0"/>
              <a:t>de Sakharov  </a:t>
            </a:r>
            <a:r>
              <a:rPr lang="fr-FR" dirty="0" smtClean="0"/>
              <a:t>1966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fr-FR" sz="11000" dirty="0" smtClean="0"/>
              <a:t> </a:t>
            </a:r>
            <a:r>
              <a:rPr lang="fr-FR" sz="14800" dirty="0" smtClean="0"/>
              <a:t>Au </a:t>
            </a:r>
            <a:r>
              <a:rPr lang="fr-FR" sz="14800" dirty="0"/>
              <a:t>début de l’univers les populations de particules et d’antiparticules étaient « </a:t>
            </a:r>
            <a:r>
              <a:rPr lang="fr-FR" sz="14800" dirty="0" smtClean="0"/>
              <a:t>presque égales »  </a:t>
            </a:r>
          </a:p>
          <a:p>
            <a:pPr eaLnBrk="1" hangingPunct="1">
              <a:lnSpc>
                <a:spcPct val="90000"/>
              </a:lnSpc>
            </a:pPr>
            <a:r>
              <a:rPr lang="fr-FR" sz="14800" dirty="0" smtClean="0"/>
              <a:t>Particules = 1 000 000 001</a:t>
            </a:r>
          </a:p>
          <a:p>
            <a:pPr eaLnBrk="1" hangingPunct="1">
              <a:lnSpc>
                <a:spcPct val="90000"/>
              </a:lnSpc>
            </a:pPr>
            <a:r>
              <a:rPr lang="fr-FR" sz="14800" dirty="0" smtClean="0"/>
              <a:t>Antiparticules = 1 000 000 000 </a:t>
            </a:r>
          </a:p>
          <a:p>
            <a:pPr eaLnBrk="1" hangingPunct="1">
              <a:lnSpc>
                <a:spcPct val="90000"/>
              </a:lnSpc>
            </a:pPr>
            <a:r>
              <a:rPr lang="fr-FR" sz="14800" dirty="0" smtClean="0"/>
              <a:t>  Un </a:t>
            </a:r>
            <a:r>
              <a:rPr lang="fr-FR" sz="14800" dirty="0"/>
              <a:t>surplus de une unité  </a:t>
            </a:r>
            <a:r>
              <a:rPr lang="fr-FR" sz="14800" dirty="0" smtClean="0"/>
              <a:t>dans</a:t>
            </a:r>
          </a:p>
          <a:p>
            <a:pPr eaLnBrk="1" hangingPunct="1">
              <a:lnSpc>
                <a:spcPct val="90000"/>
              </a:lnSpc>
            </a:pPr>
            <a:r>
              <a:rPr lang="fr-FR" sz="14800" dirty="0" smtClean="0"/>
              <a:t> </a:t>
            </a:r>
            <a:r>
              <a:rPr lang="fr-FR" sz="14800" dirty="0"/>
              <a:t>un milliard pour les particules</a:t>
            </a:r>
            <a:r>
              <a:rPr lang="fr-FR" sz="14800" dirty="0" smtClean="0"/>
              <a:t>!</a:t>
            </a:r>
          </a:p>
          <a:p>
            <a:pPr eaLnBrk="1" hangingPunct="1">
              <a:lnSpc>
                <a:spcPct val="90000"/>
              </a:lnSpc>
            </a:pPr>
            <a:endParaRPr lang="fr-FR" sz="2800" dirty="0" smtClean="0"/>
          </a:p>
          <a:p>
            <a:pPr eaLnBrk="1" hangingPunct="1">
              <a:lnSpc>
                <a:spcPct val="90000"/>
              </a:lnSpc>
            </a:pPr>
            <a:endParaRPr lang="fr-FR" sz="2800" dirty="0" smtClean="0"/>
          </a:p>
          <a:p>
            <a:pPr eaLnBrk="1" hangingPunct="1">
              <a:lnSpc>
                <a:spcPct val="90000"/>
              </a:lnSpc>
            </a:pPr>
            <a:r>
              <a:rPr lang="fr-FR" sz="28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fr-FR" sz="2800" dirty="0"/>
          </a:p>
          <a:p>
            <a:pPr eaLnBrk="1" hangingPunct="1">
              <a:lnSpc>
                <a:spcPct val="90000"/>
              </a:lnSpc>
            </a:pPr>
            <a:r>
              <a:rPr lang="fr-FR" sz="2800" dirty="0" smtClean="0"/>
              <a:t>  </a:t>
            </a:r>
            <a:endParaRPr lang="fr-FR" sz="2800" dirty="0"/>
          </a:p>
          <a:p>
            <a:pPr eaLnBrk="1" hangingPunct="1">
              <a:lnSpc>
                <a:spcPct val="90000"/>
              </a:lnSpc>
            </a:pPr>
            <a:endParaRPr lang="fr-FR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800" dirty="0"/>
              <a:t> </a:t>
            </a:r>
          </a:p>
          <a:p>
            <a:pPr eaLnBrk="1" hangingPunct="1">
              <a:lnSpc>
                <a:spcPct val="90000"/>
              </a:lnSpc>
            </a:pP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dirty="0" smtClean="0"/>
              <a:t>Les rescapés de l’hécatombe .</a:t>
            </a:r>
            <a:endParaRPr lang="fr-FR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fr-FR" sz="5400" dirty="0" smtClean="0"/>
              <a:t>      Il reste …. nous!  </a:t>
            </a:r>
          </a:p>
          <a:p>
            <a:pPr eaLnBrk="1" hangingPunct="1">
              <a:lnSpc>
                <a:spcPct val="90000"/>
              </a:lnSpc>
            </a:pPr>
            <a:endParaRPr lang="fr-FR" sz="4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FR" sz="4400" dirty="0" smtClean="0">
                <a:solidFill>
                  <a:schemeClr val="accent6">
                    <a:lumMod val="75000"/>
                  </a:schemeClr>
                </a:solidFill>
              </a:rPr>
              <a:t>                     Pourquoi ? </a:t>
            </a:r>
          </a:p>
          <a:p>
            <a:pPr eaLnBrk="1" hangingPunct="1">
              <a:lnSpc>
                <a:spcPct val="90000"/>
              </a:lnSpc>
            </a:pPr>
            <a:endParaRPr lang="fr-FR" sz="4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FR" sz="4400" dirty="0" smtClean="0">
                <a:solidFill>
                  <a:schemeClr val="accent6">
                    <a:lumMod val="75000"/>
                  </a:schemeClr>
                </a:solidFill>
              </a:rPr>
              <a:t>           La faute aux neutrinos ? </a:t>
            </a:r>
          </a:p>
          <a:p>
            <a:pPr eaLnBrk="1" hangingPunct="1">
              <a:lnSpc>
                <a:spcPct val="90000"/>
              </a:lnSpc>
            </a:pPr>
            <a:endParaRPr lang="fr-FR" sz="2800" dirty="0"/>
          </a:p>
          <a:p>
            <a:pPr eaLnBrk="1" hangingPunct="1">
              <a:lnSpc>
                <a:spcPct val="90000"/>
              </a:lnSpc>
            </a:pPr>
            <a:r>
              <a:rPr lang="fr-FR" sz="2800" dirty="0" smtClean="0"/>
              <a:t>  </a:t>
            </a:r>
            <a:endParaRPr lang="fr-FR" sz="2800" dirty="0"/>
          </a:p>
          <a:p>
            <a:pPr eaLnBrk="1" hangingPunct="1">
              <a:lnSpc>
                <a:spcPct val="90000"/>
              </a:lnSpc>
            </a:pPr>
            <a:endParaRPr lang="fr-FR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800" dirty="0"/>
              <a:t> </a:t>
            </a:r>
          </a:p>
          <a:p>
            <a:pPr eaLnBrk="1" hangingPunct="1">
              <a:lnSpc>
                <a:spcPct val="90000"/>
              </a:lnSpc>
            </a:pP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/>
              <a:t>Matière et antimatière dans l’univers 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fr-FR" sz="2800"/>
              <a:t>Au début de l’univers les populations de particules et d’antiparticules étaient « presqu »égales 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/>
              <a:t>Un surplus de une unité  dans un milliard pour les particules!</a:t>
            </a:r>
          </a:p>
          <a:p>
            <a:pPr eaLnBrk="1" hangingPunct="1">
              <a:lnSpc>
                <a:spcPct val="90000"/>
              </a:lnSpc>
            </a:pPr>
            <a:endParaRPr lang="fr-FR" sz="2800"/>
          </a:p>
          <a:p>
            <a:pPr eaLnBrk="1" hangingPunct="1">
              <a:lnSpc>
                <a:spcPct val="90000"/>
              </a:lnSpc>
            </a:pPr>
            <a:r>
              <a:rPr lang="fr-FR" sz="2800"/>
              <a:t> Plus tard particules et antiparticules se sont s’annihilées, se transformant en lumière.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/>
              <a:t>Aujourd’hui  l’antimatière a disparu.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/>
              <a:t>Il reste de la matière et de la lumière.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/>
              <a:t> </a:t>
            </a:r>
          </a:p>
          <a:p>
            <a:pPr eaLnBrk="1" hangingPunct="1">
              <a:lnSpc>
                <a:spcPct val="90000"/>
              </a:lnSpc>
            </a:pPr>
            <a:endParaRPr lang="fr-FR" sz="2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800"/>
              <a:t> </a:t>
            </a:r>
          </a:p>
          <a:p>
            <a:pPr eaLnBrk="1" hangingPunct="1">
              <a:lnSpc>
                <a:spcPct val="90000"/>
              </a:lnSpc>
            </a:pPr>
            <a:endParaRPr lang="fr-FR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température décroit.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annihilations ne sont plus compensées par des créations de paires . </a:t>
            </a:r>
          </a:p>
          <a:p>
            <a:r>
              <a:rPr lang="fr-FR" dirty="0" smtClean="0"/>
              <a:t>D’abord les protons et neutrons vers 1 </a:t>
            </a:r>
            <a:r>
              <a:rPr lang="fr-FR" dirty="0" err="1" smtClean="0"/>
              <a:t>Gev</a:t>
            </a:r>
            <a:r>
              <a:rPr lang="fr-FR" dirty="0" smtClean="0"/>
              <a:t> ( 10</a:t>
            </a:r>
            <a:r>
              <a:rPr lang="fr-FR" baseline="30000" dirty="0" smtClean="0"/>
              <a:t>e</a:t>
            </a:r>
            <a:r>
              <a:rPr lang="fr-FR" dirty="0" smtClean="0"/>
              <a:t>13 degrés)  ( une microseconde) </a:t>
            </a:r>
          </a:p>
          <a:p>
            <a:r>
              <a:rPr lang="fr-FR" dirty="0" smtClean="0"/>
              <a:t>Ensuite les électrons vers un MeV ( 10</a:t>
            </a:r>
            <a:r>
              <a:rPr lang="fr-FR" baseline="30000" dirty="0" smtClean="0"/>
              <a:t>e</a:t>
            </a:r>
            <a:r>
              <a:rPr lang="fr-FR" dirty="0" smtClean="0"/>
              <a:t>10 degrés ) ( une seconde )</a:t>
            </a:r>
          </a:p>
          <a:p>
            <a:r>
              <a:rPr lang="fr-FR" dirty="0" smtClean="0"/>
              <a:t>Ne restent plus que de la lumière !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Etat de la physique en 1925-1930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Il y a deux  excellentes  théories    </a:t>
            </a:r>
          </a:p>
          <a:p>
            <a:endParaRPr lang="fr-FR" dirty="0" smtClean="0"/>
          </a:p>
          <a:p>
            <a:r>
              <a:rPr lang="fr-FR" dirty="0" smtClean="0"/>
              <a:t>La physique quantique  : (Bohr, Heisenberg) ,   elle décrit les atomes et les  rayonnements.  </a:t>
            </a:r>
          </a:p>
          <a:p>
            <a:endParaRPr lang="fr-FR" dirty="0" smtClean="0"/>
          </a:p>
          <a:p>
            <a:r>
              <a:rPr lang="fr-FR" dirty="0" smtClean="0"/>
              <a:t> La relativité :( Einstein )  elle  s’applique aux  astres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physique quantique et la relativité sont incompatibles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Il faut les « unifier »…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1905 </a:t>
            </a:r>
            <a:br>
              <a:rPr lang="fr-FR" dirty="0" smtClean="0"/>
            </a:br>
            <a:r>
              <a:rPr lang="fr-FR" dirty="0" smtClean="0"/>
              <a:t>La Théorie de la relativité restreinte  </a:t>
            </a:r>
            <a:br>
              <a:rPr lang="fr-FR" dirty="0" smtClean="0"/>
            </a:br>
            <a:r>
              <a:rPr lang="fr-FR" dirty="0" smtClean="0"/>
              <a:t>Einstein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Energie d’une particule augmente avec sa vitesse </a:t>
            </a:r>
          </a:p>
          <a:p>
            <a:r>
              <a:rPr lang="fr-FR" dirty="0" smtClean="0"/>
              <a:t>E =  ( mc</a:t>
            </a:r>
            <a:r>
              <a:rPr lang="fr-FR" baseline="30000" dirty="0" smtClean="0"/>
              <a:t>2</a:t>
            </a:r>
            <a:r>
              <a:rPr lang="fr-FR" dirty="0" smtClean="0"/>
              <a:t> +(mv/c)</a:t>
            </a:r>
            <a:r>
              <a:rPr lang="fr-FR" baseline="30000" dirty="0" smtClean="0"/>
              <a:t>2</a:t>
            </a:r>
          </a:p>
          <a:p>
            <a:r>
              <a:rPr lang="fr-FR" dirty="0" smtClean="0"/>
              <a:t>Equation de </a:t>
            </a:r>
            <a:r>
              <a:rPr lang="fr-FR" dirty="0" err="1" smtClean="0"/>
              <a:t>Schroedinger</a:t>
            </a:r>
            <a:r>
              <a:rPr lang="fr-FR" dirty="0" smtClean="0"/>
              <a:t>  ne s’applique qu’a une </a:t>
            </a:r>
            <a:r>
              <a:rPr lang="fr-FR" dirty="0"/>
              <a:t>p</a:t>
            </a:r>
            <a:r>
              <a:rPr lang="fr-FR" dirty="0" smtClean="0"/>
              <a:t>articule   au repos </a:t>
            </a:r>
          </a:p>
          <a:p>
            <a:r>
              <a:rPr lang="fr-FR" dirty="0" smtClean="0"/>
              <a:t>Elargir cette équation aux particules en mouvements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26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1928 </a:t>
            </a:r>
          </a:p>
          <a:p>
            <a:r>
              <a:rPr lang="fr-FR" dirty="0" smtClean="0"/>
              <a:t>Physique atomique </a:t>
            </a:r>
          </a:p>
          <a:p>
            <a:r>
              <a:rPr lang="fr-FR" dirty="0" smtClean="0"/>
              <a:t>Les électrons dans l’état fondamental </a:t>
            </a:r>
          </a:p>
          <a:p>
            <a:r>
              <a:rPr lang="fr-FR" dirty="0" smtClean="0"/>
              <a:t>Atteignent des vitesses voisines de la lumière dans le cas des atomes de grandes masses : </a:t>
            </a:r>
            <a:r>
              <a:rPr lang="fr-FR" smtClean="0"/>
              <a:t>uranium plomb 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9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Equation de </a:t>
            </a:r>
            <a:r>
              <a:rPr lang="fr-FR" smtClean="0"/>
              <a:t>Schroedigner</a:t>
            </a:r>
            <a:r>
              <a:rPr lang="fr-FR" dirty="0" smtClean="0"/>
              <a:t> </a:t>
            </a:r>
            <a:endParaRPr lang="fr-FR" dirty="0"/>
          </a:p>
          <a:p>
            <a:r>
              <a:rPr lang="fr-FR" dirty="0" err="1"/>
              <a:t>ihbarre</a:t>
            </a:r>
            <a:r>
              <a:rPr lang="fr-FR" dirty="0"/>
              <a:t> </a:t>
            </a:r>
            <a:r>
              <a:rPr lang="fr-FR" dirty="0" smtClean="0"/>
              <a:t>delta </a:t>
            </a:r>
            <a:r>
              <a:rPr lang="fr-FR" dirty="0"/>
              <a:t>psi = E psi</a:t>
            </a:r>
          </a:p>
        </p:txBody>
      </p:sp>
    </p:spTree>
    <p:extLst>
      <p:ext uri="{BB962C8B-B14F-4D97-AF65-F5344CB8AC3E}">
        <p14:creationId xmlns:p14="http://schemas.microsoft.com/office/powerpoint/2010/main" val="9500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Matière et antimatière superposées</a:t>
            </a:r>
          </a:p>
          <a:p>
            <a:r>
              <a:rPr lang="fr-FR" dirty="0" smtClean="0"/>
              <a:t>S’annihilent en lumière</a:t>
            </a:r>
          </a:p>
          <a:p>
            <a:r>
              <a:rPr lang="fr-FR" dirty="0"/>
              <a:t> </a:t>
            </a:r>
            <a:r>
              <a:rPr lang="fr-FR" dirty="0" smtClean="0"/>
              <a:t> e+  +  e- =&gt; deux photons </a:t>
            </a:r>
          </a:p>
          <a:p>
            <a:r>
              <a:rPr lang="fr-FR" dirty="0" smtClean="0"/>
              <a:t> inversement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</a:t>
            </a:r>
            <a:r>
              <a:rPr lang="fr-FR" dirty="0"/>
              <a:t>deux photons </a:t>
            </a:r>
            <a:r>
              <a:rPr lang="fr-FR" dirty="0" smtClean="0"/>
              <a:t>=&gt;  </a:t>
            </a:r>
            <a:r>
              <a:rPr lang="fr-FR" dirty="0"/>
              <a:t>e+ + </a:t>
            </a:r>
            <a:r>
              <a:rPr lang="fr-FR" dirty="0" smtClean="0"/>
              <a:t>e- </a:t>
            </a:r>
          </a:p>
          <a:p>
            <a:r>
              <a:rPr lang="fr-FR" dirty="0" smtClean="0"/>
              <a:t>Créations de paires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92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problème de compatibilité est  partiellement  résolu.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Oui pour les vitesses constantes (relativité restreinte) </a:t>
            </a:r>
          </a:p>
          <a:p>
            <a:r>
              <a:rPr lang="fr-FR" dirty="0" smtClean="0"/>
              <a:t>Non résolu pour les accélérations (relativité générale )  </a:t>
            </a:r>
          </a:p>
          <a:p>
            <a:endParaRPr lang="fr-FR" dirty="0" smtClean="0"/>
          </a:p>
          <a:p>
            <a:r>
              <a:rPr lang="fr-FR" dirty="0" smtClean="0"/>
              <a:t>C’est le problème fondamental de la physique contemporaine . </a:t>
            </a:r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Conséquence inattendue! 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Les solutions de l’équation de Dirac</a:t>
            </a:r>
          </a:p>
          <a:p>
            <a:r>
              <a:rPr lang="fr-FR" dirty="0" smtClean="0"/>
              <a:t>                  prévoit </a:t>
            </a:r>
          </a:p>
          <a:p>
            <a:r>
              <a:rPr lang="fr-FR" dirty="0" smtClean="0"/>
              <a:t>      l’existence  d’antimatière! </a:t>
            </a:r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/>
              <a:t>Le  Soleil émet des neutrinos et pas des antineutrinos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/>
              <a:t>Il est composé de matière et non pas d’antimatière.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Annihilation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Matière + antimatière    =&gt; lumière </a:t>
            </a:r>
          </a:p>
          <a:p>
            <a:endParaRPr lang="fr-FR" dirty="0" smtClean="0"/>
          </a:p>
          <a:p>
            <a:r>
              <a:rPr lang="fr-FR" dirty="0" smtClean="0"/>
              <a:t>É</a:t>
            </a:r>
            <a:r>
              <a:rPr lang="fr-FR" dirty="0" err="1" smtClean="0"/>
              <a:t>lectron</a:t>
            </a:r>
            <a:r>
              <a:rPr lang="fr-FR" dirty="0" smtClean="0"/>
              <a:t> + positron =&gt; photon + photon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= Les photons  produits  sont des  Rayons gammas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photons sont leur propres anti</a:t>
            </a:r>
            <a:br>
              <a:rPr lang="fr-FR" dirty="0" smtClean="0"/>
            </a:br>
            <a:r>
              <a:rPr lang="fr-FR" dirty="0" smtClean="0"/>
              <a:t>particules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astre d’antimatière émettrait les mêmes photons qu’un astre de matière </a:t>
            </a:r>
          </a:p>
          <a:p>
            <a:r>
              <a:rPr lang="fr-FR" dirty="0" smtClean="0"/>
              <a:t>Impossible de distinguer par l’astronomie de la lumière (télescope)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794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Création de paires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 </a:t>
            </a:r>
            <a:r>
              <a:rPr lang="fr-FR" dirty="0" smtClean="0"/>
              <a:t> Masse  de l’électrons= 0,5 MeV </a:t>
            </a:r>
          </a:p>
          <a:p>
            <a:r>
              <a:rPr lang="fr-FR" dirty="0"/>
              <a:t> </a:t>
            </a:r>
            <a:r>
              <a:rPr lang="fr-FR" dirty="0" smtClean="0"/>
              <a:t> produit des photons de relativement basse </a:t>
            </a:r>
            <a:r>
              <a:rPr lang="fr-FR" dirty="0" err="1" smtClean="0"/>
              <a:t>energie</a:t>
            </a:r>
            <a:r>
              <a:rPr lang="fr-FR" dirty="0" smtClean="0"/>
              <a:t> </a:t>
            </a:r>
          </a:p>
          <a:p>
            <a:r>
              <a:rPr lang="fr-FR" dirty="0" smtClean="0"/>
              <a:t>  </a:t>
            </a:r>
          </a:p>
          <a:p>
            <a:r>
              <a:rPr lang="fr-FR" dirty="0" smtClean="0"/>
              <a:t>Masse  du  proton= 1GeV  .</a:t>
            </a:r>
          </a:p>
          <a:p>
            <a:r>
              <a:rPr lang="fr-FR" dirty="0" smtClean="0"/>
              <a:t>L’annihilation des paires protons-anti-protons produit des rayons gammas de grande puissance  (</a:t>
            </a:r>
          </a:p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Qu’est ce que l’antimatière? .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Comment a-t-on eu  l’idée de son existence ?</a:t>
            </a:r>
          </a:p>
          <a:p>
            <a:endParaRPr lang="fr-FR" dirty="0" smtClean="0"/>
          </a:p>
          <a:p>
            <a:r>
              <a:rPr lang="fr-FR" dirty="0" smtClean="0"/>
              <a:t>Comment a-t-on détecté sa présence?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650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904</Words>
  <Application>Microsoft Office PowerPoint</Application>
  <PresentationFormat>Affichage à l'écran (4:3)</PresentationFormat>
  <Paragraphs>180</Paragraphs>
  <Slides>52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3" baseType="lpstr">
      <vt:lpstr>Thème Office</vt:lpstr>
      <vt:lpstr>La quête de l’antimatière </vt:lpstr>
      <vt:lpstr>Qu’est ce que l’antimatière? . </vt:lpstr>
      <vt:lpstr>Présentation PowerPoint</vt:lpstr>
      <vt:lpstr>Présentation PowerPoint</vt:lpstr>
      <vt:lpstr>Présentation PowerPoint</vt:lpstr>
      <vt:lpstr>Annihilation </vt:lpstr>
      <vt:lpstr>Les photons sont leur propres anti particules  </vt:lpstr>
      <vt:lpstr>Création de paires </vt:lpstr>
      <vt:lpstr>Qu’est ce que l’antimatière? . </vt:lpstr>
      <vt:lpstr>L’existence de l’antimatière est prédite par P.A.M.DIRAC en 1928</vt:lpstr>
      <vt:lpstr>Présentation PowerPoint</vt:lpstr>
      <vt:lpstr>Equation de Dirac </vt:lpstr>
      <vt:lpstr>Qu’est ce que l’antimatière? . </vt:lpstr>
      <vt:lpstr>1932 </vt:lpstr>
      <vt:lpstr>Présentation PowerPoint</vt:lpstr>
      <vt:lpstr>On  fabrique des  quantités d’antimatière  dans les accélérateurs </vt:lpstr>
      <vt:lpstr>Présentation PowerPoint</vt:lpstr>
      <vt:lpstr>Présentation PowerPoint</vt:lpstr>
      <vt:lpstr>L’antimatière est très rare dans la nature . </vt:lpstr>
      <vt:lpstr>Le soleil est-il fait de matière ou d’antimatière? </vt:lpstr>
      <vt:lpstr>Les photons sont leur propres particules  </vt:lpstr>
      <vt:lpstr>Pas de différence dans le rayonnement </vt:lpstr>
      <vt:lpstr>Le soleil émet des  neutrinos  pas d’antineutrinos  </vt:lpstr>
      <vt:lpstr>Présentation PowerPoint</vt:lpstr>
      <vt:lpstr>Vent solaire </vt:lpstr>
      <vt:lpstr>Aurores boréales: vent solaire heurtant la haute atmosphère.  Photons visibles  = 1 eV  </vt:lpstr>
      <vt:lpstr>Présentation PowerPoint</vt:lpstr>
      <vt:lpstr>Les astres ne sont pas   de l’antimatière </vt:lpstr>
      <vt:lpstr>Pulsar du Crabe flux X de créations et annihilations de paires  . </vt:lpstr>
      <vt:lpstr>Présentation PowerPoint</vt:lpstr>
      <vt:lpstr>Centre de la Voie Lactée Rayonnement 511 Kev  ( gammas) (annihilation de matière sombre ?)  </vt:lpstr>
      <vt:lpstr>Y a-t-il de l’antimatière ailleurs  dans l’univers?   Comment savoir ?  Rayonnement..   </vt:lpstr>
      <vt:lpstr>L’univers lointain?  Matière   Trop peu de flux gammas  </vt:lpstr>
      <vt:lpstr>Notre univers a privilégié la matière sur l’antimatière . </vt:lpstr>
      <vt:lpstr>Antimatière et cosmologie </vt:lpstr>
      <vt:lpstr>La théorie du Big Bang </vt:lpstr>
      <vt:lpstr>Echapper à l’hécatombe cosmique! </vt:lpstr>
      <vt:lpstr>Théorie du Big Bang  La température décroit. </vt:lpstr>
      <vt:lpstr>Problème majeur non-résolu </vt:lpstr>
      <vt:lpstr>Matière et antimatière ne sont pas tout à fait a population égale dans le Big Bang </vt:lpstr>
      <vt:lpstr>Scenario de Sakharov  1966 </vt:lpstr>
      <vt:lpstr>Les rescapés de l’hécatombe .</vt:lpstr>
      <vt:lpstr>Matière et antimatière dans l’univers </vt:lpstr>
      <vt:lpstr>La température décroit. </vt:lpstr>
      <vt:lpstr>Etat de la physique en 1925-1930 </vt:lpstr>
      <vt:lpstr>La physique quantique et la relativité sont incompatibles </vt:lpstr>
      <vt:lpstr>1905  La Théorie de la relativité restreinte   Einstein </vt:lpstr>
      <vt:lpstr>Présentation PowerPoint</vt:lpstr>
      <vt:lpstr>Présentation PowerPoint</vt:lpstr>
      <vt:lpstr>Le problème de compatibilité est  partiellement  résolu. </vt:lpstr>
      <vt:lpstr>Conséquence inattendue!   </vt:lpstr>
      <vt:lpstr>Le  Soleil émet des neutrinos et pas des antineutrinos </vt:lpstr>
    </vt:vector>
  </TitlesOfParts>
  <Company>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quête de l’antimatière</dc:title>
  <dc:creator>Hubert Reeves</dc:creator>
  <cp:lastModifiedBy>BrunoMONFLIER</cp:lastModifiedBy>
  <cp:revision>78</cp:revision>
  <dcterms:created xsi:type="dcterms:W3CDTF">2009-10-13T18:15:37Z</dcterms:created>
  <dcterms:modified xsi:type="dcterms:W3CDTF">2015-09-05T08:39:41Z</dcterms:modified>
</cp:coreProperties>
</file>