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301" r:id="rId8"/>
    <p:sldId id="303" r:id="rId9"/>
    <p:sldId id="298" r:id="rId10"/>
    <p:sldId id="262" r:id="rId11"/>
    <p:sldId id="263" r:id="rId12"/>
    <p:sldId id="264" r:id="rId13"/>
    <p:sldId id="283" r:id="rId14"/>
    <p:sldId id="266" r:id="rId15"/>
    <p:sldId id="267" r:id="rId16"/>
    <p:sldId id="268" r:id="rId17"/>
    <p:sldId id="269" r:id="rId18"/>
    <p:sldId id="270" r:id="rId19"/>
    <p:sldId id="300" r:id="rId20"/>
    <p:sldId id="299" r:id="rId21"/>
    <p:sldId id="271" r:id="rId22"/>
    <p:sldId id="272" r:id="rId23"/>
    <p:sldId id="273" r:id="rId24"/>
    <p:sldId id="274" r:id="rId25"/>
    <p:sldId id="275" r:id="rId26"/>
    <p:sldId id="277" r:id="rId27"/>
    <p:sldId id="286" r:id="rId28"/>
    <p:sldId id="287" r:id="rId29"/>
    <p:sldId id="288" r:id="rId30"/>
    <p:sldId id="290" r:id="rId31"/>
    <p:sldId id="289" r:id="rId32"/>
    <p:sldId id="292" r:id="rId33"/>
    <p:sldId id="291" r:id="rId34"/>
    <p:sldId id="293" r:id="rId35"/>
    <p:sldId id="294" r:id="rId36"/>
    <p:sldId id="295" r:id="rId37"/>
    <p:sldId id="297" r:id="rId38"/>
    <p:sldId id="296" r:id="rId39"/>
    <p:sldId id="302" r:id="rId40"/>
    <p:sldId id="278" r:id="rId41"/>
    <p:sldId id="280" r:id="rId42"/>
    <p:sldId id="281" r:id="rId43"/>
    <p:sldId id="282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C0"/>
    <a:srgbClr val="44FB19"/>
    <a:srgbClr val="EF01DE"/>
    <a:srgbClr val="03E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00"/>
    <p:restoredTop sz="78596"/>
  </p:normalViewPr>
  <p:slideViewPr>
    <p:cSldViewPr>
      <p:cViewPr varScale="1">
        <p:scale>
          <a:sx n="59" d="100"/>
          <a:sy n="59" d="100"/>
        </p:scale>
        <p:origin x="88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25724-354C-2848-A4EA-8539629BE523}" type="datetimeFigureOut">
              <a:rPr lang="fr-FR" smtClean="0"/>
              <a:t>07/08/2016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1B5C3-8CFB-3743-8B80-4DE4BED988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71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1B5C3-8CFB-3743-8B80-4DE4BED988C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080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5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0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9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3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0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8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2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0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9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3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70852-8080-45F4-A1E6-BAD6588F57A0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2D8AF-D391-4357-9845-F0780D3B23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5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gif"/><Relationship Id="rId4" Type="http://schemas.openxmlformats.org/officeDocument/2006/relationships/image" Target="../media/image4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gif"/><Relationship Id="rId4" Type="http://schemas.openxmlformats.org/officeDocument/2006/relationships/image" Target="../media/image4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6.jpeg"/><Relationship Id="rId7" Type="http://schemas.openxmlformats.org/officeDocument/2006/relationships/image" Target="../media/image50.tif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tiff"/><Relationship Id="rId4" Type="http://schemas.openxmlformats.org/officeDocument/2006/relationships/image" Target="../media/image47.jpeg"/><Relationship Id="rId9" Type="http://schemas.openxmlformats.org/officeDocument/2006/relationships/image" Target="../media/image5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4.jpe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odaystechinfo.com/wp-content/uploads/2016/01/photo-1450849608880-6f787542c88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891"/>
            <a:ext cx="9143999" cy="64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7848" y="1160499"/>
            <a:ext cx="7772400" cy="1470025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</a:rPr>
              <a:t>A la recherche de la planète cachée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212975"/>
            <a:ext cx="6400800" cy="34924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44FB19"/>
                </a:solidFill>
              </a:rPr>
              <a:t>Agnès </a:t>
            </a:r>
            <a:r>
              <a:rPr lang="fr-FR" b="1" dirty="0" err="1">
                <a:solidFill>
                  <a:srgbClr val="44FB19"/>
                </a:solidFill>
              </a:rPr>
              <a:t>Fienga</a:t>
            </a:r>
            <a:endParaRPr lang="fr-FR" b="1" dirty="0">
              <a:solidFill>
                <a:srgbClr val="44FB19"/>
              </a:solidFill>
            </a:endParaRPr>
          </a:p>
          <a:p>
            <a:r>
              <a:rPr lang="fr-FR" sz="2800" b="1" dirty="0" smtClean="0">
                <a:solidFill>
                  <a:srgbClr val="44FB19"/>
                </a:solidFill>
              </a:rPr>
              <a:t>Observatoire de la Côte d’Azur Laboratoire </a:t>
            </a:r>
            <a:r>
              <a:rPr lang="fr-FR" sz="2800" b="1" dirty="0" err="1" smtClean="0">
                <a:solidFill>
                  <a:srgbClr val="44FB19"/>
                </a:solidFill>
              </a:rPr>
              <a:t>Géoazur</a:t>
            </a:r>
            <a:endParaRPr lang="fr-FR" sz="2800" b="1" dirty="0" smtClean="0">
              <a:solidFill>
                <a:srgbClr val="44FB19"/>
              </a:solidFill>
            </a:endParaRPr>
          </a:p>
          <a:p>
            <a:endParaRPr lang="fr-FR" sz="2800" b="1" dirty="0">
              <a:solidFill>
                <a:srgbClr val="44FB19"/>
              </a:solidFill>
            </a:endParaRPr>
          </a:p>
          <a:p>
            <a:endParaRPr lang="fr-FR" sz="2800" b="1" dirty="0" smtClean="0">
              <a:solidFill>
                <a:srgbClr val="44FB19"/>
              </a:solidFill>
            </a:endParaRPr>
          </a:p>
          <a:p>
            <a:endParaRPr lang="fr-FR" sz="2400" b="1" dirty="0" smtClean="0">
              <a:solidFill>
                <a:srgbClr val="44FB19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60032" y="5782109"/>
            <a:ext cx="4283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44FB19"/>
                </a:solidFill>
              </a:rPr>
              <a:t>Merci A. </a:t>
            </a:r>
            <a:r>
              <a:rPr lang="fr-FR" b="1" dirty="0" err="1">
                <a:solidFill>
                  <a:srgbClr val="44FB19"/>
                </a:solidFill>
              </a:rPr>
              <a:t>Morbidelli</a:t>
            </a:r>
            <a:r>
              <a:rPr lang="fr-FR" b="1" dirty="0">
                <a:solidFill>
                  <a:srgbClr val="44FB19"/>
                </a:solidFill>
              </a:rPr>
              <a:t> pour </a:t>
            </a:r>
            <a:r>
              <a:rPr lang="fr-FR" b="1" dirty="0" err="1">
                <a:solidFill>
                  <a:srgbClr val="44FB19"/>
                </a:solidFill>
              </a:rPr>
              <a:t>qls</a:t>
            </a:r>
            <a:r>
              <a:rPr lang="fr-FR" b="1" dirty="0">
                <a:solidFill>
                  <a:srgbClr val="44FB19"/>
                </a:solidFill>
              </a:rPr>
              <a:t> </a:t>
            </a:r>
            <a:r>
              <a:rPr lang="fr-FR" b="1" dirty="0" smtClean="0">
                <a:solidFill>
                  <a:srgbClr val="44FB19"/>
                </a:solidFill>
              </a:rPr>
              <a:t>slides </a:t>
            </a:r>
            <a:r>
              <a:rPr lang="is-IS" b="1" dirty="0" smtClean="0">
                <a:solidFill>
                  <a:srgbClr val="44FB19"/>
                </a:solidFill>
              </a:rPr>
              <a:t>…</a:t>
            </a:r>
            <a:endParaRPr lang="fr-FR" b="1" dirty="0">
              <a:solidFill>
                <a:srgbClr val="44FB19"/>
              </a:solidFill>
            </a:endParaRPr>
          </a:p>
          <a:p>
            <a:endParaRPr lang="fr-FR" b="1" dirty="0">
              <a:solidFill>
                <a:srgbClr val="44FB19"/>
              </a:solidFill>
            </a:endParaRPr>
          </a:p>
          <a:p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51520" y="116632"/>
            <a:ext cx="712418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26</a:t>
            </a:r>
            <a:r>
              <a:rPr lang="fr-FR" sz="2800" b="1" baseline="30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ième</a:t>
            </a:r>
            <a:r>
              <a:rPr lang="fr-FR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Festival d’Astronomie de Fleurance 2016</a:t>
            </a:r>
            <a:endParaRPr lang="fr-FR" sz="28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251520" y="5163903"/>
            <a:ext cx="4176464" cy="1906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bg2"/>
                </a:solidFill>
              </a:rPr>
              <a:t>Travaux issus d’une collaboration avec J. </a:t>
            </a:r>
            <a:r>
              <a:rPr lang="fr-FR" sz="2400" b="1" dirty="0" err="1" smtClean="0">
                <a:solidFill>
                  <a:schemeClr val="bg2"/>
                </a:solidFill>
              </a:rPr>
              <a:t>Laskar</a:t>
            </a:r>
            <a:r>
              <a:rPr lang="fr-FR" sz="2400" b="1" dirty="0" smtClean="0">
                <a:solidFill>
                  <a:schemeClr val="bg2"/>
                </a:solidFill>
              </a:rPr>
              <a:t> (Observatoire de Paris)</a:t>
            </a:r>
          </a:p>
          <a:p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rgbClr val="44FB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85737"/>
            <a:ext cx="6486525" cy="64865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99992" y="2839772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3EDE2"/>
                </a:solidFill>
              </a:rPr>
              <a:t>Jupiter</a:t>
            </a:r>
            <a:endParaRPr lang="fr-FR" sz="1200" b="1" dirty="0">
              <a:solidFill>
                <a:srgbClr val="03EDE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71999" y="242088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EF01DE"/>
                </a:solidFill>
              </a:rPr>
              <a:t>Saturne</a:t>
            </a:r>
            <a:endParaRPr lang="fr-FR" sz="1200" b="1" dirty="0">
              <a:solidFill>
                <a:srgbClr val="EF01D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04048" y="1628800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FF00"/>
                </a:solidFill>
              </a:rPr>
              <a:t>Uranus (P.O.  ~ 84 ans)</a:t>
            </a:r>
            <a:endParaRPr lang="fr-FR" sz="1200" b="1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24128" y="105273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C000"/>
                </a:solidFill>
              </a:rPr>
              <a:t>Neptune (P.O. ~ 165 ans)</a:t>
            </a:r>
            <a:endParaRPr lang="fr-FR" sz="1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2606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Début du XXème siècle, l’histoire se répète: des anomalies résiduelles dans le mouvement de Uranus et la recherche d’une IXème planète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Percival Lowell 1900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2" y="1052736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3528" y="40770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Percival</a:t>
            </a:r>
            <a:r>
              <a:rPr lang="fr-FR" dirty="0" smtClean="0">
                <a:solidFill>
                  <a:schemeClr val="bg1"/>
                </a:solidFill>
              </a:rPr>
              <a:t> Lowell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102" name="Picture 6" descr="https://upload.wikimedia.org/wikipedia/commons/c/ca/Percival_Lowell_observing_Venus_from_the_Lowell_Observatory_in_1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2087469"/>
            <a:ext cx="3816424" cy="477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lark d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36" y="2852936"/>
            <a:ext cx="324360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195736" y="573325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Lowell </a:t>
            </a:r>
            <a:r>
              <a:rPr lang="fr-FR" dirty="0" err="1" smtClean="0">
                <a:solidFill>
                  <a:schemeClr val="bg1"/>
                </a:solidFill>
              </a:rPr>
              <a:t>Observatory</a:t>
            </a:r>
            <a:r>
              <a:rPr lang="fr-FR" dirty="0" smtClean="0">
                <a:solidFill>
                  <a:schemeClr val="bg1"/>
                </a:solidFill>
              </a:rPr>
              <a:t>, Flagstaff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0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yde W. Tombaugh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10" y="698154"/>
            <a:ext cx="20955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7504" y="260648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1930: la découverte de Pluton par Clyde </a:t>
            </a:r>
            <a:r>
              <a:rPr lang="fr-FR" sz="2000" b="1" dirty="0" err="1" smtClean="0">
                <a:solidFill>
                  <a:schemeClr val="bg1"/>
                </a:solidFill>
              </a:rPr>
              <a:t>Tombaugh</a:t>
            </a:r>
            <a:r>
              <a:rPr lang="fr-FR" sz="2000" b="1" dirty="0" smtClean="0">
                <a:solidFill>
                  <a:schemeClr val="bg1"/>
                </a:solidFill>
              </a:rPr>
              <a:t> du Lowell </a:t>
            </a:r>
            <a:r>
              <a:rPr lang="fr-FR" sz="2000" b="1" dirty="0" err="1" smtClean="0">
                <a:solidFill>
                  <a:schemeClr val="bg1"/>
                </a:solidFill>
              </a:rPr>
              <a:t>observatory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The same area of night sky with stars, shown twice, side by side. One of the bright points, located with an arrow, changes position between the two imag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07" y="695526"/>
            <a:ext cx="442442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2039" y="3491716"/>
            <a:ext cx="291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Clyde </a:t>
            </a:r>
            <a:r>
              <a:rPr lang="fr-FR" dirty="0" err="1" smtClean="0">
                <a:solidFill>
                  <a:schemeClr val="bg1"/>
                </a:solidFill>
              </a:rPr>
              <a:t>Tombaugh</a:t>
            </a:r>
            <a:r>
              <a:rPr lang="fr-FR" dirty="0" smtClean="0">
                <a:solidFill>
                  <a:schemeClr val="bg1"/>
                </a:solidFill>
              </a:rPr>
              <a:t>: 23 ans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40" y="3286560"/>
            <a:ext cx="3819326" cy="381932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65539" y="4373509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C000"/>
                </a:solidFill>
              </a:rPr>
              <a:t>Neptune</a:t>
            </a:r>
            <a:endParaRPr lang="fr-FR" sz="1200" b="1" dirty="0">
              <a:solidFill>
                <a:srgbClr val="FFC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65539" y="386104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44FB19"/>
                </a:solidFill>
              </a:rPr>
              <a:t>Pluton (P.O. ~ 248 ans)</a:t>
            </a:r>
            <a:endParaRPr lang="fr-FR" sz="1200" b="1" dirty="0">
              <a:solidFill>
                <a:srgbClr val="44FB19"/>
              </a:solidFill>
            </a:endParaRPr>
          </a:p>
        </p:txBody>
      </p:sp>
      <p:pic>
        <p:nvPicPr>
          <p:cNvPr id="5126" name="Picture 6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72241"/>
            <a:ext cx="3728625" cy="30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3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9" y="1052736"/>
            <a:ext cx="8458200" cy="50101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496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La chute spectaculaire de la masse de Pluton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15816" y="119675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Masse attendue par Lowell</a:t>
            </a:r>
            <a:endParaRPr lang="fr-FR" dirty="0"/>
          </a:p>
        </p:txBody>
      </p:sp>
      <p:cxnSp>
        <p:nvCxnSpPr>
          <p:cNvPr id="6" name="Connecteur droit avec flèche 5"/>
          <p:cNvCxnSpPr>
            <a:stCxn id="4" idx="1"/>
          </p:cNvCxnSpPr>
          <p:nvPr/>
        </p:nvCxnSpPr>
        <p:spPr>
          <a:xfrm flipH="1" flipV="1">
            <a:off x="2051720" y="1340769"/>
            <a:ext cx="864096" cy="1791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835696" y="2492896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Masse déduite du mouvement de Neptune une fois l’orbite de Pluton connue 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627784" y="2276872"/>
            <a:ext cx="79208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508104" y="258350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Limite supérieure du diamètre </a:t>
            </a:r>
            <a:endParaRPr lang="fr-FR" dirty="0"/>
          </a:p>
        </p:txBody>
      </p:sp>
      <p:cxnSp>
        <p:nvCxnSpPr>
          <p:cNvPr id="12" name="Connecteur droit avec flèche 11"/>
          <p:cNvCxnSpPr>
            <a:stCxn id="10" idx="1"/>
          </p:cNvCxnSpPr>
          <p:nvPr/>
        </p:nvCxnSpPr>
        <p:spPr>
          <a:xfrm flipH="1">
            <a:off x="5292080" y="2906666"/>
            <a:ext cx="216024" cy="3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644008" y="414908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Nouvelle estimation du diamètre par mesure d’alb</a:t>
            </a:r>
            <a:r>
              <a:rPr lang="fr-FR" dirty="0" smtClean="0">
                <a:latin typeface="Calibri"/>
              </a:rPr>
              <a:t>é</a:t>
            </a:r>
            <a:r>
              <a:rPr lang="fr-FR" dirty="0" smtClean="0"/>
              <a:t>do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7452320" y="4365104"/>
            <a:ext cx="504056" cy="107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076056" y="488223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Découverte du satellite Caron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7956376" y="5066901"/>
            <a:ext cx="288032" cy="902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utoShape 2" descr="Résultat de recherche d'images pour &quot;earth on white background&quot;"/>
          <p:cNvSpPr>
            <a:spLocks noChangeAspect="1" noChangeArrowheads="1"/>
          </p:cNvSpPr>
          <p:nvPr/>
        </p:nvSpPr>
        <p:spPr bwMode="auto">
          <a:xfrm>
            <a:off x="155575" y="-411163"/>
            <a:ext cx="7905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AutoShape 4" descr="Résultat de recherche d'images pour &quot;earth on white background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6" descr="Résultat de recherche d'images pour &quot;earth on white background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52" name="Picture 8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21" y="2111517"/>
            <a:ext cx="303475" cy="3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media.licdn.com/mpr/mpr/p/8/005/0ac/195/1f8d3e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99" y="3178513"/>
            <a:ext cx="212630" cy="2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blogs.walkerart.org/design/files/2010/05/mo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58" y="4249721"/>
            <a:ext cx="197168" cy="2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155575" y="6237312"/>
            <a:ext cx="865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M. </a:t>
            </a:r>
            <a:r>
              <a:rPr lang="fr-FR" b="1" dirty="0" err="1" smtClean="0">
                <a:solidFill>
                  <a:srgbClr val="0070C0"/>
                </a:solidFill>
              </a:rPr>
              <a:t>Standish</a:t>
            </a:r>
            <a:r>
              <a:rPr lang="fr-FR" b="1" dirty="0" smtClean="0">
                <a:solidFill>
                  <a:srgbClr val="0070C0"/>
                </a:solidFill>
              </a:rPr>
              <a:t>, 1993: il n’y a pas d’anomalies dans les mouvements de Uranus et Neptune une fois que les bonnes masses et positions des planètes sont prises en compte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70117"/>
            <a:ext cx="63627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43608" y="26064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 partir du 1992: découverte de la ceinture de Kuiper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5805264"/>
            <a:ext cx="918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Pluton est comparable en taille à beaucoup d’autre objets de sa région. Il n’est pas exceptionnel.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4" name="AutoShape 4" descr="Image issue d'un article pour la recherche &quot;mike brown&quot; (source : Globalnews.c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7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477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7504" y="11663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En 2006, réunis dans un colloque international, les astronomes votent que Pluton ne doit plus être considéré comme une IXème planète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45795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528" y="476672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2016: une nouvelle annonce d’existence d’une IXème planète:    Est-ce la bonne?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07704" y="6095635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M. Brown	                                     K. </a:t>
            </a:r>
            <a:r>
              <a:rPr lang="fr-FR" dirty="0" err="1" smtClean="0">
                <a:solidFill>
                  <a:schemeClr val="bg1"/>
                </a:solidFill>
              </a:rPr>
              <a:t>Batygin</a:t>
            </a:r>
            <a:r>
              <a:rPr lang="fr-FR" dirty="0" smtClean="0">
                <a:solidFill>
                  <a:schemeClr val="bg1"/>
                </a:solidFill>
              </a:rPr>
              <a:t>	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85737"/>
            <a:ext cx="6486525" cy="64865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47667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Les orbites les plus allongées des objets de la ceinture de Kuiper  (en vert) ont une orientation privilégiée, alors que les autres (en rouge) ont des orientations aléatoires</a:t>
            </a:r>
            <a:endParaRPr lang="fr-FR" sz="2400" b="1" dirty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 rot="5400000">
            <a:off x="4571999" y="4918547"/>
            <a:ext cx="1" cy="25922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052304" y="62650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1000  UA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3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85737"/>
            <a:ext cx="6486525" cy="64865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476672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L’orientation de ces orbites dans l’espace est aussi particulière</a:t>
            </a:r>
          </a:p>
          <a:p>
            <a:endParaRPr lang="fr-FR" sz="2400" b="1" dirty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La probabilité que cette orientation soit due aux hasards des découvertes est seulement de 0,007%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558924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44FB19"/>
                </a:solidFill>
              </a:rPr>
              <a:t>Partie de l’orbite au-dessus du plan</a:t>
            </a:r>
            <a:endParaRPr lang="fr-FR" sz="2000" b="1" dirty="0">
              <a:solidFill>
                <a:srgbClr val="44FB19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427984" y="5445224"/>
            <a:ext cx="360040" cy="344071"/>
          </a:xfrm>
          <a:prstGeom prst="straightConnector1">
            <a:avLst/>
          </a:prstGeom>
          <a:ln w="25400">
            <a:solidFill>
              <a:srgbClr val="44FB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181024" y="6066096"/>
            <a:ext cx="4192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44FB19"/>
                </a:solidFill>
              </a:rPr>
              <a:t>Partie de l’orbite en-dessous du plan</a:t>
            </a:r>
            <a:endParaRPr lang="fr-FR" sz="2000" dirty="0">
              <a:solidFill>
                <a:srgbClr val="44FB19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5868144" y="5445224"/>
            <a:ext cx="648072" cy="623913"/>
          </a:xfrm>
          <a:prstGeom prst="straightConnector1">
            <a:avLst/>
          </a:prstGeom>
          <a:ln w="25400">
            <a:solidFill>
              <a:srgbClr val="44FB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84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3068960"/>
            <a:ext cx="4104456" cy="2117849"/>
          </a:xfrm>
        </p:spPr>
        <p:txBody>
          <a:bodyPr>
            <a:normAutofit/>
          </a:bodyPr>
          <a:lstStyle/>
          <a:p>
            <a:r>
              <a:rPr lang="fr-FR" sz="2200" dirty="0" smtClean="0">
                <a:solidFill>
                  <a:schemeClr val="bg1"/>
                </a:solidFill>
              </a:rPr>
              <a:t>Premier suivi par </a:t>
            </a:r>
            <a:r>
              <a:rPr lang="fr-FR" sz="2200" dirty="0" err="1" smtClean="0">
                <a:solidFill>
                  <a:schemeClr val="bg1"/>
                </a:solidFill>
              </a:rPr>
              <a:t>Jewitt</a:t>
            </a:r>
            <a:r>
              <a:rPr lang="fr-FR" sz="2200" dirty="0" smtClean="0">
                <a:solidFill>
                  <a:schemeClr val="bg1"/>
                </a:solidFill>
              </a:rPr>
              <a:t> (Hawaï) ~ 90’s</a:t>
            </a:r>
          </a:p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r>
              <a:rPr lang="fr-FR" sz="2200" dirty="0">
                <a:solidFill>
                  <a:schemeClr val="bg1"/>
                </a:solidFill>
              </a:rPr>
              <a:t>Pas de biais </a:t>
            </a:r>
            <a:r>
              <a:rPr lang="fr-FR" sz="2200" dirty="0" smtClean="0">
                <a:solidFill>
                  <a:schemeClr val="bg1"/>
                </a:solidFill>
              </a:rPr>
              <a:t>observationnel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3" t="36827" r="13721" b="9512"/>
          <a:stretch/>
        </p:blipFill>
        <p:spPr>
          <a:xfrm>
            <a:off x="6212958" y="0"/>
            <a:ext cx="2843808" cy="29505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ZoneTexte 1"/>
          <p:cNvSpPr txBox="1"/>
          <p:nvPr/>
        </p:nvSpPr>
        <p:spPr>
          <a:xfrm>
            <a:off x="1050068" y="5661248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Comment expliquer une telle répartition des orbites ?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0"/>
            <a:ext cx="5976664" cy="2424875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4613557" y="2708920"/>
            <a:ext cx="4530443" cy="2376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Confinement dans l’espace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>
                <a:solidFill>
                  <a:schemeClr val="bg1"/>
                </a:solidFill>
              </a:rPr>
              <a:t>-&gt; forçage dynamique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Les planètes géantes seules -&gt; éparpiller de façon aléatoire des orbites des KBO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8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38219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Les 5 planètes visibles à l’œil nu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940152" y="6475809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February 5, 2016. Photo by Greg Hogan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44008" y="358274"/>
            <a:ext cx="4325257" cy="1982858"/>
          </a:xfrm>
        </p:spPr>
        <p:txBody>
          <a:bodyPr>
            <a:normAutofit fontScale="55000" lnSpcReduction="2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Premier suivi par </a:t>
            </a:r>
            <a:r>
              <a:rPr lang="fr-FR" dirty="0" err="1" smtClean="0">
                <a:solidFill>
                  <a:schemeClr val="bg1"/>
                </a:solidFill>
              </a:rPr>
              <a:t>Jewitt</a:t>
            </a:r>
            <a:r>
              <a:rPr lang="fr-FR" dirty="0" smtClean="0">
                <a:solidFill>
                  <a:schemeClr val="bg1"/>
                </a:solidFill>
              </a:rPr>
              <a:t> (Hawaï) ~ 90’s</a:t>
            </a:r>
          </a:p>
          <a:p>
            <a:r>
              <a:rPr lang="fr-FR" dirty="0">
                <a:solidFill>
                  <a:schemeClr val="bg1"/>
                </a:solidFill>
              </a:rPr>
              <a:t>Pas de biais observationnel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Confinement dynamique -&gt; </a:t>
            </a:r>
            <a:r>
              <a:rPr lang="fr-FR" dirty="0">
                <a:solidFill>
                  <a:schemeClr val="bg1"/>
                </a:solidFill>
              </a:rPr>
              <a:t>forçage </a:t>
            </a:r>
            <a:r>
              <a:rPr lang="fr-FR" dirty="0" smtClean="0">
                <a:solidFill>
                  <a:schemeClr val="bg1"/>
                </a:solidFill>
              </a:rPr>
              <a:t>dynamique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Les planètes géantes seules -&gt; éparpiller de façon aléatoire des orbites des KBO</a:t>
            </a: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4813" y="5525417"/>
            <a:ext cx="2462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(</a:t>
            </a:r>
            <a:r>
              <a:rPr lang="fr-FR" sz="900" dirty="0" err="1"/>
              <a:t>Batygin</a:t>
            </a:r>
            <a:r>
              <a:rPr lang="fr-FR" sz="900" dirty="0"/>
              <a:t> and Brown 2016)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9547" y="2412413"/>
            <a:ext cx="6587428" cy="1185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chemeClr val="bg1"/>
                </a:solidFill>
              </a:rPr>
              <a:t>(Trujillo and </a:t>
            </a:r>
            <a:r>
              <a:rPr lang="fr-FR" sz="1800" b="1" dirty="0" err="1">
                <a:solidFill>
                  <a:schemeClr val="bg1"/>
                </a:solidFill>
              </a:rPr>
              <a:t>Sheppard</a:t>
            </a:r>
            <a:r>
              <a:rPr lang="fr-FR" sz="1800" b="1" dirty="0">
                <a:solidFill>
                  <a:schemeClr val="bg1"/>
                </a:solidFill>
              </a:rPr>
              <a:t> 2014)</a:t>
            </a:r>
          </a:p>
          <a:p>
            <a:pPr marL="0" lvl="2" indent="0">
              <a:buNone/>
            </a:pP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  1) Mécanisme </a:t>
            </a:r>
            <a:r>
              <a:rPr lang="fr-FR" dirty="0">
                <a:solidFill>
                  <a:schemeClr val="bg1"/>
                </a:solidFill>
              </a:rPr>
              <a:t>de </a:t>
            </a:r>
            <a:r>
              <a:rPr lang="fr-FR" dirty="0" err="1">
                <a:solidFill>
                  <a:schemeClr val="bg1"/>
                </a:solidFill>
              </a:rPr>
              <a:t>Kozaï</a:t>
            </a:r>
            <a:r>
              <a:rPr lang="fr-FR" dirty="0">
                <a:solidFill>
                  <a:schemeClr val="bg1"/>
                </a:solidFill>
              </a:rPr>
              <a:t> -&gt; libration des KBO autour de </a:t>
            </a:r>
            <a:r>
              <a:rPr lang="fr-FR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w ~ 0° </a:t>
            </a:r>
            <a:r>
              <a:rPr lang="fr-F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180 °</a:t>
            </a:r>
            <a:endParaRPr lang="fr-FR" dirty="0">
              <a:solidFill>
                <a:schemeClr val="bg1"/>
              </a:solidFill>
              <a:latin typeface="Symbol" charset="2"/>
              <a:ea typeface="Symbol" charset="2"/>
              <a:cs typeface="Symbol" charset="2"/>
            </a:endParaRPr>
          </a:p>
          <a:p>
            <a:pPr marL="0" lvl="1" indent="0">
              <a:buNone/>
            </a:pPr>
            <a:r>
              <a:rPr lang="fr-FR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2) rencontre </a:t>
            </a:r>
            <a:r>
              <a:rPr lang="fr-F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stellaire pour confiner à </a:t>
            </a:r>
            <a:r>
              <a:rPr lang="fr-FR" sz="16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w ~ 0° </a:t>
            </a:r>
            <a:endParaRPr lang="fr-F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86962" y="4903441"/>
            <a:ext cx="5681182" cy="182900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chemeClr val="bg1"/>
                </a:solidFill>
              </a:rPr>
              <a:t>(</a:t>
            </a:r>
            <a:r>
              <a:rPr lang="fr-FR" sz="1800" b="1" dirty="0" err="1">
                <a:solidFill>
                  <a:schemeClr val="bg1"/>
                </a:solidFill>
              </a:rPr>
              <a:t>Madigan</a:t>
            </a:r>
            <a:r>
              <a:rPr lang="fr-FR" sz="1800" b="1" dirty="0">
                <a:solidFill>
                  <a:schemeClr val="bg1"/>
                </a:solidFill>
              </a:rPr>
              <a:t> and </a:t>
            </a:r>
            <a:r>
              <a:rPr lang="fr-FR" sz="1800" b="1" dirty="0" err="1">
                <a:solidFill>
                  <a:schemeClr val="bg1"/>
                </a:solidFill>
              </a:rPr>
              <a:t>McCourt</a:t>
            </a:r>
            <a:r>
              <a:rPr lang="fr-FR" sz="1800" b="1" dirty="0">
                <a:solidFill>
                  <a:schemeClr val="bg1"/>
                </a:solidFill>
              </a:rPr>
              <a:t> 2015)</a:t>
            </a:r>
          </a:p>
          <a:p>
            <a:pPr marL="0" indent="0">
              <a:buNone/>
            </a:pPr>
            <a:r>
              <a:rPr lang="fr-FR" sz="1350" dirty="0" smtClean="0">
                <a:solidFill>
                  <a:schemeClr val="bg1"/>
                </a:solidFill>
              </a:rPr>
              <a:t> 1) Instabilité </a:t>
            </a:r>
            <a:r>
              <a:rPr lang="fr-FR" sz="1350" dirty="0">
                <a:solidFill>
                  <a:schemeClr val="bg1"/>
                </a:solidFill>
              </a:rPr>
              <a:t>en inclinaison</a:t>
            </a:r>
          </a:p>
          <a:p>
            <a:pPr marL="0" indent="0">
              <a:buNone/>
            </a:pPr>
            <a:r>
              <a:rPr lang="fr-FR" sz="1350" dirty="0" smtClean="0">
                <a:solidFill>
                  <a:schemeClr val="bg1"/>
                </a:solidFill>
              </a:rPr>
              <a:t>2) Forme </a:t>
            </a:r>
            <a:r>
              <a:rPr lang="fr-FR" sz="1350" dirty="0">
                <a:solidFill>
                  <a:schemeClr val="bg1"/>
                </a:solidFill>
              </a:rPr>
              <a:t>en « cône » du disque protoplanétaire de formation pour avoir des orbites ayant le même </a:t>
            </a:r>
            <a:r>
              <a:rPr lang="fr-FR" sz="135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w </a:t>
            </a:r>
            <a:r>
              <a:rPr lang="fr-FR" sz="1350" dirty="0">
                <a:solidFill>
                  <a:schemeClr val="bg1"/>
                </a:solidFill>
                <a:ea typeface="Arial" charset="0"/>
                <a:cs typeface="Arial" charset="0"/>
              </a:rPr>
              <a:t>et une distribution uniforme </a:t>
            </a:r>
            <a:r>
              <a:rPr lang="fr-FR" sz="1350" dirty="0">
                <a:solidFill>
                  <a:schemeClr val="bg1"/>
                </a:solidFill>
                <a:ea typeface="Symbol" charset="2"/>
                <a:cs typeface="Symbol" charset="2"/>
              </a:rPr>
              <a:t> </a:t>
            </a:r>
            <a:r>
              <a:rPr lang="fr-FR" sz="135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W</a:t>
            </a:r>
          </a:p>
          <a:p>
            <a:pPr marL="0" indent="0">
              <a:buNone/>
            </a:pPr>
            <a:r>
              <a:rPr lang="fr-FR" sz="1350" dirty="0" smtClean="0">
                <a:solidFill>
                  <a:schemeClr val="bg1"/>
                </a:solidFill>
                <a:ea typeface="Symbol" charset="2"/>
                <a:cs typeface="Symbol" charset="2"/>
              </a:rPr>
              <a:t>3)  </a:t>
            </a:r>
            <a:r>
              <a:rPr lang="fr-FR" sz="1350" dirty="0" err="1" smtClean="0">
                <a:solidFill>
                  <a:schemeClr val="bg1"/>
                </a:solidFill>
                <a:ea typeface="Symbol" charset="2"/>
                <a:cs typeface="Symbol" charset="2"/>
              </a:rPr>
              <a:t>Bcp</a:t>
            </a:r>
            <a:r>
              <a:rPr lang="fr-FR" sz="1350" dirty="0" smtClean="0">
                <a:solidFill>
                  <a:schemeClr val="bg1"/>
                </a:solidFill>
                <a:ea typeface="Symbol" charset="2"/>
                <a:cs typeface="Symbol" charset="2"/>
              </a:rPr>
              <a:t> de matériau </a:t>
            </a:r>
            <a:r>
              <a:rPr lang="fr-FR" sz="1350" dirty="0">
                <a:solidFill>
                  <a:schemeClr val="bg1"/>
                </a:solidFill>
                <a:ea typeface="Symbol" charset="2"/>
                <a:cs typeface="Symbol" charset="2"/>
              </a:rPr>
              <a:t>distribué entre 100 et 10 000 UA</a:t>
            </a:r>
            <a:endParaRPr lang="fr-FR" sz="1350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80636" y="2182752"/>
            <a:ext cx="3061728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 w="38100"/>
            <a:bevelB w="254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Pas d’indication ailleurs </a:t>
            </a:r>
            <a:r>
              <a:rPr lang="fr-FR" sz="1350" b="1" dirty="0" err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ds</a:t>
            </a:r>
            <a:r>
              <a:rPr lang="fr-FR" sz="1350" b="1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le système solaire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3" t="36827" r="13721" b="9512"/>
          <a:stretch/>
        </p:blipFill>
        <p:spPr>
          <a:xfrm>
            <a:off x="144813" y="159729"/>
            <a:ext cx="2266947" cy="218140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4813" y="3789040"/>
            <a:ext cx="5723331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(de la </a:t>
            </a:r>
            <a:r>
              <a:rPr lang="fr-FR" b="1" dirty="0" err="1">
                <a:solidFill>
                  <a:schemeClr val="bg1"/>
                </a:solidFill>
              </a:rPr>
              <a:t>Fuente</a:t>
            </a:r>
            <a:r>
              <a:rPr lang="fr-FR" b="1" dirty="0">
                <a:solidFill>
                  <a:schemeClr val="bg1"/>
                </a:solidFill>
              </a:rPr>
              <a:t> Marcos and de la </a:t>
            </a:r>
            <a:r>
              <a:rPr lang="fr-FR" b="1" dirty="0" err="1">
                <a:solidFill>
                  <a:schemeClr val="bg1"/>
                </a:solidFill>
              </a:rPr>
              <a:t>Fuente</a:t>
            </a:r>
            <a:r>
              <a:rPr lang="fr-FR" b="1" dirty="0">
                <a:solidFill>
                  <a:schemeClr val="bg1"/>
                </a:solidFill>
              </a:rPr>
              <a:t> Marcos 2014)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	Système </a:t>
            </a:r>
            <a:r>
              <a:rPr lang="fr-FR" dirty="0">
                <a:solidFill>
                  <a:schemeClr val="bg1"/>
                </a:solidFill>
              </a:rPr>
              <a:t>planétaire multiple</a:t>
            </a:r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275772" y="3753269"/>
            <a:ext cx="3061728" cy="300082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25400"/>
            <a:bevelB w="1905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Très compliqué à expliquer</a:t>
            </a:r>
            <a:endParaRPr lang="fr-FR" sz="1350" b="1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652120" y="4903441"/>
            <a:ext cx="3061728" cy="715581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 extrusionH="6350">
            <a:bevelT w="12700"/>
            <a:bevelB w="12700"/>
          </a:sp3d>
        </p:spPr>
        <p:txBody>
          <a:bodyPr wrap="square" rtlCol="0">
            <a:spAutoFit/>
          </a:bodyPr>
          <a:lstStyle/>
          <a:p>
            <a:r>
              <a:rPr lang="fr-FR" sz="1350" b="1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2) Très compliqué à expliquer</a:t>
            </a:r>
          </a:p>
          <a:p>
            <a:r>
              <a:rPr lang="fr-FR" sz="1350" b="1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3) Incompatible avec les modèles de formation du </a:t>
            </a:r>
            <a:r>
              <a:rPr lang="fr-FR" sz="1350" b="1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ss</a:t>
            </a:r>
            <a:r>
              <a:rPr lang="fr-FR" sz="1350" b="1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fr-FR" sz="1350" b="1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" y="1556792"/>
            <a:ext cx="9144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462" y="116632"/>
            <a:ext cx="9127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B&amp;B montrent qu’une planète sur une orbite anti-alignée peut maintenir le confinement orbital observé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660232" y="4941168"/>
            <a:ext cx="262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FFC000"/>
                </a:solidFill>
              </a:rPr>
              <a:t>Environs 10 masses  terrestres (1/2 Neptune)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FFC000"/>
                </a:solidFill>
              </a:rPr>
              <a:t>Période orbitale ~15.000 ans</a:t>
            </a:r>
            <a:endParaRPr lang="fr-FR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3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85737"/>
            <a:ext cx="6486525" cy="64865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98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B&amp;B montrent aussi que la planète permet seulement aux orbites anti-alignées de survivre sur l'âge du système solaire 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71600" y="60932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t</a:t>
            </a:r>
            <a:r>
              <a:rPr lang="fr-FR" dirty="0" smtClean="0">
                <a:solidFill>
                  <a:srgbClr val="FFFF00"/>
                </a:solidFill>
              </a:rPr>
              <a:t>=-4.000.000.000 années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85737"/>
            <a:ext cx="6486525" cy="64865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98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B&amp;B montrent aussi que la planète permet seulement aux orbites anti-alignées de survivre sur l'âge du système solaire 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71600" y="60932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t</a:t>
            </a:r>
            <a:r>
              <a:rPr lang="fr-FR" dirty="0" smtClean="0">
                <a:solidFill>
                  <a:srgbClr val="FFFF00"/>
                </a:solidFill>
              </a:rPr>
              <a:t>=-3.000.000.000 années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2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85737"/>
            <a:ext cx="6486525" cy="64865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98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B&amp;B montrent aussi que la planète permet seulement aux orbites anti-alignées de survivre sur l'âge du système solaire 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71600" y="60932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t</a:t>
            </a:r>
            <a:r>
              <a:rPr lang="fr-FR" dirty="0" smtClean="0">
                <a:solidFill>
                  <a:srgbClr val="FFFF00"/>
                </a:solidFill>
              </a:rPr>
              <a:t>=-2.000.000.000 années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3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85737"/>
            <a:ext cx="6486525" cy="64865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98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B&amp;B montrent aussi que la planète permet seulement aux orbites anti-alignées de survivre sur l'âge du système solaire 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71600" y="60932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t</a:t>
            </a:r>
            <a:r>
              <a:rPr lang="fr-FR" dirty="0" smtClean="0">
                <a:solidFill>
                  <a:srgbClr val="FFFF00"/>
                </a:solidFill>
              </a:rPr>
              <a:t>= maintenant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2.bp.blogspot.com/-_LyEwG4UkPQ/Vp_6haMekPI/AAAAAAAANpw/6ocvJi6yqi8/s1600/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35276"/>
            <a:ext cx="786765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Comment cette planète n’aurait pas été vue à ce jour?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11560" y="4293096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Aucune </a:t>
            </a:r>
            <a:r>
              <a:rPr lang="fr-FR" sz="2000" b="1" dirty="0" err="1" smtClean="0"/>
              <a:t>survey</a:t>
            </a:r>
            <a:r>
              <a:rPr lang="fr-FR" sz="2000" b="1" dirty="0" smtClean="0"/>
              <a:t> conçue pour la détection d’objets du Système Solaire n’aurait pu détecter la planète si elle est vers l’aph</a:t>
            </a:r>
            <a:r>
              <a:rPr lang="fr-FR" sz="2000" b="1" dirty="0" smtClean="0">
                <a:latin typeface="Calibri"/>
              </a:rPr>
              <a:t>é</a:t>
            </a:r>
            <a:r>
              <a:rPr lang="fr-FR" sz="2000" b="1" dirty="0" smtClean="0"/>
              <a:t>lie de son orbite</a:t>
            </a:r>
          </a:p>
          <a:p>
            <a:endParaRPr lang="fr-FR" sz="2000" b="1" dirty="0"/>
          </a:p>
          <a:p>
            <a:r>
              <a:rPr lang="fr-FR" sz="2000" b="1" dirty="0" smtClean="0"/>
              <a:t>D’autres observateurs aurait pu avoir vu la planète, sans s’apercevoir de son mouvement (comme fut le cas de Galilée pour Neptune) </a:t>
            </a:r>
            <a:endParaRPr lang="fr-FR" sz="20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467544" y="1700808"/>
            <a:ext cx="0" cy="2160240"/>
          </a:xfrm>
          <a:prstGeom prst="straightConnector1">
            <a:avLst/>
          </a:prstGeom>
          <a:ln w="222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 rot="-5400000">
            <a:off x="-1587569" y="189585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40C0"/>
                </a:solidFill>
              </a:rPr>
              <a:t>p</a:t>
            </a:r>
            <a:r>
              <a:rPr lang="fr-FR" b="1" dirty="0" smtClean="0">
                <a:solidFill>
                  <a:srgbClr val="0040C0"/>
                </a:solidFill>
              </a:rPr>
              <a:t>lus brillante – plus faible </a:t>
            </a:r>
            <a:endParaRPr lang="fr-FR" b="1" dirty="0">
              <a:solidFill>
                <a:srgbClr val="004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83968" y="126876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aphélie</a:t>
            </a:r>
            <a:endParaRPr lang="fr-FR" sz="1600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4860032" y="1556792"/>
            <a:ext cx="43204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051720" y="185376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perihélie</a:t>
            </a:r>
            <a:endParaRPr lang="fr-FR" sz="1600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627784" y="2192318"/>
            <a:ext cx="144016" cy="588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8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Depuis les années 60, il y a une exploration intensive du système solaire par les différentes agences spatiales associée à des moyens ultra précis de localisation des sondes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2"/>
          <a:stretch/>
        </p:blipFill>
        <p:spPr>
          <a:xfrm>
            <a:off x="0" y="894482"/>
            <a:ext cx="9144000" cy="51988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2320" y="4365104"/>
            <a:ext cx="1008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2004:2014</a:t>
            </a:r>
          </a:p>
          <a:p>
            <a:r>
              <a:rPr lang="fr-FR" sz="12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100 m</a:t>
            </a:r>
            <a:r>
              <a:rPr lang="fr-FR" sz="1200" b="1" dirty="0" smtClean="0">
                <a:solidFill>
                  <a:srgbClr val="C00000"/>
                </a:solidFill>
              </a:rPr>
              <a:t> </a:t>
            </a:r>
            <a:endParaRPr lang="fr-FR" sz="12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52120" y="5127575"/>
            <a:ext cx="1008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2005:2016</a:t>
            </a:r>
          </a:p>
          <a:p>
            <a:r>
              <a:rPr lang="fr-FR" sz="12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&lt; 3 m</a:t>
            </a:r>
            <a:r>
              <a:rPr lang="fr-FR" sz="1200" b="1" dirty="0" smtClean="0">
                <a:solidFill>
                  <a:srgbClr val="C00000"/>
                </a:solidFill>
              </a:rPr>
              <a:t> </a:t>
            </a:r>
            <a:endParaRPr lang="fr-FR" sz="12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1840" y="1628800"/>
            <a:ext cx="1008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2006:2011</a:t>
            </a:r>
          </a:p>
          <a:p>
            <a:r>
              <a:rPr lang="fr-FR" sz="12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&lt;10 m</a:t>
            </a:r>
            <a:r>
              <a:rPr lang="fr-FR" sz="1200" b="1" dirty="0" smtClean="0">
                <a:solidFill>
                  <a:srgbClr val="C00000"/>
                </a:solidFill>
              </a:rPr>
              <a:t> </a:t>
            </a:r>
            <a:endParaRPr lang="fr-FR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/>
          <p:cNvSpPr/>
          <p:nvPr/>
        </p:nvSpPr>
        <p:spPr>
          <a:xfrm rot="8700000">
            <a:off x="-2061195" y="2447067"/>
            <a:ext cx="5477434" cy="600812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 rot="8700000">
            <a:off x="-1458141" y="-1108369"/>
            <a:ext cx="7900967" cy="10424838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140968"/>
            <a:ext cx="2214694" cy="22314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896" y="1064742"/>
            <a:ext cx="1454440" cy="9840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5885"/>
            <a:ext cx="1106905" cy="1275347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64742"/>
            <a:ext cx="4905375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Le temps que met le signal à nous revenir nous donne la distance entre la sonde et la terre et entre la planète et la terre</a:t>
            </a:r>
            <a:endParaRPr lang="fr-FR" dirty="0"/>
          </a:p>
        </p:txBody>
      </p:sp>
      <p:sp>
        <p:nvSpPr>
          <p:cNvPr id="23" name="Ellipse 22"/>
          <p:cNvSpPr/>
          <p:nvPr/>
        </p:nvSpPr>
        <p:spPr>
          <a:xfrm>
            <a:off x="4644007" y="1268759"/>
            <a:ext cx="2601119" cy="78008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05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/>
          <p:cNvSpPr/>
          <p:nvPr/>
        </p:nvSpPr>
        <p:spPr>
          <a:xfrm rot="8700000">
            <a:off x="-2061195" y="2447067"/>
            <a:ext cx="5477434" cy="600812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 rot="8700000">
            <a:off x="-1458141" y="-1108369"/>
            <a:ext cx="7900967" cy="10424838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140968"/>
            <a:ext cx="2214694" cy="22314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896" y="1064742"/>
            <a:ext cx="1454440" cy="9840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5885"/>
            <a:ext cx="1106905" cy="1275347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64742"/>
            <a:ext cx="4905375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On peut comparer les distances mesurées avec les distances calculées par le modèle INPOP (résidus)</a:t>
            </a:r>
            <a:endParaRPr lang="fr-FR" dirty="0"/>
          </a:p>
        </p:txBody>
      </p:sp>
      <p:sp>
        <p:nvSpPr>
          <p:cNvPr id="23" name="Ellipse 22"/>
          <p:cNvSpPr/>
          <p:nvPr/>
        </p:nvSpPr>
        <p:spPr>
          <a:xfrm>
            <a:off x="4644007" y="1268759"/>
            <a:ext cx="2601119" cy="78008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29658"/>
              </p:ext>
            </p:extLst>
          </p:nvPr>
        </p:nvGraphicFramePr>
        <p:xfrm>
          <a:off x="4341143" y="4345459"/>
          <a:ext cx="4623345" cy="198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1115"/>
                <a:gridCol w="1541115"/>
                <a:gridCol w="1541115"/>
              </a:tblGrid>
              <a:tr h="313183"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Jupiter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1,5 km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Pioneer,</a:t>
                      </a:r>
                      <a:r>
                        <a:rPr lang="fr-FR" sz="1400" b="0" baseline="0" dirty="0" smtClean="0"/>
                        <a:t> Cassini, Voyager, </a:t>
                      </a:r>
                      <a:r>
                        <a:rPr lang="fr-FR" sz="1400" b="0" baseline="0" dirty="0" err="1" smtClean="0"/>
                        <a:t>Ulysses</a:t>
                      </a:r>
                      <a:endParaRPr lang="fr-FR" sz="1400" b="0" dirty="0"/>
                    </a:p>
                  </a:txBody>
                  <a:tcPr/>
                </a:tc>
              </a:tr>
              <a:tr h="35303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Saturne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0,1 km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Cassini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5303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Uranus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1000 km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baseline="0" dirty="0" smtClean="0">
                          <a:solidFill>
                            <a:schemeClr val="bg1"/>
                          </a:solidFill>
                        </a:rPr>
                        <a:t>Voyager </a:t>
                      </a: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5303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Neptune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2000 km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baseline="0" dirty="0" smtClean="0">
                          <a:solidFill>
                            <a:schemeClr val="bg1"/>
                          </a:solidFill>
                        </a:rPr>
                        <a:t>Voyager </a:t>
                      </a:r>
                      <a:endParaRPr lang="fr-FR" sz="1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5303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Pluton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1500 km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HST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9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85737"/>
            <a:ext cx="6486525" cy="64865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88024" y="285293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Mercure</a:t>
            </a:r>
            <a:endParaRPr lang="fr-FR" sz="1200" b="1" dirty="0">
              <a:solidFill>
                <a:schemeClr val="bg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4608003" y="2991435"/>
            <a:ext cx="360041" cy="43756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948317" y="3152000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Venus</a:t>
            </a:r>
            <a:endParaRPr lang="fr-FR" sz="1200" b="1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4760402" y="3315112"/>
            <a:ext cx="360042" cy="1138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936481" y="358139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44FB19"/>
                </a:solidFill>
              </a:rPr>
              <a:t>Terre</a:t>
            </a:r>
            <a:endParaRPr lang="fr-FR" sz="1200" b="1" dirty="0">
              <a:solidFill>
                <a:srgbClr val="44FB19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4760402" y="3581398"/>
            <a:ext cx="222439" cy="145377"/>
          </a:xfrm>
          <a:prstGeom prst="straightConnector1">
            <a:avLst/>
          </a:prstGeom>
          <a:ln w="19050">
            <a:solidFill>
              <a:srgbClr val="44FB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427984" y="3836940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F0"/>
                </a:solidFill>
              </a:rPr>
              <a:t>Mars</a:t>
            </a:r>
            <a:endParaRPr lang="fr-FR" sz="1200" b="1" dirty="0">
              <a:solidFill>
                <a:srgbClr val="00B0F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48317" y="1988840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3EDE2"/>
                </a:solidFill>
              </a:rPr>
              <a:t>Jupiter</a:t>
            </a:r>
            <a:endParaRPr lang="fr-FR" sz="1200" b="1" dirty="0">
              <a:solidFill>
                <a:srgbClr val="03EDE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12160" y="105273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EF01DE"/>
                </a:solidFill>
              </a:rPr>
              <a:t>Saturne</a:t>
            </a:r>
            <a:endParaRPr lang="fr-FR" sz="1200" b="1" dirty="0">
              <a:solidFill>
                <a:srgbClr val="EF01DE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4593704" y="6101277"/>
            <a:ext cx="21602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445740" y="60597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1 UA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0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351" y="116632"/>
            <a:ext cx="81571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INPOP est un modèle mathématique du mouvement des objets du système solaire .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Les paramètres d’INPOP sont estimés par comparaison aux observations spatiales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mais aussi optiques anciennes (1914) 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900238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305" y="3678635"/>
            <a:ext cx="19589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06" y="1571191"/>
            <a:ext cx="19177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39" y="3323542"/>
            <a:ext cx="15557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28" y="2276872"/>
            <a:ext cx="1668462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4229" y="1078384"/>
            <a:ext cx="1701800" cy="16764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929" y="3972128"/>
            <a:ext cx="1938337" cy="2319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28" y="5229473"/>
            <a:ext cx="1469008" cy="14289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6011" y="4804606"/>
            <a:ext cx="2142059" cy="192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>
            <a:endCxn id="12" idx="6"/>
          </p:cNvCxnSpPr>
          <p:nvPr/>
        </p:nvCxnSpPr>
        <p:spPr>
          <a:xfrm flipH="1" flipV="1">
            <a:off x="251520" y="3465004"/>
            <a:ext cx="2232248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520" y="11663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Dans INPOP on a ajouté la neuvième planète proposé par </a:t>
            </a:r>
            <a:r>
              <a:rPr lang="fr-FR" b="1" dirty="0" err="1" smtClean="0">
                <a:solidFill>
                  <a:schemeClr val="bg1"/>
                </a:solidFill>
              </a:rPr>
              <a:t>Batygin</a:t>
            </a:r>
            <a:r>
              <a:rPr lang="fr-FR" b="1" dirty="0" smtClean="0">
                <a:solidFill>
                  <a:schemeClr val="bg1"/>
                </a:solidFill>
              </a:rPr>
              <a:t> et Brown.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Celle-ci induit des perturbations sur les orbites des autres planètes.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Les données de Cassini étant les plus précises pour les planètes extérieures, on a </a:t>
            </a:r>
          </a:p>
          <a:p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omparé les distances observées avec Cassini et celles calculées avec le nouveau modèle incluant P9. 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119584" y="2708920"/>
            <a:ext cx="3444304" cy="1584176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8861"/>
            <a:ext cx="704294" cy="704294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7" name="Connecteur droit 6"/>
          <p:cNvCxnSpPr>
            <a:stCxn id="5" idx="3"/>
            <a:endCxn id="3" idx="6"/>
          </p:cNvCxnSpPr>
          <p:nvPr/>
        </p:nvCxnSpPr>
        <p:spPr>
          <a:xfrm>
            <a:off x="3116054" y="3501008"/>
            <a:ext cx="447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35496" y="3356992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4563760"/>
            <a:ext cx="4943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NB: P9 fait un tour d’orbite en plus de 20 000 ans</a:t>
            </a:r>
            <a:endParaRPr lang="fr-FR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276872"/>
            <a:ext cx="5462428" cy="212719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779912" y="40050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[m]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39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>
            <a:endCxn id="12" idx="4"/>
          </p:cNvCxnSpPr>
          <p:nvPr/>
        </p:nvCxnSpPr>
        <p:spPr>
          <a:xfrm flipH="1" flipV="1">
            <a:off x="2591780" y="2837504"/>
            <a:ext cx="822" cy="663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520" y="11663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Dans INPOP on a ajouté la neuvième planète proposé par </a:t>
            </a:r>
            <a:r>
              <a:rPr lang="fr-FR" b="1" dirty="0" err="1" smtClean="0">
                <a:solidFill>
                  <a:schemeClr val="bg1"/>
                </a:solidFill>
              </a:rPr>
              <a:t>Batygin</a:t>
            </a:r>
            <a:r>
              <a:rPr lang="fr-FR" b="1" dirty="0" smtClean="0">
                <a:solidFill>
                  <a:schemeClr val="bg1"/>
                </a:solidFill>
              </a:rPr>
              <a:t> et Brown.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Celle-ci induit des perturbations sur les orbites des autres planètes.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Les données de Cassini étant les plus précises pour les planètes extérieures, on a </a:t>
            </a:r>
          </a:p>
          <a:p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omparé les distances observées avec Cassini et celles calculées avec le nouveau modèle incluant P9. 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119584" y="2708920"/>
            <a:ext cx="3444304" cy="1584176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8861"/>
            <a:ext cx="704294" cy="704294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7" name="Connecteur droit 6"/>
          <p:cNvCxnSpPr>
            <a:stCxn id="5" idx="3"/>
            <a:endCxn id="3" idx="6"/>
          </p:cNvCxnSpPr>
          <p:nvPr/>
        </p:nvCxnSpPr>
        <p:spPr>
          <a:xfrm>
            <a:off x="2972038" y="3501008"/>
            <a:ext cx="591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2483768" y="2621480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4563760"/>
            <a:ext cx="4943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NB: P9 fait un tour d’orbite en plus de 20 000 ans</a:t>
            </a:r>
            <a:endParaRPr lang="fr-FR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429" y="2204864"/>
            <a:ext cx="5483075" cy="216680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707904" y="393305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[m]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6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/>
        </p:nvCxnSpPr>
        <p:spPr>
          <a:xfrm flipV="1">
            <a:off x="2717676" y="3025598"/>
            <a:ext cx="702196" cy="513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520" y="11663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Dans INPOP on a ajouté la neuvième planète proposé par </a:t>
            </a:r>
            <a:r>
              <a:rPr lang="fr-FR" b="1" dirty="0" err="1" smtClean="0">
                <a:solidFill>
                  <a:schemeClr val="bg1"/>
                </a:solidFill>
              </a:rPr>
              <a:t>Batygin</a:t>
            </a:r>
            <a:r>
              <a:rPr lang="fr-FR" b="1" dirty="0" smtClean="0">
                <a:solidFill>
                  <a:schemeClr val="bg1"/>
                </a:solidFill>
              </a:rPr>
              <a:t> et Brown.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Celle-ci induit des perturbations sur les orbites des autres planètes.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Les données de Cassini étant les plus précises pour les planètes extérieures, on a </a:t>
            </a:r>
          </a:p>
          <a:p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omparé les distances observées avec Cassini et celles calculées avec le nouveau modèle incluant P9. 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251520" y="2708920"/>
            <a:ext cx="3444304" cy="1584176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8861"/>
            <a:ext cx="704294" cy="704294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7" name="Connecteur droit 6"/>
          <p:cNvCxnSpPr>
            <a:stCxn id="5" idx="3"/>
            <a:endCxn id="3" idx="6"/>
          </p:cNvCxnSpPr>
          <p:nvPr/>
        </p:nvCxnSpPr>
        <p:spPr>
          <a:xfrm>
            <a:off x="3116054" y="3501008"/>
            <a:ext cx="579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3347864" y="2917586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4563760"/>
            <a:ext cx="4943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NB: P9 fait un tour d’orbite en plus de 20 000 ans</a:t>
            </a:r>
            <a:endParaRPr lang="fr-FR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953" y="2348880"/>
            <a:ext cx="5339095" cy="207774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851920" y="40050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[m]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9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>
            <a:endCxn id="12" idx="1"/>
          </p:cNvCxnSpPr>
          <p:nvPr/>
        </p:nvCxnSpPr>
        <p:spPr>
          <a:xfrm>
            <a:off x="2802916" y="3501008"/>
            <a:ext cx="370078" cy="458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520" y="11663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Dans INPOP on a ajouté la neuvième planète proposé par </a:t>
            </a:r>
            <a:r>
              <a:rPr lang="fr-FR" b="1" dirty="0" err="1" smtClean="0">
                <a:solidFill>
                  <a:schemeClr val="bg1"/>
                </a:solidFill>
              </a:rPr>
              <a:t>Batygin</a:t>
            </a:r>
            <a:r>
              <a:rPr lang="fr-FR" b="1" dirty="0" smtClean="0">
                <a:solidFill>
                  <a:schemeClr val="bg1"/>
                </a:solidFill>
              </a:rPr>
              <a:t> et Brown.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Celle-ci induit des perturbations sur les orbites des autres planètes.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Les données de Cassini étant les plus précises pour les planètes extérieures, on a </a:t>
            </a:r>
          </a:p>
          <a:p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omparé les distances observées avec Cassini et celles calculées avec le nouveau modèle incluant P9. 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251520" y="2708920"/>
            <a:ext cx="3444304" cy="1584176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8861"/>
            <a:ext cx="704294" cy="704294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7" name="Connecteur droit 6"/>
          <p:cNvCxnSpPr>
            <a:stCxn id="5" idx="3"/>
            <a:endCxn id="3" idx="6"/>
          </p:cNvCxnSpPr>
          <p:nvPr/>
        </p:nvCxnSpPr>
        <p:spPr>
          <a:xfrm>
            <a:off x="3116054" y="3501008"/>
            <a:ext cx="579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3141358" y="3928367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4563760"/>
            <a:ext cx="4943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NB: P9 fait un tour d’orbite en plus de 20 000 ans</a:t>
            </a:r>
            <a:endParaRPr lang="fr-FR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879" y="2420888"/>
            <a:ext cx="5394633" cy="207086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995936" y="40050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[m]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2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>
            <a:endCxn id="12" idx="0"/>
          </p:cNvCxnSpPr>
          <p:nvPr/>
        </p:nvCxnSpPr>
        <p:spPr>
          <a:xfrm>
            <a:off x="2734050" y="3501008"/>
            <a:ext cx="1746" cy="643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520" y="11663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Dans INPOP on a ajouté la neuvième planète proposé par </a:t>
            </a:r>
            <a:r>
              <a:rPr lang="fr-FR" b="1" dirty="0" err="1" smtClean="0">
                <a:solidFill>
                  <a:schemeClr val="bg1"/>
                </a:solidFill>
              </a:rPr>
              <a:t>Batygin</a:t>
            </a:r>
            <a:r>
              <a:rPr lang="fr-FR" b="1" dirty="0" smtClean="0">
                <a:solidFill>
                  <a:schemeClr val="bg1"/>
                </a:solidFill>
              </a:rPr>
              <a:t> et Brown.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Celle-ci induit des perturbations sur les orbites des autres planètes.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Les données de Cassini étant les plus précises pour les planètes extérieures, on a </a:t>
            </a:r>
          </a:p>
          <a:p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omparé les distances observées avec Cassini et celles calculées avec le nouveau modèle incluant P9. 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251520" y="2708920"/>
            <a:ext cx="3444304" cy="1584176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8861"/>
            <a:ext cx="704294" cy="704294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7" name="Connecteur droit 6"/>
          <p:cNvCxnSpPr>
            <a:stCxn id="5" idx="3"/>
            <a:endCxn id="3" idx="6"/>
          </p:cNvCxnSpPr>
          <p:nvPr/>
        </p:nvCxnSpPr>
        <p:spPr>
          <a:xfrm>
            <a:off x="3116054" y="3501008"/>
            <a:ext cx="579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2627784" y="4144391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4563760"/>
            <a:ext cx="4943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NB: P9 fait un tour d’orbite en plus de 20 000 ans</a:t>
            </a:r>
            <a:endParaRPr lang="fr-FR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276872"/>
            <a:ext cx="5280887" cy="208690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851920" y="393305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[m]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7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/>
        </p:nvCxnSpPr>
        <p:spPr>
          <a:xfrm flipH="1">
            <a:off x="575556" y="3580909"/>
            <a:ext cx="2187478" cy="352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520" y="11663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Dans INPOP on a ajouté la neuvième planète proposé par </a:t>
            </a:r>
            <a:r>
              <a:rPr lang="fr-FR" b="1" dirty="0" err="1" smtClean="0">
                <a:solidFill>
                  <a:schemeClr val="bg1"/>
                </a:solidFill>
              </a:rPr>
              <a:t>Batygin</a:t>
            </a:r>
            <a:r>
              <a:rPr lang="fr-FR" b="1" dirty="0" smtClean="0">
                <a:solidFill>
                  <a:schemeClr val="bg1"/>
                </a:solidFill>
              </a:rPr>
              <a:t> et Brown.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Celle-ci induit des perturbations sur les orbites des autres planètes.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Les données de Cassini étant les plus précises pour les planètes extérieures, on a </a:t>
            </a:r>
          </a:p>
          <a:p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omparé les distances observées avec Cassini et celles calculées avec le nouveau modèle incluant P9. 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251520" y="2708920"/>
            <a:ext cx="3444304" cy="1584176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8861"/>
            <a:ext cx="704294" cy="704294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7" name="Connecteur droit 6"/>
          <p:cNvCxnSpPr>
            <a:stCxn id="5" idx="3"/>
            <a:endCxn id="3" idx="6"/>
          </p:cNvCxnSpPr>
          <p:nvPr/>
        </p:nvCxnSpPr>
        <p:spPr>
          <a:xfrm>
            <a:off x="3116054" y="3501008"/>
            <a:ext cx="579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467544" y="3853155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4563760"/>
            <a:ext cx="4943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NB: P9 fait un tour d’orbite en plus de 20 000 ans</a:t>
            </a:r>
            <a:endParaRPr lang="fr-FR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972" y="2358282"/>
            <a:ext cx="5287524" cy="207014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779912" y="40050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[m]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1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>
            <a:endCxn id="12" idx="4"/>
          </p:cNvCxnSpPr>
          <p:nvPr/>
        </p:nvCxnSpPr>
        <p:spPr>
          <a:xfrm flipH="1" flipV="1">
            <a:off x="2087724" y="2852936"/>
            <a:ext cx="612068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520" y="116632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Pour une zone du ciel, le modèle avec P9 semble donné des distances + proches des distances observées qu’INPOP sans P9</a:t>
            </a:r>
            <a:r>
              <a:rPr lang="is-IS" b="1" dirty="0" smtClean="0">
                <a:solidFill>
                  <a:schemeClr val="bg1"/>
                </a:solidFill>
              </a:rPr>
              <a:t>…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251520" y="2708920"/>
            <a:ext cx="3444304" cy="1584176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8861"/>
            <a:ext cx="704294" cy="704294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7" name="Connecteur droit 6"/>
          <p:cNvCxnSpPr>
            <a:stCxn id="5" idx="3"/>
            <a:endCxn id="3" idx="6"/>
          </p:cNvCxnSpPr>
          <p:nvPr/>
        </p:nvCxnSpPr>
        <p:spPr>
          <a:xfrm>
            <a:off x="3116054" y="3501008"/>
            <a:ext cx="579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1979712" y="2636912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4563760"/>
            <a:ext cx="4943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NB: P9 fait un tour d’orbite en plus de 20 000 ans</a:t>
            </a:r>
            <a:endParaRPr lang="fr-FR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174" y="2124963"/>
            <a:ext cx="5248330" cy="2240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324544" y="1080699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P9 se trouverait-elle dans cette zone ?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995936" y="40050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[m]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1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01015"/>
            <a:ext cx="5328592" cy="52414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4624"/>
            <a:ext cx="3564268" cy="51182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/>
          <p:cNvSpPr/>
          <p:nvPr/>
        </p:nvSpPr>
        <p:spPr>
          <a:xfrm>
            <a:off x="1691680" y="2852936"/>
            <a:ext cx="1368152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mtClean="0"/>
              <a:t>Zone possible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3203848" y="2996952"/>
            <a:ext cx="72008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mtClean="0"/>
              <a:t>soleil</a:t>
            </a:r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702" y="5229200"/>
            <a:ext cx="354279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663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Approche plus générale: </a:t>
            </a:r>
            <a:r>
              <a:rPr lang="is-IS" b="1" dirty="0" smtClean="0">
                <a:solidFill>
                  <a:schemeClr val="bg1"/>
                </a:solidFill>
              </a:rPr>
              <a:t>on ne suppose plus d’orbite particulière pour P9 mais on considère l’ensemble du ciel en comprenant que P9 peut etre considerée comme fixe sur la période des observations de Cassini (10 ans).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34" y="1350060"/>
            <a:ext cx="8800655" cy="25202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4" name="Rectangle 3"/>
          <p:cNvSpPr/>
          <p:nvPr/>
        </p:nvSpPr>
        <p:spPr>
          <a:xfrm>
            <a:off x="1619672" y="3933056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000" b="1" dirty="0" smtClean="0">
                <a:solidFill>
                  <a:schemeClr val="bg1"/>
                </a:solidFill>
              </a:rPr>
              <a:t>4 zones possibles de recherche : Q1, (Q2), (Q3), Q4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6084549" y="207826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Q1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706181" y="209337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Q3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084168" y="350100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Q2</a:t>
            </a: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676692" y="350100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Q4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05" y="4460524"/>
            <a:ext cx="3525815" cy="22335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808" y="4460524"/>
            <a:ext cx="3471410" cy="221342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768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3/36/William_Herschel01.jpg/170px-William_Herschel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1186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ran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40968"/>
            <a:ext cx="2476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55776" y="692696"/>
            <a:ext cx="658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1781: découverte de Uranus par William Herschel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(par hasard, avec un </a:t>
            </a:r>
            <a:r>
              <a:rPr lang="fr-FR" sz="2400" b="1" dirty="0" err="1" smtClean="0">
                <a:solidFill>
                  <a:schemeClr val="bg1"/>
                </a:solidFill>
              </a:rPr>
              <a:t>telescope</a:t>
            </a:r>
            <a:r>
              <a:rPr lang="fr-FR" sz="2400" b="1" dirty="0" smtClean="0">
                <a:solidFill>
                  <a:schemeClr val="bg1"/>
                </a:solidFill>
              </a:rPr>
              <a:t>)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528" y="400506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Il avait été vu déjà plusieurs fois , mais il avait été pris pour une étoile car son mouvement n’avait pas été relevé.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45" y="213479"/>
            <a:ext cx="61912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15345" y="116632"/>
            <a:ext cx="6361111" cy="18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99592" y="33265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L’origine de cette planète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4936" y="1268760"/>
            <a:ext cx="91085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Un produit assez naturel de la formation des planètes géantes.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A l’exception de Jupiter, l’axe de rotation des planètes géantes est très incliné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L’inclinaison de l’axe de Saturne est due à une dynamique complexe appelée « résonance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Mais pour Uranus et Neptune la seule explication est que ces planètes ont subit des collisions géantes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nets_1_158_JS_tIN_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322767"/>
            <a:ext cx="7380311" cy="553523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79512" y="124895"/>
            <a:ext cx="8316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On conçoit donc que Uranus et Neptune se soient formées à partir d’un système de protoplanètes de 5-6 masses terrestres par collisions mutuelles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700808"/>
            <a:ext cx="176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Izidoro</a:t>
            </a:r>
            <a:r>
              <a:rPr lang="fr-FR" dirty="0" smtClean="0">
                <a:solidFill>
                  <a:schemeClr val="bg1"/>
                </a:solidFill>
              </a:rPr>
              <a:t> et al., 2015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Jakubik</a:t>
            </a:r>
            <a:r>
              <a:rPr lang="fr-FR" dirty="0" smtClean="0">
                <a:solidFill>
                  <a:schemeClr val="bg1"/>
                </a:solidFill>
              </a:rPr>
              <a:t> et al., 2012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6388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74" y="4812938"/>
            <a:ext cx="704294" cy="7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952846" y="454977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Soleil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995936" y="43614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Jupiter</a:t>
            </a:r>
            <a:endParaRPr lang="fr-FR" dirty="0"/>
          </a:p>
        </p:txBody>
      </p:sp>
      <p:cxnSp>
        <p:nvCxnSpPr>
          <p:cNvPr id="6" name="Connecteur droit avec flèche 5"/>
          <p:cNvCxnSpPr>
            <a:stCxn id="9" idx="2"/>
          </p:cNvCxnSpPr>
          <p:nvPr/>
        </p:nvCxnSpPr>
        <p:spPr>
          <a:xfrm>
            <a:off x="4572000" y="4730740"/>
            <a:ext cx="360040" cy="188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453843" y="420214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Saturne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5724128" y="4488277"/>
            <a:ext cx="144016" cy="373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cfht.hawaii.edu/Science/Astros/Imageofweek/ciw-image/310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921599"/>
            <a:ext cx="9144001" cy="60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Dans ce scenario il y a toujours des protoplanètes expulsées.</a:t>
            </a:r>
          </a:p>
          <a:p>
            <a:r>
              <a:rPr lang="fr-FR" b="1" dirty="0" smtClean="0">
                <a:solidFill>
                  <a:srgbClr val="FFFF00"/>
                </a:solidFill>
              </a:rPr>
              <a:t>Si le Soleil s’est formé au sein d’un amas d'étoiles,  environ 1 protoplanète sur 10 aurait du être piégée sur une orbite semblable à celle de la planète IX</a:t>
            </a:r>
            <a:endParaRPr lang="fr-F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odaystechinfo.com/wp-content/uploads/2016/01/photo-1450849608880-6f787542c88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2636" y="0"/>
            <a:ext cx="146848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</a:rPr>
              <a:t>CONCLUSIONS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3864" y="1772816"/>
            <a:ext cx="8568952" cy="2031325"/>
          </a:xfrm>
          <a:prstGeom prst="rect">
            <a:avLst/>
          </a:prstGeom>
          <a:solidFill>
            <a:schemeClr val="bg1">
              <a:lumMod val="85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Quoi qu’en dise la presse, la planète IX n’a pas encore été découverte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Le soupçon sur se présence est néanmoins sérieux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Les « anomalies » du mouvement de Saturne pourraient en révéler la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Autrement il faudra chercher en aveugle toute la zone du ciel dans laquelle la planète pourrait se trouver, proche de son aphélie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L’existence de cette planète, si vérifiée, confirmerait une vision assez violente de la formation planétaire, avec beaucoup de protoplanètes, collisions géantes et expulsions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85737"/>
            <a:ext cx="6486525" cy="64865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39818" y="1988840"/>
            <a:ext cx="2975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EF01DE"/>
                </a:solidFill>
              </a:rPr>
              <a:t>Saturne (</a:t>
            </a:r>
            <a:r>
              <a:rPr lang="fr-FR" sz="1200" b="1" smtClean="0">
                <a:solidFill>
                  <a:srgbClr val="EF01DE"/>
                </a:solidFill>
              </a:rPr>
              <a:t>période orbitale ~ 30 ans)</a:t>
            </a:r>
            <a:endParaRPr lang="fr-FR" sz="1200" b="1" dirty="0">
              <a:solidFill>
                <a:srgbClr val="EF01D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10229" y="2708920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3EDE2"/>
                </a:solidFill>
              </a:rPr>
              <a:t>Jupiter</a:t>
            </a:r>
            <a:endParaRPr lang="fr-FR" sz="1200" b="1" dirty="0">
              <a:solidFill>
                <a:srgbClr val="03EDE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24128" y="105273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FF00"/>
                </a:solidFill>
              </a:rPr>
              <a:t>Uranus (période orbitale ~84 ans) </a:t>
            </a:r>
            <a:endParaRPr lang="fr-FR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Urbain Jean-Joseph Le Verri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" y="3821668"/>
            <a:ext cx="2095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51748" y="6488668"/>
            <a:ext cx="17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J.U</a:t>
            </a:r>
            <a:r>
              <a:rPr lang="fr-FR" dirty="0" smtClean="0">
                <a:solidFill>
                  <a:schemeClr val="bg1"/>
                </a:solidFill>
              </a:rPr>
              <a:t>. Le Verrier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080" name="Picture 8" descr="https://upload.wikimedia.org/wikipedia/commons/thumb/0/01/Gravitational_perturbation.svg/362px-Gravitational_perturba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286" y="1052736"/>
            <a:ext cx="34480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33124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Différence de ~ 20 ’’ </a:t>
            </a:r>
            <a:r>
              <a:rPr lang="fr-FR" dirty="0" smtClean="0">
                <a:solidFill>
                  <a:schemeClr val="bg1"/>
                </a:solidFill>
              </a:rPr>
              <a:t>entre les positions prédites de l’orbite d’Uranus et celles observées entre 1800 et 1850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04" y="1143269"/>
            <a:ext cx="1826642" cy="199769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60718" y="3212976"/>
            <a:ext cx="17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J.C. Adams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4395102"/>
            <a:ext cx="2596831" cy="21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Urbain Jean-Joseph Le Verri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" y="3821668"/>
            <a:ext cx="2095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51748" y="6488668"/>
            <a:ext cx="17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J.U</a:t>
            </a:r>
            <a:r>
              <a:rPr lang="fr-FR" dirty="0" smtClean="0">
                <a:solidFill>
                  <a:schemeClr val="bg1"/>
                </a:solidFill>
              </a:rPr>
              <a:t>. Le Verrier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080" name="Picture 8" descr="https://upload.wikimedia.org/wikipedia/commons/thumb/0/01/Gravitational_perturbation.svg/362px-Gravitational_perturba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286" y="1052736"/>
            <a:ext cx="34480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33124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Différence de ~ 20 ’’ </a:t>
            </a:r>
            <a:r>
              <a:rPr lang="fr-FR" dirty="0" smtClean="0">
                <a:solidFill>
                  <a:schemeClr val="bg1"/>
                </a:solidFill>
              </a:rPr>
              <a:t>entre les positions prédites de l’orbite d’Uranus et celles observées entre 1800 et 1850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04" y="1143269"/>
            <a:ext cx="1826642" cy="199769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60718" y="3212976"/>
            <a:ext cx="17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J.C. Adams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345" y="4395102"/>
            <a:ext cx="2596830" cy="218680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934" y="4395102"/>
            <a:ext cx="2840803" cy="21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Urbain Jean-Joseph Le Verri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" y="3821668"/>
            <a:ext cx="2095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51748" y="6488668"/>
            <a:ext cx="17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J.U</a:t>
            </a:r>
            <a:r>
              <a:rPr lang="fr-FR" dirty="0" smtClean="0">
                <a:solidFill>
                  <a:schemeClr val="bg1"/>
                </a:solidFill>
              </a:rPr>
              <a:t>. Le Verrier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33124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Différence de ~ 20 ’’ </a:t>
            </a:r>
            <a:r>
              <a:rPr lang="fr-FR" dirty="0" smtClean="0">
                <a:solidFill>
                  <a:schemeClr val="bg1"/>
                </a:solidFill>
              </a:rPr>
              <a:t>entre les positions prédites de l’orbite d’Uranus et celles observées entre 1800 et 1850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4" y="1143269"/>
            <a:ext cx="1826642" cy="199769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60718" y="3212976"/>
            <a:ext cx="17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J.C. Adams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546" y="1273781"/>
            <a:ext cx="5505630" cy="424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78016" y="116632"/>
            <a:ext cx="658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1846: découverte de Neptune par Johann Gall sur indication de Urbain Le Verrier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Johann Gottfried Ga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5" y="4063"/>
            <a:ext cx="20955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rbain Jean-Joseph Le Verrie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61048"/>
            <a:ext cx="2095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9239" y="346927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J. Gall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1749" y="64886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U. Le Verrier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44208" y="4293096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Un calcul savant de mécanique céleste à partir des anomalies observées dans le mouvement de Uranus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947629"/>
            <a:ext cx="3733800" cy="2324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3159913"/>
            <a:ext cx="3744406" cy="35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7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8179</TotalTime>
  <Words>1652</Words>
  <Application>Microsoft Office PowerPoint</Application>
  <PresentationFormat>Affichage à l'écran (4:3)</PresentationFormat>
  <Paragraphs>215</Paragraphs>
  <Slides>43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Comic Sans MS</vt:lpstr>
      <vt:lpstr>Corbel</vt:lpstr>
      <vt:lpstr>Symbol</vt:lpstr>
      <vt:lpstr>Thème Office</vt:lpstr>
      <vt:lpstr>A la recherche de la planète cachée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 a-t-il une IXème planète dans le Système Solaire?</dc:title>
  <dc:creator>Morby</dc:creator>
  <cp:lastModifiedBy>jerome</cp:lastModifiedBy>
  <cp:revision>68</cp:revision>
  <cp:lastPrinted>2016-05-06T14:31:04Z</cp:lastPrinted>
  <dcterms:created xsi:type="dcterms:W3CDTF">2016-02-24T09:52:54Z</dcterms:created>
  <dcterms:modified xsi:type="dcterms:W3CDTF">2016-08-07T09:29:02Z</dcterms:modified>
</cp:coreProperties>
</file>