
<file path=[Content_Types].xml><?xml version="1.0" encoding="utf-8"?>
<Types xmlns="http://schemas.openxmlformats.org/package/2006/content-types">
  <Default Extension="png" ContentType="image/png"/>
  <Default Extension="mpeg" ContentType="video/mpeg"/>
  <Default Extension="au" ContentType="audio/basic"/>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7" r:id="rId3"/>
    <p:sldId id="299" r:id="rId4"/>
    <p:sldId id="300" r:id="rId5"/>
    <p:sldId id="301" r:id="rId6"/>
    <p:sldId id="263" r:id="rId7"/>
    <p:sldId id="302" r:id="rId8"/>
    <p:sldId id="303" r:id="rId9"/>
    <p:sldId id="298" r:id="rId10"/>
    <p:sldId id="265" r:id="rId11"/>
    <p:sldId id="266" r:id="rId12"/>
    <p:sldId id="267" r:id="rId13"/>
    <p:sldId id="268" r:id="rId14"/>
    <p:sldId id="304" r:id="rId15"/>
    <p:sldId id="305" r:id="rId16"/>
    <p:sldId id="324" r:id="rId17"/>
    <p:sldId id="295" r:id="rId18"/>
    <p:sldId id="325" r:id="rId19"/>
    <p:sldId id="274" r:id="rId20"/>
    <p:sldId id="275" r:id="rId21"/>
    <p:sldId id="306" r:id="rId22"/>
    <p:sldId id="308" r:id="rId23"/>
    <p:sldId id="309" r:id="rId24"/>
    <p:sldId id="310" r:id="rId25"/>
    <p:sldId id="312" r:id="rId26"/>
    <p:sldId id="315" r:id="rId27"/>
    <p:sldId id="281" r:id="rId28"/>
    <p:sldId id="282" r:id="rId29"/>
    <p:sldId id="283" r:id="rId30"/>
    <p:sldId id="284" r:id="rId31"/>
    <p:sldId id="285" r:id="rId32"/>
    <p:sldId id="286" r:id="rId33"/>
    <p:sldId id="316" r:id="rId34"/>
    <p:sldId id="318" r:id="rId35"/>
    <p:sldId id="328" r:id="rId36"/>
    <p:sldId id="320" r:id="rId37"/>
    <p:sldId id="296" r:id="rId38"/>
    <p:sldId id="326" r:id="rId39"/>
    <p:sldId id="327" r:id="rId40"/>
    <p:sldId id="323" r:id="rId4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89240" autoAdjust="0"/>
  </p:normalViewPr>
  <p:slideViewPr>
    <p:cSldViewPr>
      <p:cViewPr>
        <p:scale>
          <a:sx n="80" d="100"/>
          <a:sy n="80" d="100"/>
        </p:scale>
        <p:origin x="-1014" y="25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21F46A8-5BFA-4E1B-81F2-8FC7D536D1CB}" type="datetimeFigureOut">
              <a:rPr lang="fr-FR"/>
              <a:pPr>
                <a:defRPr/>
              </a:pPr>
              <a:t>08/07/2016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67BDE54-C257-4C2E-A75D-C802B099432A}" type="slidenum">
              <a:rPr lang="fr-FR"/>
              <a:pPr>
                <a:defRPr/>
              </a:pPr>
              <a:t>‹N°›</a:t>
            </a:fld>
            <a:endParaRPr lang="fr-FR"/>
          </a:p>
        </p:txBody>
      </p:sp>
    </p:spTree>
    <p:extLst>
      <p:ext uri="{BB962C8B-B14F-4D97-AF65-F5344CB8AC3E}">
        <p14:creationId xmlns:p14="http://schemas.microsoft.com/office/powerpoint/2010/main" val="1654534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Voici deux photos présentant le même région du ciel : la constellation d’Orion.</a:t>
            </a:r>
          </a:p>
          <a:p>
            <a:pPr eaLnBrk="1" hangingPunct="1">
              <a:spcBef>
                <a:spcPct val="0"/>
              </a:spcBef>
            </a:pPr>
            <a:r>
              <a:rPr lang="fr-FR" altLang="fr-FR" smtClean="0"/>
              <a:t>A gauche : en lumière visible. A droite : avec un filtre, on voit plus de détails et des nébuleuses.</a:t>
            </a:r>
          </a:p>
          <a:p>
            <a:pPr eaLnBrk="1" hangingPunct="1">
              <a:spcBef>
                <a:spcPct val="0"/>
              </a:spcBef>
            </a:pPr>
            <a:endParaRPr lang="fr-FR" altLang="fr-FR" smtClean="0"/>
          </a:p>
          <a:p>
            <a:pPr eaLnBrk="1" hangingPunct="1">
              <a:spcBef>
                <a:spcPct val="0"/>
              </a:spcBef>
            </a:pPr>
            <a:r>
              <a:rPr lang="fr-FR" altLang="fr-FR" smtClean="0"/>
              <a:t>Nous allons « zoomer » sur la zone centrale appelée Nébuleuse d’Orion (M42).</a:t>
            </a:r>
          </a:p>
        </p:txBody>
      </p:sp>
      <p:sp>
        <p:nvSpPr>
          <p:cNvPr id="46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AA9599-6E5F-4A5D-B8D5-350482B7C65F}" type="slidenum">
              <a:rPr lang="fr-FR" altLang="fr-FR" smtClean="0"/>
              <a:pPr eaLnBrk="1" hangingPunct="1"/>
              <a:t>3</a:t>
            </a:fld>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du Clown / de l’Esquimau » (NGC 2392)</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B8F11F-98B3-4E8A-93B1-5CCDAB314B1E}" type="slidenum">
              <a:rPr lang="fr-FR" altLang="fr-FR" smtClean="0"/>
              <a:pPr eaLnBrk="1" hangingPunct="1"/>
              <a:t>23</a:t>
            </a:fld>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de l’Œil de Chat » (NGC 6543)</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73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DC0BDA-E9C1-4CFD-A0FC-DD4C0C14081A}" type="slidenum">
              <a:rPr lang="fr-FR" altLang="fr-FR" smtClean="0"/>
              <a:pPr eaLnBrk="1" hangingPunct="1"/>
              <a:t>24</a:t>
            </a:fld>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du Sablier » (MyCn 18)</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7B82EC-978D-4E27-AC5A-55AB603F605B}" type="slidenum">
              <a:rPr lang="fr-FR" altLang="fr-FR" smtClean="0"/>
              <a:pPr eaLnBrk="1" hangingPunct="1"/>
              <a:t>25</a:t>
            </a:fld>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Les étoiles géantes par contre, ont vécu beaucoup moins longtemps, quelques millions d'années. Elles sont rapidement très instables et finiront par exploser. Quand une étoile géante explose, on appelle ça une supernova.</a:t>
            </a:r>
          </a:p>
          <a:p>
            <a:pPr eaLnBrk="1" hangingPunct="1">
              <a:spcBef>
                <a:spcPct val="0"/>
              </a:spcBef>
            </a:pPr>
            <a:endParaRPr lang="fr-FR" altLang="fr-FR" smtClean="0"/>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424435-F377-4C27-9B68-DBFDFC489474}" type="slidenum">
              <a:rPr lang="fr-FR" altLang="fr-FR" smtClean="0"/>
              <a:pPr eaLnBrk="1" hangingPunct="1"/>
              <a:t>26</a:t>
            </a:fld>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Observation du 21 février 1987 dans le Grand Nuage de Magellan (petite galaxie satellite de la Voie Lactée)...</a:t>
            </a: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496C8-1F36-4DAD-AF4F-9E537390EE18}" type="slidenum">
              <a:rPr lang="fr-FR" altLang="fr-FR" smtClean="0"/>
              <a:pPr eaLnBrk="1" hangingPunct="1"/>
              <a:t>33</a:t>
            </a:fld>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On sait que cette étoile par exemple, Eta </a:t>
            </a:r>
            <a:r>
              <a:rPr lang="fr-FR" dirty="0" err="1" smtClean="0"/>
              <a:t>Carinae</a:t>
            </a:r>
            <a:r>
              <a:rPr lang="fr-FR" dirty="0" smtClean="0"/>
              <a:t>, nous la verrons exploser dans pas longtemps. C’est-à-dire demain, dans quinze jours, ou dans 10000 ans ! Mais en réalité elle a peut-être déjà explosé : nous ne le saurons que quand sa lumière aura voyagé jusqu’à nous depuis l’étoile, c’est-à-dire avec un « retard » de 8000 ans car elle se trouve à 8000 </a:t>
            </a:r>
            <a:r>
              <a:rPr lang="fr-FR" dirty="0" err="1" smtClean="0"/>
              <a:t>années-lumières</a:t>
            </a:r>
            <a:r>
              <a:rPr lang="fr-FR" dirty="0" smtClean="0"/>
              <a:t>. Deux à trois fois trop loin pour affecter la Terre.</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Ce qu'on voir sur les côtés ce n'est pas l'étoile qui a explosé, ce ne sont que des chocs, à la surface de l'étoile. Elle n'a pas encore explosé de l'intérieur, mais elle est surveillée attentivement car depuis l’ère des télescopes nous n’avons encore jamais pu observer de supernova avant, pendant et après son explosion.</a:t>
            </a:r>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4D433C-D431-4C4C-8090-C979CEE69331}" type="slidenum">
              <a:rPr lang="fr-FR" altLang="fr-FR" smtClean="0"/>
              <a:pPr eaLnBrk="1" hangingPunct="1"/>
              <a:t>34</a:t>
            </a:fld>
            <a:endParaRPr lang="fr-FR" alt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Ce qui reste après une supernova c'est ça, une étoile déchirée de partout qui forme une sorte de nébuleuse qu’on appelle aussi « rémanent ».</a:t>
            </a:r>
          </a:p>
          <a:p>
            <a:pPr eaLnBrk="1" fontAlgn="auto" hangingPunct="1">
              <a:spcBef>
                <a:spcPts val="0"/>
              </a:spcBef>
              <a:spcAft>
                <a:spcPts val="0"/>
              </a:spcAft>
              <a:defRPr/>
            </a:pPr>
            <a:r>
              <a:rPr lang="fr-FR" dirty="0" smtClean="0"/>
              <a:t>Le gaz va se diluer très vite dans l’espace.</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Cette nébuleuse-là est très célèbre car l'explosion a été observée en 1054 par les Chinois.</a:t>
            </a:r>
          </a:p>
          <a:p>
            <a:pPr eaLnBrk="1" fontAlgn="auto" hangingPunct="1">
              <a:spcBef>
                <a:spcPts val="0"/>
              </a:spcBef>
              <a:spcAft>
                <a:spcPts val="0"/>
              </a:spcAft>
              <a:defRPr/>
            </a:pPr>
            <a:r>
              <a:rPr lang="fr-FR" dirty="0" smtClean="0"/>
              <a:t>A l'époque les astronomes ne savaient pas du tout ce que c'était, mais puisque c'était impressionnant et visible en plein jour pendant 3 semaines, ils l'ont noté. Plus tard on a retrouvé ces écrits, on a observé au télescope, et on a vu ça, le reste d'une supernova.</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On a donné le nom de « Nébuleuse du Crabe » à ce reste d’étoile géante qui mesure 10 années-lumière de diamètre et continue de grossir.</a:t>
            </a:r>
          </a:p>
        </p:txBody>
      </p:sp>
      <p:sp>
        <p:nvSpPr>
          <p:cNvPr id="634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A1D264-CC1B-4435-8C0E-2BAD225D6D4C}" type="slidenum">
              <a:rPr lang="fr-FR" altLang="fr-FR" smtClean="0"/>
              <a:pPr eaLnBrk="1" hangingPunct="1"/>
              <a:t>36</a:t>
            </a:fld>
            <a:endParaRPr lang="fr-FR"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fontAlgn="auto">
              <a:spcBef>
                <a:spcPts val="0"/>
              </a:spcBef>
              <a:spcAft>
                <a:spcPts val="0"/>
              </a:spcAft>
              <a:defRPr/>
            </a:pPr>
            <a:r>
              <a:rPr lang="fr-FR" dirty="0" smtClean="0"/>
              <a:t>Comme la naine blanche qui reste après la mort d’une petite étoile solaire, les étoiles géantes deviennent aussi des cadavres d’étoiles après avoir explosé. Mais là, le reste de l’étoile est encore plus petit, même très petit : il peut mesurer seulement 15 km (alors que l'étoile était géante !). C’est une petite étoile à neutrons qui tourne très </a:t>
            </a:r>
            <a:r>
              <a:rPr lang="fr-FR" dirty="0" err="1" smtClean="0"/>
              <a:t>très</a:t>
            </a:r>
            <a:r>
              <a:rPr lang="fr-FR" dirty="0" smtClean="0"/>
              <a:t> vite sur elle-même, qu’on appelle « pulsar ».</a:t>
            </a:r>
          </a:p>
          <a:p>
            <a:pPr fontAlgn="auto">
              <a:spcBef>
                <a:spcPts val="0"/>
              </a:spcBef>
              <a:spcAft>
                <a:spcPts val="0"/>
              </a:spcAft>
              <a:defRPr/>
            </a:pPr>
            <a:r>
              <a:rPr lang="fr-FR" dirty="0" smtClean="0"/>
              <a:t>Ici, le pulsar au cœur de la Nébuleuse du Crabe, en fausses couleurs (bleu = rayons X ; rouge = visible).</a:t>
            </a:r>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FA310-1735-4611-841B-FC9CE83CCD15}" type="slidenum">
              <a:rPr lang="fr-FR" altLang="fr-FR"/>
              <a:pPr eaLnBrk="1" hangingPunct="1"/>
              <a:t>38</a:t>
            </a:fld>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fontAlgn="auto">
              <a:spcBef>
                <a:spcPts val="0"/>
              </a:spcBef>
              <a:spcAft>
                <a:spcPts val="0"/>
              </a:spcAft>
              <a:defRPr/>
            </a:pPr>
            <a:r>
              <a:rPr lang="fr-FR" dirty="0" smtClean="0"/>
              <a:t>On peut quand même simuler l’effet gravitationnel d’un trou noir : sur cette animation on a deux étoiles proches, l'une a formé un trou noir, et l'autre se fait cannibaliser. La matière tourne autour, puis on ne sait pas ce qu'elle devient, car même la lumière ne peut pas s’échapper du trou noir.</a:t>
            </a: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84A385-A65C-4E41-A761-1CBBE6E41E80}" type="slidenum">
              <a:rPr lang="fr-FR" altLang="fr-FR"/>
              <a:pPr eaLnBrk="1" hangingPunct="1"/>
              <a:t>39</a:t>
            </a:fld>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En conclusion...</a:t>
            </a:r>
          </a:p>
          <a:p>
            <a:pPr eaLnBrk="1" fontAlgn="auto" hangingPunct="1">
              <a:spcBef>
                <a:spcPts val="0"/>
              </a:spcBef>
              <a:spcAft>
                <a:spcPts val="0"/>
              </a:spcAft>
              <a:defRPr/>
            </a:pPr>
            <a:r>
              <a:rPr lang="fr-FR" dirty="0" smtClean="0"/>
              <a:t>1/ Les étoiles naissent toutes dans des nébuleuses diffuses.</a:t>
            </a:r>
          </a:p>
          <a:p>
            <a:pPr eaLnBrk="1" fontAlgn="auto" hangingPunct="1">
              <a:spcBef>
                <a:spcPts val="0"/>
              </a:spcBef>
              <a:spcAft>
                <a:spcPts val="0"/>
              </a:spcAft>
              <a:defRPr/>
            </a:pPr>
            <a:r>
              <a:rPr lang="fr-FR" dirty="0" smtClean="0"/>
              <a:t>2/ Elles sont toutes différentes dès la naissance, et leur vie/mort sera différente, entièrement déterminées par leur taille. On peut les classer en 3 grande familles : naines rouges, étoiles solaires, et géantes bleues.</a:t>
            </a:r>
          </a:p>
          <a:p>
            <a:pPr eaLnBrk="1" fontAlgn="auto" hangingPunct="1">
              <a:spcBef>
                <a:spcPts val="0"/>
              </a:spcBef>
              <a:spcAft>
                <a:spcPts val="0"/>
              </a:spcAft>
              <a:defRPr/>
            </a:pPr>
            <a:r>
              <a:rPr lang="fr-FR" dirty="0" smtClean="0"/>
              <a:t>3/ Les étoiles solaires vivent longtemps, des milliards d’années, avant de mourir lentement en se transformant en géantes rouges puis en naines blanches et en relâchant leur gaz dans des nébuleuses planétaires. La naine blanche s’éteint ensuite doucement et devient une naine noire.</a:t>
            </a:r>
          </a:p>
          <a:p>
            <a:pPr eaLnBrk="1" fontAlgn="auto" hangingPunct="1">
              <a:spcBef>
                <a:spcPts val="0"/>
              </a:spcBef>
              <a:spcAft>
                <a:spcPts val="0"/>
              </a:spcAft>
              <a:defRPr/>
            </a:pPr>
            <a:r>
              <a:rPr lang="fr-FR" dirty="0" smtClean="0"/>
              <a:t>4/ Les géantes bleues vivent moins longtemps, gonflent aussi énormément avant d’exploser très rapidement en supernova. Elles finissent en pulsar ou en trou noir. Mais les trous noirs sont très rares car les étoiles gigantesques sont très rares.</a:t>
            </a:r>
          </a:p>
          <a:p>
            <a:pPr eaLnBrk="1" fontAlgn="auto" hangingPunct="1">
              <a:spcBef>
                <a:spcPts val="0"/>
              </a:spcBef>
              <a:spcAft>
                <a:spcPts val="0"/>
              </a:spcAft>
              <a:defRPr/>
            </a:pPr>
            <a:r>
              <a:rPr lang="fr-FR" dirty="0" smtClean="0"/>
              <a:t>5/ Les naines rouges vivent très </a:t>
            </a:r>
            <a:r>
              <a:rPr lang="fr-FR" dirty="0" err="1" smtClean="0"/>
              <a:t>très</a:t>
            </a:r>
            <a:r>
              <a:rPr lang="fr-FR" dirty="0" smtClean="0"/>
              <a:t> longtemps, et on ne sait même pas comment elles finissent...</a:t>
            </a:r>
            <a:endParaRPr lang="fr-FR" dirty="0"/>
          </a:p>
        </p:txBody>
      </p:sp>
      <p:sp>
        <p:nvSpPr>
          <p:cNvPr id="66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47DE50-ED3C-43A5-B578-9689C7FCF1F4}" type="slidenum">
              <a:rPr lang="fr-FR" altLang="fr-FR" smtClean="0"/>
              <a:pPr eaLnBrk="1" hangingPunct="1"/>
              <a:t>40</a:t>
            </a:fld>
            <a:endParaRPr lang="fr-FR" alt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Voici deux photos présentant le même région du ciel : la constellation d’Orion.</a:t>
            </a:r>
          </a:p>
          <a:p>
            <a:pPr eaLnBrk="1" hangingPunct="1">
              <a:spcBef>
                <a:spcPct val="0"/>
              </a:spcBef>
            </a:pPr>
            <a:r>
              <a:rPr lang="fr-FR" altLang="fr-FR" smtClean="0"/>
              <a:t>A gauche : en lumière visible. A droite : avec un filtre, on voit plus de détails et des nébuleuses.</a:t>
            </a:r>
          </a:p>
          <a:p>
            <a:pPr eaLnBrk="1" hangingPunct="1">
              <a:spcBef>
                <a:spcPct val="0"/>
              </a:spcBef>
            </a:pPr>
            <a:endParaRPr lang="fr-FR" altLang="fr-FR" smtClean="0"/>
          </a:p>
          <a:p>
            <a:pPr eaLnBrk="1" hangingPunct="1">
              <a:spcBef>
                <a:spcPct val="0"/>
              </a:spcBef>
            </a:pPr>
            <a:r>
              <a:rPr lang="fr-FR" altLang="fr-FR" smtClean="0"/>
              <a:t>Nous allons « zoomer » sur la zone centrale appelée Nébuleuse d’Orion (M42).</a:t>
            </a:r>
          </a:p>
        </p:txBody>
      </p:sp>
      <p:sp>
        <p:nvSpPr>
          <p:cNvPr id="47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4373C-06F5-4523-A351-6A70BB8AC4C0}" type="slidenum">
              <a:rPr lang="fr-FR" altLang="fr-FR" smtClean="0"/>
              <a:pPr eaLnBrk="1" hangingPunct="1"/>
              <a:t>4</a:t>
            </a:fld>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Il s’agit d’une nébuleuse diffuse. C’est là que se forment des étoiles.</a:t>
            </a:r>
          </a:p>
          <a:p>
            <a:pPr eaLnBrk="1" hangingPunct="1">
              <a:spcBef>
                <a:spcPct val="0"/>
              </a:spcBef>
            </a:pPr>
            <a:endParaRPr lang="fr-FR" altLang="fr-FR" smtClean="0"/>
          </a:p>
          <a:p>
            <a:pPr eaLnBrk="1" hangingPunct="1">
              <a:spcBef>
                <a:spcPct val="0"/>
              </a:spcBef>
            </a:pPr>
            <a:r>
              <a:rPr lang="fr-FR" altLang="fr-FR" smtClean="0"/>
              <a:t>Quelle est la taille de tout ça ? Beaucoup, beaucoup plus grand que le système solaire !</a:t>
            </a:r>
          </a:p>
          <a:p>
            <a:pPr eaLnBrk="1" hangingPunct="1">
              <a:spcBef>
                <a:spcPct val="0"/>
              </a:spcBef>
            </a:pPr>
            <a:r>
              <a:rPr lang="fr-FR" altLang="fr-FR" smtClean="0"/>
              <a:t>C’est plein de gaz et de poussières (les zones plus sombres), capables de créer plusieurs milliers d’étoiles, mais pas d’un seul coup.</a:t>
            </a:r>
          </a:p>
          <a:p>
            <a:pPr eaLnBrk="1" hangingPunct="1">
              <a:spcBef>
                <a:spcPct val="0"/>
              </a:spcBef>
            </a:pPr>
            <a:endParaRPr lang="fr-FR" altLang="fr-FR" smtClean="0"/>
          </a:p>
          <a:p>
            <a:pPr eaLnBrk="1" hangingPunct="1">
              <a:spcBef>
                <a:spcPct val="0"/>
              </a:spcBef>
            </a:pPr>
            <a:r>
              <a:rPr lang="fr-FR" altLang="fr-FR" smtClean="0"/>
              <a:t>Comment passe-t-on d’un nuage de gaz complètement éparpillé à une étoile compacte, chaude et brillante ?</a:t>
            </a:r>
          </a:p>
          <a:p>
            <a:pPr eaLnBrk="1" hangingPunct="1">
              <a:spcBef>
                <a:spcPct val="0"/>
              </a:spcBef>
            </a:pPr>
            <a:r>
              <a:rPr lang="fr-FR" altLang="fr-FR" smtClean="0"/>
              <a:t>La force de gravité va concentrer la matière à certains endroits, le gaz se ratatine sur lui-même en certains points de la nébuleuse... Et du coup, la température va monter. A un certain point une étoile peut s’allumer : le gaz va brûler et produire de l’énergie. Mais il faut une température d’au moins 2 millions de degrés.</a:t>
            </a:r>
          </a:p>
          <a:p>
            <a:pPr eaLnBrk="1" hangingPunct="1">
              <a:spcBef>
                <a:spcPct val="0"/>
              </a:spcBef>
            </a:pPr>
            <a:endParaRPr lang="fr-FR" altLang="fr-FR" smtClean="0"/>
          </a:p>
          <a:p>
            <a:pPr eaLnBrk="1" hangingPunct="1">
              <a:spcBef>
                <a:spcPct val="0"/>
              </a:spcBef>
            </a:pPr>
            <a:r>
              <a:rPr lang="fr-FR" altLang="fr-FR" smtClean="0"/>
              <a:t>Si on zoome encore un peu là où se trouvent de très jeunes étoiles, on voit la matière de la nébuleuse qui fait comme un « trou » tout autour car elle a été utilisée pour former l’étoile.</a:t>
            </a:r>
          </a:p>
        </p:txBody>
      </p:sp>
      <p:sp>
        <p:nvSpPr>
          <p:cNvPr id="48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533CFA-1E62-454B-A1CA-8458F618DEAF}" type="slidenum">
              <a:rPr lang="fr-FR" altLang="fr-FR" smtClean="0"/>
              <a:pPr eaLnBrk="1" hangingPunct="1"/>
              <a:t>5</a:t>
            </a:fld>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Ces étoiles par exemple sont toutes jeunes et encore entourées de poussières.</a:t>
            </a:r>
          </a:p>
          <a:p>
            <a:pPr eaLnBrk="1" hangingPunct="1">
              <a:spcBef>
                <a:spcPct val="0"/>
              </a:spcBef>
            </a:pPr>
            <a:endParaRPr lang="fr-FR" altLang="fr-FR" smtClean="0"/>
          </a:p>
          <a:p>
            <a:pPr eaLnBrk="1" hangingPunct="1">
              <a:spcBef>
                <a:spcPct val="0"/>
              </a:spcBef>
            </a:pPr>
            <a:r>
              <a:rPr lang="fr-FR" altLang="fr-FR" smtClean="0"/>
              <a:t>On va encore « zoomer » dans la nébuleuse et voir des bébés étoiles dans la zone très lumineuse.</a:t>
            </a:r>
          </a:p>
          <a:p>
            <a:pPr eaLnBrk="1" hangingPunct="1">
              <a:spcBef>
                <a:spcPct val="0"/>
              </a:spcBef>
            </a:pPr>
            <a:r>
              <a:rPr lang="fr-FR" altLang="fr-FR" smtClean="0"/>
              <a:t>Celles-ci ont 1 ou 2 millions d’années, mais ce sont encore des bébés car les étoiles peuvent vivre des milliards d’années !</a:t>
            </a:r>
          </a:p>
          <a:p>
            <a:pPr eaLnBrk="1" hangingPunct="1">
              <a:spcBef>
                <a:spcPct val="0"/>
              </a:spcBef>
            </a:pPr>
            <a:endParaRPr lang="fr-FR" altLang="fr-FR" smtClean="0"/>
          </a:p>
          <a:p>
            <a:pPr eaLnBrk="1" hangingPunct="1">
              <a:spcBef>
                <a:spcPct val="0"/>
              </a:spcBef>
            </a:pPr>
            <a:r>
              <a:rPr lang="fr-FR" altLang="fr-FR" smtClean="0"/>
              <a:t>Quand plusieurs étoiles naissent en même temps dans une même région de l’espace à partir de la même nébuleuse, on voit un amas ouvert d’étoiles (d’autres photos d’amas seront montrées plus loin). L’amas peut être petit, 50 étoiles, ou très grand, plus de 1000 étoiles, mais ce sont toujours des étoiles nées en même temps de la même matière. En même temps, à quelques millions d’années près... Et elles ne sont pas toutes pareilles.</a:t>
            </a:r>
          </a:p>
          <a:p>
            <a:pPr eaLnBrk="1" hangingPunct="1">
              <a:spcBef>
                <a:spcPct val="0"/>
              </a:spcBef>
            </a:pPr>
            <a:endParaRPr lang="fr-FR" altLang="fr-FR" smtClean="0"/>
          </a:p>
          <a:p>
            <a:pPr eaLnBrk="1" hangingPunct="1">
              <a:spcBef>
                <a:spcPct val="0"/>
              </a:spcBef>
            </a:pPr>
            <a:r>
              <a:rPr lang="fr-FR" altLang="fr-FR" smtClean="0"/>
              <a:t>Dès la naissance, les étoiles sont différentes les unes des autres, très différentes, elles ont une certaine taille qu’elles vont ensuite garder toute leur vie. Elles ont aussi une couleur différente et une température différente. Ça dépend juste de la quantité de gaz qui a été rassemblée pour former l’étoile au départ.</a:t>
            </a:r>
          </a:p>
        </p:txBody>
      </p:sp>
      <p:sp>
        <p:nvSpPr>
          <p:cNvPr id="491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7E1338-ADBF-40C7-A4ED-206AE70C746A}" type="slidenum">
              <a:rPr lang="fr-FR" altLang="fr-FR" smtClean="0"/>
              <a:pPr eaLnBrk="1" hangingPunct="1"/>
              <a:t>7</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Le disque protoplanétaire qui entoure l’étoile naissante HL Tauri, observé par le réseau interférométrique Alma. Le disque s’étend sur plus de vingt milliards de kilomètres. Les divisions sombres dans le disque témoignent peut-être de la présence de planètes en formation autour de HL Tauri. Image ESO.</a:t>
            </a:r>
            <a:endParaRPr lang="fr-FR" altLang="fr-FR" smtClean="0"/>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579809-1DF0-4AB6-8DC3-B333B8F53DB4}" type="slidenum">
              <a:rPr lang="fr-FR" altLang="fr-FR" smtClean="0"/>
              <a:pPr eaLnBrk="1" hangingPunct="1"/>
              <a:t>8</a:t>
            </a:fld>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Dès leur naissance et pendant toute leur vie jusqu’à leur mort, les étoiles n’ont pas toutes la même taille.</a:t>
            </a:r>
          </a:p>
          <a:p>
            <a:pPr eaLnBrk="1" hangingPunct="1">
              <a:spcBef>
                <a:spcPct val="0"/>
              </a:spcBef>
            </a:pPr>
            <a:r>
              <a:rPr lang="fr-FR" altLang="fr-FR" smtClean="0"/>
              <a:t>Tout est déterminé dès le départ par leur taille (la quantité de matière ayant servi à la former) : leur couleur, la durée pendant laquelle elles vont vivre, et aussi la façon dont elles mourront.</a:t>
            </a:r>
          </a:p>
          <a:p>
            <a:pPr eaLnBrk="1" hangingPunct="1">
              <a:spcBef>
                <a:spcPct val="0"/>
              </a:spcBef>
            </a:pPr>
            <a:endParaRPr lang="fr-FR" altLang="fr-FR" smtClean="0"/>
          </a:p>
          <a:p>
            <a:pPr eaLnBrk="1" hangingPunct="1">
              <a:spcBef>
                <a:spcPct val="0"/>
              </a:spcBef>
            </a:pPr>
            <a:r>
              <a:rPr lang="fr-FR" altLang="fr-FR" smtClean="0"/>
              <a:t>Les plus grosses étoiles possèdent beaucoup plus de gaz. On pourrait penser qu’elles vivront plus longtemps... mais elles sont aussi très lourdes, donc pour supporter leur propre poids elles devront brûler leur gaz beaucoup plus vite que les petites étoiles. Les étoiles géantes ne vivent que quelques dizaines de millions d’années. Pour les plus petites c’est plutôt quelques dizaines de milliards d’années.</a:t>
            </a:r>
          </a:p>
          <a:p>
            <a:pPr eaLnBrk="1" hangingPunct="1">
              <a:spcBef>
                <a:spcPct val="0"/>
              </a:spcBef>
            </a:pPr>
            <a:endParaRPr lang="fr-FR" altLang="fr-FR" smtClean="0"/>
          </a:p>
          <a:p>
            <a:pPr eaLnBrk="1" hangingPunct="1">
              <a:spcBef>
                <a:spcPct val="0"/>
              </a:spcBef>
            </a:pPr>
            <a:r>
              <a:rPr lang="fr-FR" altLang="fr-FR" smtClean="0"/>
              <a:t>Pendant tout ce temps, les étoiles vont « brûler » leur gaz en produisant de la chaleur et de la lumière.</a:t>
            </a:r>
          </a:p>
          <a:p>
            <a:pPr eaLnBrk="1" hangingPunct="1">
              <a:spcBef>
                <a:spcPct val="0"/>
              </a:spcBef>
            </a:pPr>
            <a:endParaRPr lang="fr-FR" altLang="fr-FR" smtClean="0"/>
          </a:p>
          <a:p>
            <a:pPr eaLnBrk="1" hangingPunct="1">
              <a:spcBef>
                <a:spcPct val="0"/>
              </a:spcBef>
            </a:pPr>
            <a:r>
              <a:rPr lang="fr-FR" altLang="fr-FR" smtClean="0"/>
              <a:t>La couleur des étoiles révèle leur température de surface. Les bleues sont plus chaudes, les rouges sont moins chaudes. Brûlant leur gaz plus vite, les plus grosses sont en effet beaucoup plus chaudes que les plus petites.</a:t>
            </a:r>
          </a:p>
          <a:p>
            <a:pPr eaLnBrk="1" hangingPunct="1">
              <a:spcBef>
                <a:spcPct val="0"/>
              </a:spcBef>
            </a:pPr>
            <a:endParaRPr lang="fr-FR" altLang="fr-FR" smtClean="0"/>
          </a:p>
          <a:p>
            <a:pPr eaLnBrk="1" hangingPunct="1">
              <a:spcBef>
                <a:spcPct val="0"/>
              </a:spcBef>
            </a:pPr>
            <a:r>
              <a:rPr lang="fr-FR" altLang="fr-FR" smtClean="0"/>
              <a:t>Il y a donc trois familles d’étoiles :</a:t>
            </a:r>
          </a:p>
          <a:p>
            <a:pPr eaLnBrk="1" hangingPunct="1">
              <a:spcBef>
                <a:spcPct val="0"/>
              </a:spcBef>
              <a:buFontTx/>
              <a:buChar char="-"/>
            </a:pPr>
            <a:r>
              <a:rPr lang="fr-FR" altLang="fr-FR" smtClean="0"/>
              <a:t> les naines rouges, petites et moins chaudes, qui vivent très très longtemps ;</a:t>
            </a:r>
          </a:p>
          <a:p>
            <a:pPr eaLnBrk="1" hangingPunct="1">
              <a:spcBef>
                <a:spcPct val="0"/>
              </a:spcBef>
              <a:buFontTx/>
              <a:buChar char="-"/>
            </a:pPr>
            <a:r>
              <a:rPr lang="fr-FR" altLang="fr-FR" smtClean="0"/>
              <a:t> les géantes bleues, immenses et très chaudes, qui vivent moins longtemps ;</a:t>
            </a:r>
          </a:p>
          <a:p>
            <a:pPr eaLnBrk="1" hangingPunct="1">
              <a:spcBef>
                <a:spcPct val="0"/>
              </a:spcBef>
              <a:buFontTx/>
              <a:buChar char="-"/>
            </a:pPr>
            <a:r>
              <a:rPr lang="fr-FR" altLang="fr-FR" smtClean="0"/>
              <a:t> mais entre ces deux types d’étoiles il y a une majorité d’étoiles semblables au Soleil, de taille moyenne, même assez petites, jaunes ou blanches.</a:t>
            </a:r>
          </a:p>
          <a:p>
            <a:pPr eaLnBrk="1" hangingPunct="1">
              <a:spcBef>
                <a:spcPct val="0"/>
              </a:spcBef>
              <a:buFontTx/>
              <a:buChar char="-"/>
            </a:pPr>
            <a:endParaRPr lang="fr-FR" altLang="fr-FR" smtClean="0"/>
          </a:p>
          <a:p>
            <a:pPr eaLnBrk="1" hangingPunct="1">
              <a:spcBef>
                <a:spcPct val="0"/>
              </a:spcBef>
            </a:pPr>
            <a:r>
              <a:rPr lang="fr-FR" altLang="fr-FR" smtClean="0"/>
              <a:t>Il existe aussi des étoiles géantes rouges, mais ce sont en fait des étoiles en train de mourir.</a:t>
            </a:r>
          </a:p>
        </p:txBody>
      </p:sp>
      <p:sp>
        <p:nvSpPr>
          <p:cNvPr id="51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ED8000-767A-4198-8074-F5A0B6DF8D1D}" type="slidenum">
              <a:rPr lang="fr-FR" altLang="fr-FR" smtClean="0"/>
              <a:pPr eaLnBrk="1" hangingPunct="1"/>
              <a:t>14</a:t>
            </a:fld>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Sur cette animation, on peut comparer la taille des astres.</a:t>
            </a:r>
          </a:p>
          <a:p>
            <a:pPr eaLnBrk="1" hangingPunct="1">
              <a:spcBef>
                <a:spcPct val="0"/>
              </a:spcBef>
            </a:pPr>
            <a:endParaRPr lang="fr-FR" altLang="fr-FR" smtClean="0"/>
          </a:p>
          <a:p>
            <a:pPr eaLnBrk="1" hangingPunct="1">
              <a:spcBef>
                <a:spcPct val="0"/>
              </a:spcBef>
            </a:pPr>
            <a:r>
              <a:rPr lang="fr-FR" altLang="fr-FR" smtClean="0"/>
              <a:t>On part de ce qu'on connait, les planètes rocheuses : Mercure, Mars, Vénus, la Terre.</a:t>
            </a:r>
          </a:p>
          <a:p>
            <a:pPr eaLnBrk="1" hangingPunct="1">
              <a:spcBef>
                <a:spcPct val="0"/>
              </a:spcBef>
            </a:pPr>
            <a:r>
              <a:rPr lang="fr-FR" altLang="fr-FR" smtClean="0"/>
              <a:t>Viennent les géantes gazeuses : Neptune (il manque Uranus de taille égale), Saturne (sans ses anneaux), Jupiter.</a:t>
            </a:r>
          </a:p>
          <a:p>
            <a:pPr eaLnBrk="1" hangingPunct="1">
              <a:spcBef>
                <a:spcPct val="0"/>
              </a:spcBef>
            </a:pPr>
            <a:endParaRPr lang="fr-FR" altLang="fr-FR" smtClean="0"/>
          </a:p>
          <a:p>
            <a:pPr eaLnBrk="1" hangingPunct="1">
              <a:spcBef>
                <a:spcPct val="0"/>
              </a:spcBef>
            </a:pPr>
            <a:r>
              <a:rPr lang="fr-FR" altLang="fr-FR" smtClean="0"/>
              <a:t>Puis le Soleil, 100 fois plus gros que la Terre.</a:t>
            </a:r>
          </a:p>
          <a:p>
            <a:pPr eaLnBrk="1" hangingPunct="1">
              <a:spcBef>
                <a:spcPct val="0"/>
              </a:spcBef>
            </a:pPr>
            <a:r>
              <a:rPr lang="fr-FR" altLang="fr-FR" smtClean="0"/>
              <a:t>A noter que ce classement par taille ne fait pas apparaître d’étoile naine rouge, qui sont plus petites que le Soleil et à peine plus grosses que Jupiter.</a:t>
            </a:r>
          </a:p>
          <a:p>
            <a:pPr eaLnBrk="1" hangingPunct="1">
              <a:spcBef>
                <a:spcPct val="0"/>
              </a:spcBef>
            </a:pPr>
            <a:endParaRPr lang="fr-FR" altLang="fr-FR" smtClean="0"/>
          </a:p>
          <a:p>
            <a:pPr eaLnBrk="1" hangingPunct="1">
              <a:spcBef>
                <a:spcPct val="0"/>
              </a:spcBef>
            </a:pPr>
            <a:r>
              <a:rPr lang="fr-FR" altLang="fr-FR" smtClean="0"/>
              <a:t>Puis d'autres étoiles... Sirius (la plus brillante du ciel), Pollux.</a:t>
            </a:r>
          </a:p>
          <a:p>
            <a:pPr eaLnBrk="1" hangingPunct="1">
              <a:spcBef>
                <a:spcPct val="0"/>
              </a:spcBef>
            </a:pPr>
            <a:r>
              <a:rPr lang="fr-FR" altLang="fr-FR" smtClean="0"/>
              <a:t>Arcturus, une géante rouge, qui est une étoile en train de mourir qui était au départ comme le Soleil, mais qui est à la fin de sa vie devient géante, sa température baisse, donc elle devient rouge.</a:t>
            </a:r>
          </a:p>
          <a:p>
            <a:pPr eaLnBrk="1" hangingPunct="1">
              <a:spcBef>
                <a:spcPct val="0"/>
              </a:spcBef>
            </a:pPr>
            <a:r>
              <a:rPr lang="fr-FR" altLang="fr-FR" smtClean="0"/>
              <a:t>Puis Rigel, une géante bleue normale.</a:t>
            </a:r>
          </a:p>
          <a:p>
            <a:pPr eaLnBrk="1" hangingPunct="1">
              <a:spcBef>
                <a:spcPct val="0"/>
              </a:spcBef>
            </a:pPr>
            <a:r>
              <a:rPr lang="fr-FR" altLang="fr-FR" smtClean="0"/>
              <a:t>Ensuite il y a des étoiles beaucoup beaucoup plus grosses : Betelgeuse, Antares, MY Cephei et VV Cephei. Elles sont impressionnantes mais en surface pas très chaudes, au centre par contre si. Ce sont aussi des étoiles mourantes.</a:t>
            </a:r>
          </a:p>
          <a:p>
            <a:pPr eaLnBrk="1" hangingPunct="1">
              <a:spcBef>
                <a:spcPct val="0"/>
              </a:spcBef>
            </a:pPr>
            <a:endParaRPr lang="fr-FR" altLang="fr-FR" smtClean="0"/>
          </a:p>
          <a:p>
            <a:pPr eaLnBrk="1" hangingPunct="1">
              <a:spcBef>
                <a:spcPct val="0"/>
              </a:spcBef>
            </a:pPr>
            <a:r>
              <a:rPr lang="fr-FR" altLang="fr-FR" smtClean="0"/>
              <a:t>Imaginons qu'on prenne l'avion.</a:t>
            </a:r>
          </a:p>
          <a:p>
            <a:pPr eaLnBrk="1" hangingPunct="1">
              <a:spcBef>
                <a:spcPct val="0"/>
              </a:spcBef>
            </a:pPr>
            <a:r>
              <a:rPr lang="fr-FR" altLang="fr-FR" smtClean="0"/>
              <a:t>Pour faire le tour de la Terre il faut 2 jours.</a:t>
            </a:r>
          </a:p>
          <a:p>
            <a:pPr eaLnBrk="1" hangingPunct="1">
              <a:spcBef>
                <a:spcPct val="0"/>
              </a:spcBef>
            </a:pPr>
            <a:r>
              <a:rPr lang="fr-FR" altLang="fr-FR" smtClean="0"/>
              <a:t>Pour faire le tour du Soleil il faudrait 5 mois.</a:t>
            </a:r>
          </a:p>
          <a:p>
            <a:pPr eaLnBrk="1" hangingPunct="1">
              <a:spcBef>
                <a:spcPct val="0"/>
              </a:spcBef>
            </a:pPr>
            <a:r>
              <a:rPr lang="fr-FR" altLang="fr-FR" smtClean="0"/>
              <a:t>Pour faire le tour des plus grosses étoiles il faudrait plus de 1000 ans !</a:t>
            </a:r>
          </a:p>
          <a:p>
            <a:pPr eaLnBrk="1" hangingPunct="1">
              <a:spcBef>
                <a:spcPct val="0"/>
              </a:spcBef>
            </a:pPr>
            <a:r>
              <a:rPr lang="fr-FR" altLang="fr-FR" smtClean="0"/>
              <a:t>Mais ces étoiles gigantesques sont aussi les plus rares: les étoiles les plus fréquentes sont comme le Soleil et plus petites que lui.</a:t>
            </a:r>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880CB1-A2C9-431B-9F79-508FEDF99807}" type="slidenum">
              <a:rPr lang="fr-FR" altLang="fr-FR" smtClean="0"/>
              <a:pPr eaLnBrk="1" hangingPunct="1"/>
              <a:t>15</a:t>
            </a:fld>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Les petites étoiles comme le Soleil vivent plusieurs milliards d'années en brûlant leur gaz.</a:t>
            </a:r>
          </a:p>
          <a:p>
            <a:pPr eaLnBrk="1" hangingPunct="1">
              <a:spcBef>
                <a:spcPct val="0"/>
              </a:spcBef>
            </a:pPr>
            <a:r>
              <a:rPr lang="fr-FR" altLang="fr-FR" smtClean="0"/>
              <a:t>Au bout d'un moment il n'y en a plus suffisamment, donc l'étoile va s'effondrer sur elle même car elle ne peut plus supporter son poids. Du coup le gaz restant va se resserrer, se réchauffer, et rebrûler: l'étoile gonfle, gonfle... puis s'arrête de nouveau, s‘effondre, regonfle encore plus, etc. pendant des centaines de millions d'années. A chaque nouveau gonflement, son gaz va être éjecté autour d'elle et l’étoile devient vraiment géante.</a:t>
            </a:r>
          </a:p>
          <a:p>
            <a:pPr eaLnBrk="1" hangingPunct="1">
              <a:spcBef>
                <a:spcPct val="0"/>
              </a:spcBef>
            </a:pPr>
            <a:r>
              <a:rPr lang="fr-FR" altLang="fr-FR" smtClean="0"/>
              <a:t>Plus froide qu’à l’origine, elle devient une géante rouge pendant quelques centaines de millions d’années à la fin de sa vie.</a:t>
            </a: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A9B942-309C-40CB-A746-043F298C7C82}" type="slidenum">
              <a:rPr lang="fr-FR" altLang="fr-FR" smtClean="0"/>
              <a:pPr eaLnBrk="1" hangingPunct="1"/>
              <a:t>21</a:t>
            </a:fld>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En plusieurs centaines de millions d'années, l'étoile perd tout son gaz très lentement dans l’espace pour former ce qu’on appelle une nébuleuse planétaire. Attention ça ne veut pas dire qu’il y a des planètes, c’est le nom qu’on a donné à ces objets en les découvrant car on observait une petite tache un peu floue comme une planète très éloignée. Il s’agit bien d’une étoile qui a perdu son gaz.</a:t>
            </a:r>
          </a:p>
          <a:p>
            <a:pPr eaLnBrk="1" hangingPunct="1">
              <a:spcBef>
                <a:spcPct val="0"/>
              </a:spcBef>
            </a:pPr>
            <a:endParaRPr lang="fr-FR" altLang="fr-FR" smtClean="0"/>
          </a:p>
          <a:p>
            <a:pPr eaLnBrk="1" hangingPunct="1">
              <a:spcBef>
                <a:spcPct val="0"/>
              </a:spcBef>
            </a:pPr>
            <a:r>
              <a:rPr lang="fr-FR" altLang="fr-FR" smtClean="0"/>
              <a:t>Au milieu il ne restera plus que le cadavre, qui ne va plus rien faire à part rester là en se refroidissant : c’est une naine blanche. Dans des milliards d'années, il ne brillera plus du tout, et on aura une naine noire.</a:t>
            </a:r>
          </a:p>
          <a:p>
            <a:pPr eaLnBrk="1" hangingPunct="1">
              <a:spcBef>
                <a:spcPct val="0"/>
              </a:spcBef>
            </a:pPr>
            <a:endParaRPr lang="fr-FR" altLang="fr-FR" smtClean="0"/>
          </a:p>
          <a:p>
            <a:pPr eaLnBrk="1" hangingPunct="1">
              <a:spcBef>
                <a:spcPct val="0"/>
              </a:spcBef>
            </a:pPr>
            <a:r>
              <a:rPr lang="fr-FR" altLang="fr-FR" smtClean="0"/>
              <a:t>Evidemment, cette nébuleuse planétaire là n’est pas le Soleil mais la « nébuleuse de l’anneau » de la Lyre (M57).</a:t>
            </a:r>
          </a:p>
        </p:txBody>
      </p:sp>
      <p:sp>
        <p:nvSpPr>
          <p:cNvPr id="55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F314B8-58E8-4E0D-A145-730CC8C31023}" type="slidenum">
              <a:rPr lang="fr-FR" altLang="fr-FR" smtClean="0"/>
              <a:pPr eaLnBrk="1" hangingPunct="1"/>
              <a:t>22</a:t>
            </a:fld>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91B6537-3199-4CFC-885D-227E4B52A028}" type="slidenum">
              <a:rPr lang="fr-FR"/>
              <a:pPr>
                <a:defRPr/>
              </a:pPr>
              <a:t>‹N°›</a:t>
            </a:fld>
            <a:endParaRPr lang="fr-FR"/>
          </a:p>
        </p:txBody>
      </p:sp>
    </p:spTree>
    <p:extLst>
      <p:ext uri="{BB962C8B-B14F-4D97-AF65-F5344CB8AC3E}">
        <p14:creationId xmlns:p14="http://schemas.microsoft.com/office/powerpoint/2010/main" val="4804209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1D3AC28-F457-4932-BF9C-D142256A8BB9}" type="slidenum">
              <a:rPr lang="fr-FR"/>
              <a:pPr>
                <a:defRPr/>
              </a:pPr>
              <a:t>‹N°›</a:t>
            </a:fld>
            <a:endParaRPr lang="fr-FR"/>
          </a:p>
        </p:txBody>
      </p:sp>
    </p:spTree>
    <p:extLst>
      <p:ext uri="{BB962C8B-B14F-4D97-AF65-F5344CB8AC3E}">
        <p14:creationId xmlns:p14="http://schemas.microsoft.com/office/powerpoint/2010/main" val="275879574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C4C8365-560C-4B7F-A75A-68AA079CE839}" type="slidenum">
              <a:rPr lang="fr-FR"/>
              <a:pPr>
                <a:defRPr/>
              </a:pPr>
              <a:t>‹N°›</a:t>
            </a:fld>
            <a:endParaRPr lang="fr-FR"/>
          </a:p>
        </p:txBody>
      </p:sp>
    </p:spTree>
    <p:extLst>
      <p:ext uri="{BB962C8B-B14F-4D97-AF65-F5344CB8AC3E}">
        <p14:creationId xmlns:p14="http://schemas.microsoft.com/office/powerpoint/2010/main" val="36895380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51E5884-930F-4777-AF1F-AAE247CABD16}" type="slidenum">
              <a:rPr lang="fr-FR"/>
              <a:pPr>
                <a:defRPr/>
              </a:pPr>
              <a:t>‹N°›</a:t>
            </a:fld>
            <a:endParaRPr lang="fr-FR"/>
          </a:p>
        </p:txBody>
      </p:sp>
    </p:spTree>
    <p:extLst>
      <p:ext uri="{BB962C8B-B14F-4D97-AF65-F5344CB8AC3E}">
        <p14:creationId xmlns:p14="http://schemas.microsoft.com/office/powerpoint/2010/main" val="12247184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19E6AEA-0209-4C14-8287-58BD9530CB62}" type="slidenum">
              <a:rPr lang="fr-FR"/>
              <a:pPr>
                <a:defRPr/>
              </a:pPr>
              <a:t>‹N°›</a:t>
            </a:fld>
            <a:endParaRPr lang="fr-FR"/>
          </a:p>
        </p:txBody>
      </p:sp>
    </p:spTree>
    <p:extLst>
      <p:ext uri="{BB962C8B-B14F-4D97-AF65-F5344CB8AC3E}">
        <p14:creationId xmlns:p14="http://schemas.microsoft.com/office/powerpoint/2010/main" val="248069375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FDF562B-CDC9-44C7-AD17-88043B0B12DC}" type="slidenum">
              <a:rPr lang="fr-FR"/>
              <a:pPr>
                <a:defRPr/>
              </a:pPr>
              <a:t>‹N°›</a:t>
            </a:fld>
            <a:endParaRPr lang="fr-FR"/>
          </a:p>
        </p:txBody>
      </p:sp>
    </p:spTree>
    <p:extLst>
      <p:ext uri="{BB962C8B-B14F-4D97-AF65-F5344CB8AC3E}">
        <p14:creationId xmlns:p14="http://schemas.microsoft.com/office/powerpoint/2010/main" val="41437053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C4A75A39-4E5B-4199-8472-6003ECBF79BA}" type="slidenum">
              <a:rPr lang="fr-FR"/>
              <a:pPr>
                <a:defRPr/>
              </a:pPr>
              <a:t>‹N°›</a:t>
            </a:fld>
            <a:endParaRPr lang="fr-FR"/>
          </a:p>
        </p:txBody>
      </p:sp>
    </p:spTree>
    <p:extLst>
      <p:ext uri="{BB962C8B-B14F-4D97-AF65-F5344CB8AC3E}">
        <p14:creationId xmlns:p14="http://schemas.microsoft.com/office/powerpoint/2010/main" val="71629811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F43787B3-F417-4C49-981C-2F0315ED7495}" type="slidenum">
              <a:rPr lang="fr-FR"/>
              <a:pPr>
                <a:defRPr/>
              </a:pPr>
              <a:t>‹N°›</a:t>
            </a:fld>
            <a:endParaRPr lang="fr-FR"/>
          </a:p>
        </p:txBody>
      </p:sp>
    </p:spTree>
    <p:extLst>
      <p:ext uri="{BB962C8B-B14F-4D97-AF65-F5344CB8AC3E}">
        <p14:creationId xmlns:p14="http://schemas.microsoft.com/office/powerpoint/2010/main" val="274248107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F301A4A-D9BB-4902-89F6-0D7A33B27452}" type="slidenum">
              <a:rPr lang="fr-FR"/>
              <a:pPr>
                <a:defRPr/>
              </a:pPr>
              <a:t>‹N°›</a:t>
            </a:fld>
            <a:endParaRPr lang="fr-FR"/>
          </a:p>
        </p:txBody>
      </p:sp>
    </p:spTree>
    <p:extLst>
      <p:ext uri="{BB962C8B-B14F-4D97-AF65-F5344CB8AC3E}">
        <p14:creationId xmlns:p14="http://schemas.microsoft.com/office/powerpoint/2010/main" val="33079376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DFA1692-9E02-446A-A7B2-7BDAE24928C7}" type="slidenum">
              <a:rPr lang="fr-FR"/>
              <a:pPr>
                <a:defRPr/>
              </a:pPr>
              <a:t>‹N°›</a:t>
            </a:fld>
            <a:endParaRPr lang="fr-FR"/>
          </a:p>
        </p:txBody>
      </p:sp>
    </p:spTree>
    <p:extLst>
      <p:ext uri="{BB962C8B-B14F-4D97-AF65-F5344CB8AC3E}">
        <p14:creationId xmlns:p14="http://schemas.microsoft.com/office/powerpoint/2010/main" val="7054405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C2EBBC9-8489-4D67-B0F3-D1F31567882A}" type="slidenum">
              <a:rPr lang="fr-FR"/>
              <a:pPr>
                <a:defRPr/>
              </a:pPr>
              <a:t>‹N°›</a:t>
            </a:fld>
            <a:endParaRPr lang="fr-FR"/>
          </a:p>
        </p:txBody>
      </p:sp>
    </p:spTree>
    <p:extLst>
      <p:ext uri="{BB962C8B-B14F-4D97-AF65-F5344CB8AC3E}">
        <p14:creationId xmlns:p14="http://schemas.microsoft.com/office/powerpoint/2010/main" val="3709902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E4CF401-74DE-4AD2-AC3B-62A1491DF04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eg"/><Relationship Id="rId1" Type="http://schemas.microsoft.com/office/2007/relationships/media" Target="../media/media2.m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ideo" Target="file:///D:\T&#233;l&#233;chargements\Crab_Nebula_Supernova_Explosion_High_Definition.wm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audio" Target="../media/media6.au"/><Relationship Id="rId13" Type="http://schemas.openxmlformats.org/officeDocument/2006/relationships/image" Target="../media/image48.png"/><Relationship Id="rId3" Type="http://schemas.microsoft.com/office/2007/relationships/media" Target="../media/media4.au"/><Relationship Id="rId7" Type="http://schemas.microsoft.com/office/2007/relationships/media" Target="../media/media6.au"/><Relationship Id="rId12" Type="http://schemas.openxmlformats.org/officeDocument/2006/relationships/image" Target="../media/image47.jpeg"/><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audio" Target="../media/media5.au"/><Relationship Id="rId11" Type="http://schemas.openxmlformats.org/officeDocument/2006/relationships/image" Target="../media/image46.png"/><Relationship Id="rId5" Type="http://schemas.microsoft.com/office/2007/relationships/media" Target="../media/media5.au"/><Relationship Id="rId15" Type="http://schemas.openxmlformats.org/officeDocument/2006/relationships/image" Target="../media/image50.png"/><Relationship Id="rId10" Type="http://schemas.openxmlformats.org/officeDocument/2006/relationships/notesSlide" Target="../notesSlides/notesSlide17.xml"/><Relationship Id="rId4" Type="http://schemas.openxmlformats.org/officeDocument/2006/relationships/audio" Target="../media/media4.au"/><Relationship Id="rId9" Type="http://schemas.openxmlformats.org/officeDocument/2006/relationships/slideLayout" Target="../slideLayouts/slideLayout7.xml"/><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51.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7.jpeg"/><Relationship Id="rId3" Type="http://schemas.openxmlformats.org/officeDocument/2006/relationships/image" Target="../media/image52.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57.jpeg"/><Relationship Id="rId5" Type="http://schemas.openxmlformats.org/officeDocument/2006/relationships/image" Target="../media/image18.png"/><Relationship Id="rId10" Type="http://schemas.openxmlformats.org/officeDocument/2006/relationships/image" Target="../media/image56.png"/><Relationship Id="rId4" Type="http://schemas.openxmlformats.org/officeDocument/2006/relationships/image" Target="../media/image47.jpeg"/><Relationship Id="rId9" Type="http://schemas.openxmlformats.org/officeDocument/2006/relationships/image" Target="../media/image55.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747713"/>
            <a:ext cx="9278938" cy="1030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1016000"/>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6000" i="1" dirty="0">
                <a:solidFill>
                  <a:schemeClr val="accent3"/>
                </a:solidFill>
                <a:latin typeface="Gabriola" pitchFamily="82" charset="0"/>
              </a:rPr>
              <a:t>Des étoiles aux atomes</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hoto-de-la-Carene-prise-par-Hubble_galleryphoto_paysage_s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18891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ic0702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47625"/>
            <a:ext cx="709295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ic07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0"/>
            <a:ext cx="684688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116013" y="220663"/>
            <a:ext cx="6551612"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étails m16_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44450"/>
            <a:ext cx="3343275"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79613" y="115888"/>
            <a:ext cx="6048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pic>
        <p:nvPicPr>
          <p:cNvPr id="1434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1052513"/>
            <a:ext cx="5557837"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p:cNvPicPr>
          <p:nvPr/>
        </p:nvPicPr>
        <p:blipFill>
          <a:blip r:embed="rId3">
            <a:extLst>
              <a:ext uri="{28A0092B-C50C-407E-A947-70E740481C1C}">
                <a14:useLocalDpi xmlns:a14="http://schemas.microsoft.com/office/drawing/2010/main" val="0"/>
              </a:ext>
            </a:extLst>
          </a:blip>
          <a:srcRect l="29570" t="29539" r="29794" b="30460"/>
          <a:stretch>
            <a:fillRect/>
          </a:stretch>
        </p:blipFill>
        <p:spPr bwMode="auto">
          <a:xfrm>
            <a:off x="2368550" y="-4297363"/>
            <a:ext cx="16281400" cy="160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1"/>
          <p:cNvPicPr>
            <a:picLocks noChangeAspect="1"/>
          </p:cNvPicPr>
          <p:nvPr/>
        </p:nvPicPr>
        <p:blipFill>
          <a:blip r:embed="rId4">
            <a:extLst>
              <a:ext uri="{28A0092B-C50C-407E-A947-70E740481C1C}">
                <a14:useLocalDpi xmlns:a14="http://schemas.microsoft.com/office/drawing/2010/main" val="0"/>
              </a:ext>
            </a:extLst>
          </a:blip>
          <a:srcRect l="30489" t="30177" r="30940" b="31606"/>
          <a:stretch>
            <a:fillRect/>
          </a:stretch>
        </p:blipFill>
        <p:spPr bwMode="auto">
          <a:xfrm>
            <a:off x="2519363" y="3217863"/>
            <a:ext cx="439261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 3"/>
          <p:cNvPicPr>
            <a:picLocks noChangeAspect="1"/>
          </p:cNvPicPr>
          <p:nvPr/>
        </p:nvPicPr>
        <p:blipFill>
          <a:blip r:embed="rId5">
            <a:extLst>
              <a:ext uri="{28A0092B-C50C-407E-A947-70E740481C1C}">
                <a14:useLocalDpi xmlns:a14="http://schemas.microsoft.com/office/drawing/2010/main" val="0"/>
              </a:ext>
            </a:extLst>
          </a:blip>
          <a:srcRect l="30972" t="30650" r="30537" b="31255"/>
          <a:stretch>
            <a:fillRect/>
          </a:stretch>
        </p:blipFill>
        <p:spPr bwMode="auto">
          <a:xfrm>
            <a:off x="1295400" y="3695700"/>
            <a:ext cx="26400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 4"/>
          <p:cNvPicPr>
            <a:picLocks noChangeAspect="1"/>
          </p:cNvPicPr>
          <p:nvPr/>
        </p:nvPicPr>
        <p:blipFill>
          <a:blip r:embed="rId6">
            <a:extLst>
              <a:ext uri="{28A0092B-C50C-407E-A947-70E740481C1C}">
                <a14:useLocalDpi xmlns:a14="http://schemas.microsoft.com/office/drawing/2010/main" val="0"/>
              </a:ext>
            </a:extLst>
          </a:blip>
          <a:srcRect l="31610" t="29948" r="31345" b="31883"/>
          <a:stretch>
            <a:fillRect/>
          </a:stretch>
        </p:blipFill>
        <p:spPr bwMode="auto">
          <a:xfrm>
            <a:off x="611188" y="2708275"/>
            <a:ext cx="54133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68350"/>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Des étoiles toutes très différentes</a:t>
            </a:r>
          </a:p>
        </p:txBody>
      </p:sp>
      <p:sp>
        <p:nvSpPr>
          <p:cNvPr id="15367" name="ZoneTexte 10"/>
          <p:cNvSpPr txBox="1">
            <a:spLocks noChangeArrowheads="1"/>
          </p:cNvSpPr>
          <p:nvPr/>
        </p:nvSpPr>
        <p:spPr bwMode="auto">
          <a:xfrm>
            <a:off x="323850" y="1808163"/>
            <a:ext cx="19526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Naine Rouge</a:t>
            </a:r>
          </a:p>
          <a:p>
            <a:pPr algn="ctr" eaLnBrk="1" hangingPunct="1"/>
            <a:r>
              <a:rPr lang="fr-FR" altLang="fr-FR" sz="2400">
                <a:solidFill>
                  <a:schemeClr val="bg1"/>
                </a:solidFill>
                <a:latin typeface="Gabriola" pitchFamily="82" charset="0"/>
              </a:rPr>
              <a:t>0,08  masse solaire</a:t>
            </a:r>
          </a:p>
        </p:txBody>
      </p:sp>
      <p:sp>
        <p:nvSpPr>
          <p:cNvPr id="15368" name="ZoneTexte 11"/>
          <p:cNvSpPr txBox="1">
            <a:spLocks noChangeArrowheads="1"/>
          </p:cNvSpPr>
          <p:nvPr/>
        </p:nvSpPr>
        <p:spPr bwMode="auto">
          <a:xfrm>
            <a:off x="2890838" y="2857500"/>
            <a:ext cx="24701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Etoile Solaire</a:t>
            </a:r>
          </a:p>
          <a:p>
            <a:pPr algn="ctr" eaLnBrk="1" hangingPunct="1"/>
            <a:r>
              <a:rPr lang="fr-FR" altLang="fr-FR" sz="2400">
                <a:solidFill>
                  <a:schemeClr val="bg1"/>
                </a:solidFill>
                <a:latin typeface="Gabriola" pitchFamily="82" charset="0"/>
              </a:rPr>
              <a:t>environ  1  masse solaire</a:t>
            </a:r>
          </a:p>
        </p:txBody>
      </p:sp>
      <p:sp>
        <p:nvSpPr>
          <p:cNvPr id="15369" name="ZoneTexte 12"/>
          <p:cNvSpPr txBox="1">
            <a:spLocks noChangeArrowheads="1"/>
          </p:cNvSpPr>
          <p:nvPr/>
        </p:nvSpPr>
        <p:spPr bwMode="auto">
          <a:xfrm>
            <a:off x="4084638" y="1204913"/>
            <a:ext cx="28749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Géante Bleue</a:t>
            </a:r>
          </a:p>
          <a:p>
            <a:pPr algn="ctr" eaLnBrk="1" hangingPunct="1"/>
            <a:r>
              <a:rPr lang="fr-FR" altLang="fr-FR" sz="2400">
                <a:solidFill>
                  <a:schemeClr val="bg1"/>
                </a:solidFill>
                <a:latin typeface="Gabriola" pitchFamily="82" charset="0"/>
              </a:rPr>
              <a:t>jusqu’à 100 masses solaires ?</a:t>
            </a:r>
          </a:p>
        </p:txBody>
      </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4292600"/>
            <a:ext cx="1052513"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4819650"/>
            <a:ext cx="1492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a:spLocks noChangeArrowheads="1"/>
          </p:cNvSpPr>
          <p:nvPr/>
        </p:nvSpPr>
        <p:spPr bwMode="auto">
          <a:xfrm>
            <a:off x="1300163" y="2600325"/>
            <a:ext cx="1065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FF0000"/>
                </a:solidFill>
                <a:latin typeface="Gabriola" pitchFamily="82" charset="0"/>
              </a:rPr>
              <a:t>3 000°C</a:t>
            </a:r>
            <a:endParaRPr lang="fr-FR" altLang="fr-FR" sz="2400">
              <a:solidFill>
                <a:srgbClr val="FF0000"/>
              </a:solidFill>
              <a:latin typeface="Gabriola" pitchFamily="82" charset="0"/>
            </a:endParaRPr>
          </a:p>
        </p:txBody>
      </p:sp>
      <p:sp>
        <p:nvSpPr>
          <p:cNvPr id="17" name="ZoneTexte 16"/>
          <p:cNvSpPr txBox="1">
            <a:spLocks noChangeArrowheads="1"/>
          </p:cNvSpPr>
          <p:nvPr/>
        </p:nvSpPr>
        <p:spPr bwMode="auto">
          <a:xfrm>
            <a:off x="5200650" y="1970088"/>
            <a:ext cx="1208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00B0F0"/>
                </a:solidFill>
                <a:latin typeface="Gabriola" pitchFamily="82" charset="0"/>
              </a:rPr>
              <a:t>30 000°C</a:t>
            </a:r>
            <a:endParaRPr lang="fr-FR" altLang="fr-FR" sz="2400">
              <a:solidFill>
                <a:srgbClr val="00B0F0"/>
              </a:solidFill>
              <a:latin typeface="Gabriola" pitchFamily="82" charset="0"/>
            </a:endParaRPr>
          </a:p>
        </p:txBody>
      </p:sp>
      <p:sp>
        <p:nvSpPr>
          <p:cNvPr id="18" name="ZoneTexte 17"/>
          <p:cNvSpPr txBox="1">
            <a:spLocks noChangeArrowheads="1"/>
          </p:cNvSpPr>
          <p:nvPr/>
        </p:nvSpPr>
        <p:spPr bwMode="auto">
          <a:xfrm>
            <a:off x="2101850" y="3681413"/>
            <a:ext cx="113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FFFF00"/>
                </a:solidFill>
                <a:latin typeface="Gabriola" pitchFamily="82" charset="0"/>
              </a:rPr>
              <a:t>6 000°C</a:t>
            </a:r>
            <a:endParaRPr lang="fr-FR" altLang="fr-FR" sz="2400">
              <a:solidFill>
                <a:srgbClr val="FFFF00"/>
              </a:solidFill>
              <a:latin typeface="Gabriola" pitchFamily="82" charset="0"/>
            </a:endParaRPr>
          </a:p>
        </p:txBody>
      </p:sp>
      <p:sp>
        <p:nvSpPr>
          <p:cNvPr id="19" name="ZoneTexte 18"/>
          <p:cNvSpPr txBox="1"/>
          <p:nvPr/>
        </p:nvSpPr>
        <p:spPr>
          <a:xfrm>
            <a:off x="4176713" y="3681413"/>
            <a:ext cx="1169987" cy="522287"/>
          </a:xfrm>
          <a:prstGeom prst="rect">
            <a:avLst/>
          </a:prstGeom>
          <a:noFill/>
        </p:spPr>
        <p:txBody>
          <a:bodyPr wrap="none">
            <a:spAutoFit/>
          </a:bodyPr>
          <a:lstStyle/>
          <a:p>
            <a:pPr algn="ctr">
              <a:defRPr/>
            </a:pPr>
            <a:r>
              <a:rPr lang="fr-FR" sz="2800" dirty="0">
                <a:solidFill>
                  <a:schemeClr val="accent3">
                    <a:lumMod val="75000"/>
                  </a:schemeClr>
                </a:solidFill>
                <a:latin typeface="Gabriola" pitchFamily="82" charset="0"/>
              </a:rPr>
              <a:t>10 000°C</a:t>
            </a:r>
            <a:endParaRPr lang="fr-FR" sz="2400" dirty="0">
              <a:solidFill>
                <a:schemeClr val="accent3">
                  <a:lumMod val="75000"/>
                </a:schemeClr>
              </a:solidFill>
              <a:latin typeface="Gabriola" pitchFamily="82" charset="0"/>
            </a:endParaRPr>
          </a:p>
        </p:txBody>
      </p:sp>
      <p:sp>
        <p:nvSpPr>
          <p:cNvPr id="20" name="ZoneTexte 19"/>
          <p:cNvSpPr txBox="1"/>
          <p:nvPr/>
        </p:nvSpPr>
        <p:spPr>
          <a:xfrm>
            <a:off x="317500" y="5984875"/>
            <a:ext cx="1017588" cy="646113"/>
          </a:xfrm>
          <a:prstGeom prst="rect">
            <a:avLst/>
          </a:prstGeom>
          <a:noFill/>
        </p:spPr>
        <p:txBody>
          <a:bodyPr wrap="none">
            <a:spAutoFit/>
          </a:bodyPr>
          <a:lstStyle/>
          <a:p>
            <a:pPr algn="ctr">
              <a:defRPr/>
            </a:pPr>
            <a:r>
              <a:rPr lang="fr-FR" b="1" dirty="0">
                <a:solidFill>
                  <a:srgbClr val="FF0000"/>
                </a:solidFill>
                <a:latin typeface="+mn-lt"/>
              </a:rPr>
              <a:t>MOINS</a:t>
            </a:r>
          </a:p>
          <a:p>
            <a:pPr algn="ctr">
              <a:defRPr/>
            </a:pPr>
            <a:r>
              <a:rPr lang="fr-FR" b="1" dirty="0">
                <a:solidFill>
                  <a:srgbClr val="FF0000"/>
                </a:solidFill>
                <a:latin typeface="+mn-lt"/>
              </a:rPr>
              <a:t>CHAUD</a:t>
            </a:r>
            <a:endParaRPr lang="fr-FR" sz="1600" b="1" dirty="0">
              <a:solidFill>
                <a:srgbClr val="FF0000"/>
              </a:solidFill>
              <a:latin typeface="+mn-lt"/>
            </a:endParaRPr>
          </a:p>
        </p:txBody>
      </p:sp>
      <p:sp>
        <p:nvSpPr>
          <p:cNvPr id="21" name="ZoneTexte 20"/>
          <p:cNvSpPr txBox="1"/>
          <p:nvPr/>
        </p:nvSpPr>
        <p:spPr>
          <a:xfrm>
            <a:off x="7700963" y="5984875"/>
            <a:ext cx="1017587" cy="646113"/>
          </a:xfrm>
          <a:prstGeom prst="rect">
            <a:avLst/>
          </a:prstGeom>
          <a:noFill/>
        </p:spPr>
        <p:txBody>
          <a:bodyPr wrap="none">
            <a:spAutoFit/>
          </a:bodyPr>
          <a:lstStyle/>
          <a:p>
            <a:pPr algn="ctr">
              <a:defRPr/>
            </a:pPr>
            <a:r>
              <a:rPr lang="fr-FR" b="1" dirty="0">
                <a:solidFill>
                  <a:schemeClr val="accent2"/>
                </a:solidFill>
                <a:latin typeface="+mn-lt"/>
              </a:rPr>
              <a:t>PLUS</a:t>
            </a:r>
          </a:p>
          <a:p>
            <a:pPr algn="ctr">
              <a:defRPr/>
            </a:pPr>
            <a:r>
              <a:rPr lang="fr-FR" b="1" dirty="0">
                <a:solidFill>
                  <a:schemeClr val="accent2"/>
                </a:solidFill>
                <a:latin typeface="+mn-lt"/>
              </a:rPr>
              <a:t>CHAUD</a:t>
            </a:r>
            <a:endParaRPr lang="fr-FR" sz="1600" b="1" dirty="0">
              <a:solidFill>
                <a:schemeClr val="accent2"/>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Taille des planètes et des étoiles</a:t>
            </a:r>
          </a:p>
        </p:txBody>
      </p:sp>
      <p:pic>
        <p:nvPicPr>
          <p:cNvPr id="2" name="Sizes_of_Planets_and_Stars_from_Moon_to_VY_Canis_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Et les naines brunes ?</a:t>
            </a:r>
          </a:p>
        </p:txBody>
      </p:sp>
      <p:pic>
        <p:nvPicPr>
          <p:cNvPr id="17411"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5225" y="4292600"/>
            <a:ext cx="23431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4983163"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 6"/>
          <p:cNvPicPr>
            <a:picLocks noChangeAspect="1"/>
          </p:cNvPicPr>
          <p:nvPr/>
        </p:nvPicPr>
        <p:blipFill>
          <a:blip r:embed="rId4">
            <a:extLst>
              <a:ext uri="{28A0092B-C50C-407E-A947-70E740481C1C}">
                <a14:useLocalDpi xmlns:a14="http://schemas.microsoft.com/office/drawing/2010/main" val="0"/>
              </a:ext>
            </a:extLst>
          </a:blip>
          <a:srcRect t="13783" r="11423" b="7439"/>
          <a:stretch>
            <a:fillRect/>
          </a:stretch>
        </p:blipFill>
        <p:spPr bwMode="auto">
          <a:xfrm>
            <a:off x="5308600" y="1412875"/>
            <a:ext cx="35115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741363" y="5303838"/>
            <a:ext cx="4478337" cy="1077912"/>
          </a:xfrm>
          <a:prstGeom prst="rect">
            <a:avLst/>
          </a:prstGeom>
          <a:noFill/>
        </p:spPr>
        <p:txBody>
          <a:bodyPr>
            <a:spAutoFit/>
          </a:bodyPr>
          <a:lstStyle/>
          <a:p>
            <a:pPr marL="285750" indent="-285750">
              <a:buFontTx/>
              <a:buChar char="-"/>
              <a:defRPr/>
            </a:pPr>
            <a:r>
              <a:rPr lang="fr-FR" sz="1600" dirty="0">
                <a:solidFill>
                  <a:schemeClr val="bg1">
                    <a:lumMod val="95000"/>
                  </a:schemeClr>
                </a:solidFill>
                <a:latin typeface="Gabriola" pitchFamily="82" charset="0"/>
              </a:rPr>
              <a:t>Masse comprise entre 13 </a:t>
            </a:r>
            <a:r>
              <a:rPr lang="fr-FR" sz="1600" dirty="0" err="1">
                <a:solidFill>
                  <a:schemeClr val="bg1">
                    <a:lumMod val="95000"/>
                  </a:schemeClr>
                </a:solidFill>
                <a:latin typeface="Gabriola" pitchFamily="82" charset="0"/>
              </a:rPr>
              <a:t>Mj</a:t>
            </a:r>
            <a:r>
              <a:rPr lang="fr-FR" sz="1600" dirty="0">
                <a:solidFill>
                  <a:schemeClr val="bg1">
                    <a:lumMod val="95000"/>
                  </a:schemeClr>
                </a:solidFill>
                <a:latin typeface="Gabriola" pitchFamily="82" charset="0"/>
              </a:rPr>
              <a:t> et 0,07 Ms </a:t>
            </a:r>
          </a:p>
          <a:p>
            <a:pPr marL="285750" indent="-285750">
              <a:buFontTx/>
              <a:buChar char="-"/>
              <a:defRPr/>
            </a:pPr>
            <a:r>
              <a:rPr lang="fr-FR" sz="1600" dirty="0">
                <a:solidFill>
                  <a:schemeClr val="bg1">
                    <a:lumMod val="95000"/>
                  </a:schemeClr>
                </a:solidFill>
                <a:latin typeface="Gabriola" pitchFamily="82" charset="0"/>
              </a:rPr>
              <a:t>Température de surface : entre 1000 et 2000 °C</a:t>
            </a:r>
          </a:p>
          <a:p>
            <a:pPr marL="285750" indent="-285750">
              <a:buFontTx/>
              <a:buChar char="-"/>
              <a:defRPr/>
            </a:pPr>
            <a:r>
              <a:rPr lang="fr-FR" sz="1600" dirty="0">
                <a:solidFill>
                  <a:schemeClr val="bg1">
                    <a:lumMod val="95000"/>
                  </a:schemeClr>
                </a:solidFill>
                <a:latin typeface="Gabriola" pitchFamily="82" charset="0"/>
              </a:rPr>
              <a:t>Durée de vie : plusieurs dizaine s de milliards d’années à 1000 milliards d’années !</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44cla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1"/>
          <p:cNvPicPr>
            <a:picLocks noChangeAspect="1"/>
          </p:cNvPicPr>
          <p:nvPr/>
        </p:nvPicPr>
        <p:blipFill>
          <a:blip r:embed="rId2">
            <a:extLst>
              <a:ext uri="{28A0092B-C50C-407E-A947-70E740481C1C}">
                <a14:useLocalDpi xmlns:a14="http://schemas.microsoft.com/office/drawing/2010/main" val="0"/>
              </a:ext>
            </a:extLst>
          </a:blip>
          <a:srcRect l="14256" t="2855" r="16112" b="4710"/>
          <a:stretch>
            <a:fillRect/>
          </a:stretch>
        </p:blipFill>
        <p:spPr bwMode="auto">
          <a:xfrm>
            <a:off x="1616075" y="930275"/>
            <a:ext cx="5548313"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616075" y="188913"/>
            <a:ext cx="5548313" cy="476250"/>
          </a:xfrm>
          <a:prstGeom prst="rect">
            <a:avLst/>
          </a:prstGeom>
          <a:noFill/>
        </p:spPr>
        <p:txBody>
          <a:bodyPr>
            <a:spAutoFit/>
          </a:bodyPr>
          <a:lstStyle/>
          <a:p>
            <a:pPr algn="ctr">
              <a:defRPr/>
            </a:pPr>
            <a:r>
              <a:rPr lang="fr-FR" sz="2500" dirty="0">
                <a:solidFill>
                  <a:schemeClr val="bg1">
                    <a:lumMod val="95000"/>
                  </a:schemeClr>
                </a:solidFill>
                <a:latin typeface="Gabriola" pitchFamily="82" charset="0"/>
              </a:rPr>
              <a:t>Le diagramme </a:t>
            </a:r>
            <a:r>
              <a:rPr lang="fr-FR" sz="2500" dirty="0" err="1">
                <a:solidFill>
                  <a:schemeClr val="bg1">
                    <a:lumMod val="95000"/>
                  </a:schemeClr>
                </a:solidFill>
                <a:latin typeface="Gabriola" pitchFamily="82" charset="0"/>
              </a:rPr>
              <a:t>Hertzprung</a:t>
            </a:r>
            <a:r>
              <a:rPr lang="fr-FR" sz="2500" dirty="0">
                <a:solidFill>
                  <a:schemeClr val="bg1">
                    <a:lumMod val="95000"/>
                  </a:schemeClr>
                </a:solidFill>
                <a:latin typeface="Gabriola" pitchFamily="82" charset="0"/>
              </a:rPr>
              <a:t>-Russell</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6913562"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411413" y="1773238"/>
            <a:ext cx="4321175" cy="3095625"/>
            <a:chOff x="1519" y="1117"/>
            <a:chExt cx="2722" cy="1950"/>
          </a:xfrm>
        </p:grpSpPr>
        <p:sp>
          <p:nvSpPr>
            <p:cNvPr id="20499" name="Text Box 4"/>
            <p:cNvSpPr txBox="1">
              <a:spLocks noChangeArrowheads="1"/>
            </p:cNvSpPr>
            <p:nvPr/>
          </p:nvSpPr>
          <p:spPr bwMode="auto">
            <a:xfrm>
              <a:off x="2109" y="1888"/>
              <a:ext cx="149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3200">
                  <a:solidFill>
                    <a:srgbClr val="993300"/>
                  </a:solidFill>
                  <a:latin typeface="Times New Roman" pitchFamily="18" charset="0"/>
                </a:rPr>
                <a:t>Température</a:t>
              </a:r>
            </a:p>
          </p:txBody>
        </p:sp>
        <p:grpSp>
          <p:nvGrpSpPr>
            <p:cNvPr id="20500" name="Group 5"/>
            <p:cNvGrpSpPr>
              <a:grpSpLocks/>
            </p:cNvGrpSpPr>
            <p:nvPr/>
          </p:nvGrpSpPr>
          <p:grpSpPr bwMode="auto">
            <a:xfrm>
              <a:off x="1519" y="1117"/>
              <a:ext cx="2722" cy="1950"/>
              <a:chOff x="1519" y="1117"/>
              <a:chExt cx="2722" cy="1950"/>
            </a:xfrm>
          </p:grpSpPr>
          <p:sp>
            <p:nvSpPr>
              <p:cNvPr id="20501" name="AutoShape 6"/>
              <p:cNvSpPr>
                <a:spLocks noChangeArrowheads="1"/>
              </p:cNvSpPr>
              <p:nvPr/>
            </p:nvSpPr>
            <p:spPr bwMode="auto">
              <a:xfrm>
                <a:off x="1701" y="1434"/>
                <a:ext cx="2359" cy="1180"/>
              </a:xfrm>
              <a:prstGeom prst="irregularSeal2">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20502" name="Line 7"/>
              <p:cNvSpPr>
                <a:spLocks noChangeShapeType="1"/>
              </p:cNvSpPr>
              <p:nvPr/>
            </p:nvSpPr>
            <p:spPr bwMode="auto">
              <a:xfrm>
                <a:off x="2971" y="2704"/>
                <a:ext cx="0" cy="363"/>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3" name="Line 8"/>
              <p:cNvSpPr>
                <a:spLocks noChangeShapeType="1"/>
              </p:cNvSpPr>
              <p:nvPr/>
            </p:nvSpPr>
            <p:spPr bwMode="auto">
              <a:xfrm flipH="1">
                <a:off x="2290" y="2659"/>
                <a:ext cx="91" cy="40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4" name="Line 9"/>
              <p:cNvSpPr>
                <a:spLocks noChangeShapeType="1"/>
              </p:cNvSpPr>
              <p:nvPr/>
            </p:nvSpPr>
            <p:spPr bwMode="auto">
              <a:xfrm>
                <a:off x="3424" y="2568"/>
                <a:ext cx="227" cy="31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5" name="Line 10"/>
              <p:cNvSpPr>
                <a:spLocks noChangeShapeType="1"/>
              </p:cNvSpPr>
              <p:nvPr/>
            </p:nvSpPr>
            <p:spPr bwMode="auto">
              <a:xfrm flipH="1">
                <a:off x="1519" y="2296"/>
                <a:ext cx="318" cy="91"/>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6" name="Line 11"/>
              <p:cNvSpPr>
                <a:spLocks noChangeShapeType="1"/>
              </p:cNvSpPr>
              <p:nvPr/>
            </p:nvSpPr>
            <p:spPr bwMode="auto">
              <a:xfrm>
                <a:off x="3787" y="2115"/>
                <a:ext cx="454" cy="91"/>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7" name="Line 12"/>
              <p:cNvSpPr>
                <a:spLocks noChangeShapeType="1"/>
              </p:cNvSpPr>
              <p:nvPr/>
            </p:nvSpPr>
            <p:spPr bwMode="auto">
              <a:xfrm flipV="1">
                <a:off x="2789" y="1117"/>
                <a:ext cx="0" cy="317"/>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8" name="Line 13"/>
              <p:cNvSpPr>
                <a:spLocks noChangeShapeType="1"/>
              </p:cNvSpPr>
              <p:nvPr/>
            </p:nvSpPr>
            <p:spPr bwMode="auto">
              <a:xfrm flipV="1">
                <a:off x="3515" y="1162"/>
                <a:ext cx="136" cy="31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9" name="Line 14"/>
              <p:cNvSpPr>
                <a:spLocks noChangeShapeType="1"/>
              </p:cNvSpPr>
              <p:nvPr/>
            </p:nvSpPr>
            <p:spPr bwMode="auto">
              <a:xfrm flipH="1" flipV="1">
                <a:off x="1837" y="1434"/>
                <a:ext cx="272" cy="182"/>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grpSp>
      </p:grpSp>
      <p:grpSp>
        <p:nvGrpSpPr>
          <p:cNvPr id="4" name="Group 15"/>
          <p:cNvGrpSpPr>
            <a:grpSpLocks/>
          </p:cNvGrpSpPr>
          <p:nvPr/>
        </p:nvGrpSpPr>
        <p:grpSpPr bwMode="auto">
          <a:xfrm>
            <a:off x="1258888" y="476250"/>
            <a:ext cx="6553200" cy="6191250"/>
            <a:chOff x="793" y="300"/>
            <a:chExt cx="4128" cy="3900"/>
          </a:xfrm>
        </p:grpSpPr>
        <p:sp>
          <p:nvSpPr>
            <p:cNvPr id="20485" name="WordArt 16"/>
            <p:cNvSpPr>
              <a:spLocks noChangeArrowheads="1" noChangeShapeType="1" noTextEdit="1"/>
            </p:cNvSpPr>
            <p:nvPr/>
          </p:nvSpPr>
          <p:spPr bwMode="auto">
            <a:xfrm>
              <a:off x="2290" y="300"/>
              <a:ext cx="1089" cy="22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748692"/>
                </a:avLst>
              </a:prstTxWarp>
            </a:bodyPr>
            <a:lstStyle/>
            <a:p>
              <a:pPr algn="ctr"/>
              <a:r>
                <a:rPr lang="fr-FR" sz="3200" kern="10">
                  <a:solidFill>
                    <a:schemeClr val="accent2"/>
                  </a:solidFill>
                  <a:latin typeface="Times New Roman"/>
                  <a:cs typeface="Times New Roman"/>
                </a:rPr>
                <a:t>Gravité</a:t>
              </a:r>
            </a:p>
          </p:txBody>
        </p:sp>
        <p:sp>
          <p:nvSpPr>
            <p:cNvPr id="20486" name="WordArt 17"/>
            <p:cNvSpPr>
              <a:spLocks noChangeArrowheads="1" noChangeShapeType="1" noTextEdit="1"/>
            </p:cNvSpPr>
            <p:nvPr/>
          </p:nvSpPr>
          <p:spPr bwMode="auto">
            <a:xfrm>
              <a:off x="2245" y="3838"/>
              <a:ext cx="1179" cy="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33333"/>
                </a:avLst>
              </a:prstTxWarp>
            </a:bodyPr>
            <a:lstStyle/>
            <a:p>
              <a:pPr algn="ctr"/>
              <a:r>
                <a:rPr lang="fr-FR" sz="3200" kern="10">
                  <a:solidFill>
                    <a:schemeClr val="accent2"/>
                  </a:solidFill>
                  <a:latin typeface="Times New Roman"/>
                  <a:cs typeface="Times New Roman"/>
                </a:rPr>
                <a:t>Gravité</a:t>
              </a:r>
            </a:p>
          </p:txBody>
        </p:sp>
        <p:sp>
          <p:nvSpPr>
            <p:cNvPr id="20487" name="Line 18"/>
            <p:cNvSpPr>
              <a:spLocks noChangeShapeType="1"/>
            </p:cNvSpPr>
            <p:nvPr/>
          </p:nvSpPr>
          <p:spPr bwMode="auto">
            <a:xfrm flipH="1">
              <a:off x="3878" y="482"/>
              <a:ext cx="226" cy="36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88" name="Line 19"/>
            <p:cNvSpPr>
              <a:spLocks noChangeShapeType="1"/>
            </p:cNvSpPr>
            <p:nvPr/>
          </p:nvSpPr>
          <p:spPr bwMode="auto">
            <a:xfrm flipH="1">
              <a:off x="4286" y="1253"/>
              <a:ext cx="454" cy="272"/>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89" name="Line 20"/>
            <p:cNvSpPr>
              <a:spLocks noChangeShapeType="1"/>
            </p:cNvSpPr>
            <p:nvPr/>
          </p:nvSpPr>
          <p:spPr bwMode="auto">
            <a:xfrm flipH="1" flipV="1">
              <a:off x="4468" y="2251"/>
              <a:ext cx="453" cy="11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0" name="Line 21"/>
            <p:cNvSpPr>
              <a:spLocks noChangeShapeType="1"/>
            </p:cNvSpPr>
            <p:nvPr/>
          </p:nvSpPr>
          <p:spPr bwMode="auto">
            <a:xfrm flipH="1" flipV="1">
              <a:off x="4286" y="2931"/>
              <a:ext cx="408" cy="286"/>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1" name="Line 22"/>
            <p:cNvSpPr>
              <a:spLocks noChangeShapeType="1"/>
            </p:cNvSpPr>
            <p:nvPr/>
          </p:nvSpPr>
          <p:spPr bwMode="auto">
            <a:xfrm flipH="1" flipV="1">
              <a:off x="3787" y="3475"/>
              <a:ext cx="189" cy="454"/>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2" name="Line 23"/>
            <p:cNvSpPr>
              <a:spLocks noChangeShapeType="1"/>
            </p:cNvSpPr>
            <p:nvPr/>
          </p:nvSpPr>
          <p:spPr bwMode="auto">
            <a:xfrm flipV="1">
              <a:off x="2925" y="3430"/>
              <a:ext cx="0" cy="45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3" name="Line 24"/>
            <p:cNvSpPr>
              <a:spLocks noChangeShapeType="1"/>
            </p:cNvSpPr>
            <p:nvPr/>
          </p:nvSpPr>
          <p:spPr bwMode="auto">
            <a:xfrm>
              <a:off x="2789" y="527"/>
              <a:ext cx="0" cy="318"/>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4" name="Line 25"/>
            <p:cNvSpPr>
              <a:spLocks noChangeShapeType="1"/>
            </p:cNvSpPr>
            <p:nvPr/>
          </p:nvSpPr>
          <p:spPr bwMode="auto">
            <a:xfrm>
              <a:off x="793" y="1691"/>
              <a:ext cx="454" cy="106"/>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5" name="Line 26"/>
            <p:cNvSpPr>
              <a:spLocks noChangeShapeType="1"/>
            </p:cNvSpPr>
            <p:nvPr/>
          </p:nvSpPr>
          <p:spPr bwMode="auto">
            <a:xfrm flipV="1">
              <a:off x="975" y="2886"/>
              <a:ext cx="363" cy="282"/>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6" name="Line 27"/>
            <p:cNvSpPr>
              <a:spLocks noChangeShapeType="1"/>
            </p:cNvSpPr>
            <p:nvPr/>
          </p:nvSpPr>
          <p:spPr bwMode="auto">
            <a:xfrm flipV="1">
              <a:off x="1576" y="3430"/>
              <a:ext cx="261" cy="408"/>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7" name="Line 28"/>
            <p:cNvSpPr>
              <a:spLocks noChangeShapeType="1"/>
            </p:cNvSpPr>
            <p:nvPr/>
          </p:nvSpPr>
          <p:spPr bwMode="auto">
            <a:xfrm>
              <a:off x="1202" y="872"/>
              <a:ext cx="363" cy="290"/>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8" name="Line 29"/>
            <p:cNvSpPr>
              <a:spLocks noChangeShapeType="1"/>
            </p:cNvSpPr>
            <p:nvPr/>
          </p:nvSpPr>
          <p:spPr bwMode="auto">
            <a:xfrm>
              <a:off x="1728" y="391"/>
              <a:ext cx="290" cy="36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 descr="M51_hub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0"/>
            <a:ext cx="4757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2" descr="détails_m51_hst_larg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893888"/>
            <a:ext cx="32861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at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1773238"/>
            <a:ext cx="32400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116013" y="188913"/>
            <a:ext cx="7113587" cy="6450012"/>
            <a:chOff x="703" y="119"/>
            <a:chExt cx="4481" cy="4063"/>
          </a:xfrm>
        </p:grpSpPr>
        <p:sp>
          <p:nvSpPr>
            <p:cNvPr id="21509" name="Freeform 4"/>
            <p:cNvSpPr>
              <a:spLocks/>
            </p:cNvSpPr>
            <p:nvPr/>
          </p:nvSpPr>
          <p:spPr bwMode="auto">
            <a:xfrm rot="-5157896">
              <a:off x="2478" y="476"/>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0" name="Freeform 5"/>
            <p:cNvSpPr>
              <a:spLocks/>
            </p:cNvSpPr>
            <p:nvPr/>
          </p:nvSpPr>
          <p:spPr bwMode="auto">
            <a:xfrm rot="-2656107">
              <a:off x="3515" y="890"/>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1" name="Freeform 6"/>
            <p:cNvSpPr>
              <a:spLocks/>
            </p:cNvSpPr>
            <p:nvPr/>
          </p:nvSpPr>
          <p:spPr bwMode="auto">
            <a:xfrm rot="-7810611">
              <a:off x="1344" y="88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2" name="Freeform 7"/>
            <p:cNvSpPr>
              <a:spLocks/>
            </p:cNvSpPr>
            <p:nvPr/>
          </p:nvSpPr>
          <p:spPr bwMode="auto">
            <a:xfrm rot="10800000">
              <a:off x="884" y="202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3" name="Freeform 8"/>
            <p:cNvSpPr>
              <a:spLocks/>
            </p:cNvSpPr>
            <p:nvPr/>
          </p:nvSpPr>
          <p:spPr bwMode="auto">
            <a:xfrm rot="8114269">
              <a:off x="1338" y="3158"/>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4" name="Freeform 9"/>
            <p:cNvSpPr>
              <a:spLocks/>
            </p:cNvSpPr>
            <p:nvPr/>
          </p:nvSpPr>
          <p:spPr bwMode="auto">
            <a:xfrm>
              <a:off x="3969" y="202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5" name="Freeform 10"/>
            <p:cNvSpPr>
              <a:spLocks/>
            </p:cNvSpPr>
            <p:nvPr/>
          </p:nvSpPr>
          <p:spPr bwMode="auto">
            <a:xfrm rot="2806578">
              <a:off x="3430" y="3152"/>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6" name="Freeform 11"/>
            <p:cNvSpPr>
              <a:spLocks/>
            </p:cNvSpPr>
            <p:nvPr/>
          </p:nvSpPr>
          <p:spPr bwMode="auto">
            <a:xfrm rot="5400000">
              <a:off x="2342" y="3560"/>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7" name="WordArt 12"/>
            <p:cNvSpPr>
              <a:spLocks noChangeArrowheads="1" noChangeShapeType="1" noTextEdit="1"/>
            </p:cNvSpPr>
            <p:nvPr/>
          </p:nvSpPr>
          <p:spPr bwMode="auto">
            <a:xfrm rot="-953012">
              <a:off x="4195" y="1298"/>
              <a:ext cx="989" cy="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0"/>
                </a:avLst>
              </a:prstTxWarp>
            </a:bodyPr>
            <a:lstStyle/>
            <a:p>
              <a:pPr algn="ctr"/>
              <a:r>
                <a:rPr lang="fr-FR" sz="3200" kern="10">
                  <a:solidFill>
                    <a:schemeClr val="bg1"/>
                  </a:solidFill>
                  <a:effectLst>
                    <a:outerShdw dist="53882" dir="2700000" algn="ctr" rotWithShape="0">
                      <a:srgbClr val="C0C0C0">
                        <a:alpha val="79999"/>
                      </a:srgbClr>
                    </a:outerShdw>
                  </a:effectLst>
                  <a:latin typeface="Times New Roman"/>
                  <a:cs typeface="Times New Roman"/>
                </a:rPr>
                <a:t>lumière</a:t>
              </a:r>
            </a:p>
          </p:txBody>
        </p:sp>
        <p:sp>
          <p:nvSpPr>
            <p:cNvPr id="21518" name="WordArt 13"/>
            <p:cNvSpPr>
              <a:spLocks noChangeArrowheads="1" noChangeShapeType="1" noTextEdit="1"/>
            </p:cNvSpPr>
            <p:nvPr/>
          </p:nvSpPr>
          <p:spPr bwMode="auto">
            <a:xfrm rot="-953012">
              <a:off x="703" y="2659"/>
              <a:ext cx="989" cy="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0"/>
                </a:avLst>
              </a:prstTxWarp>
            </a:bodyPr>
            <a:lstStyle/>
            <a:p>
              <a:pPr algn="ctr"/>
              <a:r>
                <a:rPr lang="fr-FR" sz="3200" kern="10">
                  <a:solidFill>
                    <a:schemeClr val="bg1"/>
                  </a:solidFill>
                  <a:effectLst>
                    <a:outerShdw dist="53882" dir="2700000" algn="ctr" rotWithShape="0">
                      <a:srgbClr val="C0C0C0">
                        <a:alpha val="79999"/>
                      </a:srgbClr>
                    </a:outerShdw>
                  </a:effectLst>
                  <a:latin typeface="Times New Roman"/>
                  <a:cs typeface="Times New Roman"/>
                </a:rPr>
                <a:t>lumière</a:t>
              </a:r>
            </a:p>
          </p:txBody>
        </p:sp>
      </p:grpSp>
      <p:sp>
        <p:nvSpPr>
          <p:cNvPr id="72718" name="Text Box 14"/>
          <p:cNvSpPr txBox="1">
            <a:spLocks noChangeArrowheads="1"/>
          </p:cNvSpPr>
          <p:nvPr/>
        </p:nvSpPr>
        <p:spPr bwMode="auto">
          <a:xfrm>
            <a:off x="3203575" y="2852738"/>
            <a:ext cx="2851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200" b="1">
                <a:solidFill>
                  <a:srgbClr val="CC3300"/>
                </a:solidFill>
                <a:latin typeface="Times New Roman" pitchFamily="18" charset="0"/>
              </a:rPr>
              <a:t>REACTIONS</a:t>
            </a:r>
          </a:p>
          <a:p>
            <a:pPr algn="ctr" eaLnBrk="1" hangingPunct="1"/>
            <a:r>
              <a:rPr lang="fr-FR" sz="3200" b="1">
                <a:solidFill>
                  <a:srgbClr val="CC3300"/>
                </a:solidFill>
                <a:latin typeface="Times New Roman" pitchFamily="18" charset="0"/>
              </a:rPr>
              <a:t>NUCLEAIRES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ACO\Banques images astro\Vues d'artistes\PIA10364_hires.jpg"/>
          <p:cNvPicPr>
            <a:picLocks noChangeAspect="1" noChangeArrowheads="1"/>
          </p:cNvPicPr>
          <p:nvPr/>
        </p:nvPicPr>
        <p:blipFill>
          <a:blip r:embed="rId3" cstate="print">
            <a:extLst>
              <a:ext uri="{28A0092B-C50C-407E-A947-70E740481C1C}">
                <a14:useLocalDpi xmlns:a14="http://schemas.microsoft.com/office/drawing/2010/main" val="0"/>
              </a:ext>
            </a:extLst>
          </a:blip>
          <a:srcRect b="242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mort des petites étoiles solaires</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25" y="0"/>
            <a:ext cx="76517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Le Soleil après sa mort</a:t>
            </a:r>
          </a:p>
        </p:txBody>
      </p:sp>
      <p:sp>
        <p:nvSpPr>
          <p:cNvPr id="8" name="ZoneTexte 7"/>
          <p:cNvSpPr txBox="1">
            <a:spLocks noChangeArrowheads="1"/>
          </p:cNvSpPr>
          <p:nvPr/>
        </p:nvSpPr>
        <p:spPr bwMode="auto">
          <a:xfrm>
            <a:off x="2449513" y="5876925"/>
            <a:ext cx="4498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a:solidFill>
                  <a:schemeClr val="bg1"/>
                </a:solidFill>
                <a:latin typeface="Gabriola" pitchFamily="82" charset="0"/>
              </a:rPr>
              <a:t>Les nébuleuses planétaires : des étoiles mortes</a:t>
            </a:r>
          </a:p>
        </p:txBody>
      </p:sp>
      <p:sp>
        <p:nvSpPr>
          <p:cNvPr id="9" name="ZoneTexte 8"/>
          <p:cNvSpPr txBox="1">
            <a:spLocks noChangeArrowheads="1"/>
          </p:cNvSpPr>
          <p:nvPr/>
        </p:nvSpPr>
        <p:spPr bwMode="auto">
          <a:xfrm>
            <a:off x="935038" y="1557338"/>
            <a:ext cx="1847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Naine blanche</a:t>
            </a:r>
          </a:p>
          <a:p>
            <a:pPr algn="ctr" eaLnBrk="1" hangingPunct="1"/>
            <a:r>
              <a:rPr lang="fr-FR" altLang="fr-FR" sz="2400">
                <a:solidFill>
                  <a:schemeClr val="bg1"/>
                </a:solidFill>
                <a:latin typeface="Gabriola" pitchFamily="82" charset="0"/>
              </a:rPr>
              <a:t>cadavre de l’étoile</a:t>
            </a:r>
          </a:p>
        </p:txBody>
      </p:sp>
      <p:cxnSp>
        <p:nvCxnSpPr>
          <p:cNvPr id="11" name="Connecteur droit avec flèche 10"/>
          <p:cNvCxnSpPr/>
          <p:nvPr/>
        </p:nvCxnSpPr>
        <p:spPr>
          <a:xfrm>
            <a:off x="2735263" y="2039938"/>
            <a:ext cx="1789112" cy="13890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 name="hst15_red_giant_su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982" y="-1"/>
            <a:ext cx="9142018" cy="6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9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fill="hold" display="0">
                  <p:stCondLst>
                    <p:cond delay="indefinite"/>
                  </p:stCondLst>
                </p:cTn>
                <p:tgtEl>
                  <p:spTgt spid="7"/>
                </p:tgtEl>
              </p:cMediaNode>
            </p:video>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05_N2392"/>
          <p:cNvPicPr>
            <a:picLocks noChangeAspect="1" noChangeArrowheads="1"/>
          </p:cNvPicPr>
          <p:nvPr/>
        </p:nvPicPr>
        <p:blipFill>
          <a:blip r:embed="rId3">
            <a:extLst>
              <a:ext uri="{28A0092B-C50C-407E-A947-70E740481C1C}">
                <a14:useLocalDpi xmlns:a14="http://schemas.microsoft.com/office/drawing/2010/main" val="0"/>
              </a:ext>
            </a:extLst>
          </a:blip>
          <a:srcRect l="10062" t="8989" r="11562" b="12360"/>
          <a:stretch>
            <a:fillRect/>
          </a:stretch>
        </p:blipFill>
        <p:spPr bwMode="auto">
          <a:xfrm>
            <a:off x="1655763" y="1052513"/>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pic>
        <p:nvPicPr>
          <p:cNvPr id="26627" name="Picture 6" descr="2004-27-a-print"/>
          <p:cNvPicPr>
            <a:picLocks noChangeAspect="1" noChangeArrowheads="1"/>
          </p:cNvPicPr>
          <p:nvPr/>
        </p:nvPicPr>
        <p:blipFill>
          <a:blip r:embed="rId3">
            <a:extLst>
              <a:ext uri="{28A0092B-C50C-407E-A947-70E740481C1C}">
                <a14:useLocalDpi xmlns:a14="http://schemas.microsoft.com/office/drawing/2010/main" val="0"/>
              </a:ext>
            </a:extLst>
          </a:blip>
          <a:srcRect l="10207" t="19662" r="11063" b="17349"/>
          <a:stretch>
            <a:fillRect/>
          </a:stretch>
        </p:blipFill>
        <p:spPr bwMode="auto">
          <a:xfrm>
            <a:off x="1670050" y="1052513"/>
            <a:ext cx="5805488"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350838"/>
            <a:ext cx="689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ACO\Banques images astro\Vues d'artistes\d76fbd639fce7b660a4d4cc17371f783_large.jpeg"/>
          <p:cNvPicPr>
            <a:picLocks noChangeAspect="1" noChangeArrowheads="1"/>
          </p:cNvPicPr>
          <p:nvPr/>
        </p:nvPicPr>
        <p:blipFill>
          <a:blip r:embed="rId3">
            <a:extLst>
              <a:ext uri="{28A0092B-C50C-407E-A947-70E740481C1C}">
                <a14:useLocalDpi xmlns:a14="http://schemas.microsoft.com/office/drawing/2010/main" val="0"/>
              </a:ext>
            </a:extLst>
          </a:blip>
          <a:srcRect l="11714" t="3786" r="18578" b="32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mort des étoiles géantes</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29700" name="Text Box 6"/>
          <p:cNvSpPr txBox="1">
            <a:spLocks noChangeArrowheads="1"/>
          </p:cNvSpPr>
          <p:nvPr/>
        </p:nvSpPr>
        <p:spPr bwMode="auto">
          <a:xfrm>
            <a:off x="3276600" y="3113088"/>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29701" name="Text Box 7"/>
          <p:cNvSpPr txBox="1">
            <a:spLocks noChangeArrowheads="1"/>
          </p:cNvSpPr>
          <p:nvPr/>
        </p:nvSpPr>
        <p:spPr bwMode="auto">
          <a:xfrm>
            <a:off x="3311525" y="1670050"/>
            <a:ext cx="1443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0724" name="Text Box 6"/>
          <p:cNvSpPr txBox="1">
            <a:spLocks noChangeArrowheads="1"/>
          </p:cNvSpPr>
          <p:nvPr/>
        </p:nvSpPr>
        <p:spPr bwMode="auto">
          <a:xfrm>
            <a:off x="3500438" y="31178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0725" name="Text Box 7"/>
          <p:cNvSpPr txBox="1">
            <a:spLocks noChangeArrowheads="1"/>
          </p:cNvSpPr>
          <p:nvPr/>
        </p:nvSpPr>
        <p:spPr bwMode="auto">
          <a:xfrm>
            <a:off x="3271838" y="18224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1748" name="Text Box 6"/>
          <p:cNvSpPr txBox="1">
            <a:spLocks noChangeArrowheads="1"/>
          </p:cNvSpPr>
          <p:nvPr/>
        </p:nvSpPr>
        <p:spPr bwMode="auto">
          <a:xfrm>
            <a:off x="3424238" y="3117850"/>
            <a:ext cx="138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CARBONE -&gt;</a:t>
            </a:r>
          </a:p>
          <a:p>
            <a:pPr algn="ctr" eaLnBrk="1" hangingPunct="1"/>
            <a:r>
              <a:rPr lang="fr-FR" sz="1600">
                <a:latin typeface="Times New Roman" pitchFamily="18" charset="0"/>
              </a:rPr>
              <a:t>NEON</a:t>
            </a:r>
          </a:p>
        </p:txBody>
      </p:sp>
      <p:sp>
        <p:nvSpPr>
          <p:cNvPr id="31749" name="Text Box 7"/>
          <p:cNvSpPr txBox="1">
            <a:spLocks noChangeArrowheads="1"/>
          </p:cNvSpPr>
          <p:nvPr/>
        </p:nvSpPr>
        <p:spPr bwMode="auto">
          <a:xfrm>
            <a:off x="3271838" y="11366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31750" name="Text Box 8"/>
          <p:cNvSpPr txBox="1">
            <a:spLocks noChangeArrowheads="1"/>
          </p:cNvSpPr>
          <p:nvPr/>
        </p:nvSpPr>
        <p:spPr bwMode="auto">
          <a:xfrm>
            <a:off x="3500438" y="18986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1751" name="Oval 9"/>
          <p:cNvSpPr>
            <a:spLocks noChangeArrowheads="1"/>
          </p:cNvSpPr>
          <p:nvPr/>
        </p:nvSpPr>
        <p:spPr bwMode="auto">
          <a:xfrm>
            <a:off x="2433638" y="1746250"/>
            <a:ext cx="3276600" cy="3276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5-28_72"/>
          <p:cNvPicPr>
            <a:picLocks noChangeAspect="1" noChangeArrowheads="1"/>
          </p:cNvPicPr>
          <p:nvPr/>
        </p:nvPicPr>
        <p:blipFill>
          <a:blip r:embed="rId3">
            <a:extLst>
              <a:ext uri="{28A0092B-C50C-407E-A947-70E740481C1C}">
                <a14:useLocalDpi xmlns:a14="http://schemas.microsoft.com/office/drawing/2010/main" val="0"/>
              </a:ext>
            </a:extLst>
          </a:blip>
          <a:srcRect t="-150" b="-150"/>
          <a:stretch>
            <a:fillRect/>
          </a:stretch>
        </p:blipFill>
        <p:spPr bwMode="auto">
          <a:xfrm rot="-373370">
            <a:off x="469900" y="-823913"/>
            <a:ext cx="78359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525" y="-23813"/>
            <a:ext cx="2293938" cy="685800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
        <p:nvSpPr>
          <p:cNvPr id="6" name="Rectangle 5"/>
          <p:cNvSpPr/>
          <p:nvPr/>
        </p:nvSpPr>
        <p:spPr>
          <a:xfrm>
            <a:off x="6840538" y="0"/>
            <a:ext cx="230187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val 5"/>
          <p:cNvSpPr>
            <a:spLocks noChangeArrowheads="1"/>
          </p:cNvSpPr>
          <p:nvPr/>
        </p:nvSpPr>
        <p:spPr bwMode="auto">
          <a:xfrm>
            <a:off x="3424238" y="2813050"/>
            <a:ext cx="1281112" cy="128111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2772" name="Text Box 6"/>
          <p:cNvSpPr txBox="1">
            <a:spLocks noChangeArrowheads="1"/>
          </p:cNvSpPr>
          <p:nvPr/>
        </p:nvSpPr>
        <p:spPr bwMode="auto">
          <a:xfrm>
            <a:off x="3457575" y="3117850"/>
            <a:ext cx="1317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OXIGENE -&gt;</a:t>
            </a:r>
          </a:p>
          <a:p>
            <a:pPr algn="ctr" eaLnBrk="1" hangingPunct="1"/>
            <a:r>
              <a:rPr lang="fr-FR" sz="1600">
                <a:latin typeface="Times New Roman" pitchFamily="18" charset="0"/>
              </a:rPr>
              <a:t>SILICIUM</a:t>
            </a:r>
          </a:p>
        </p:txBody>
      </p:sp>
      <p:sp>
        <p:nvSpPr>
          <p:cNvPr id="32773" name="Text Box 7"/>
          <p:cNvSpPr txBox="1">
            <a:spLocks noChangeArrowheads="1"/>
          </p:cNvSpPr>
          <p:nvPr/>
        </p:nvSpPr>
        <p:spPr bwMode="auto">
          <a:xfrm>
            <a:off x="3271838" y="10604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32774" name="Text Box 8"/>
          <p:cNvSpPr txBox="1">
            <a:spLocks noChangeArrowheads="1"/>
          </p:cNvSpPr>
          <p:nvPr/>
        </p:nvSpPr>
        <p:spPr bwMode="auto">
          <a:xfrm>
            <a:off x="3500438" y="16700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2775" name="Oval 9"/>
          <p:cNvSpPr>
            <a:spLocks noChangeArrowheads="1"/>
          </p:cNvSpPr>
          <p:nvPr/>
        </p:nvSpPr>
        <p:spPr bwMode="auto">
          <a:xfrm>
            <a:off x="2814638" y="2203450"/>
            <a:ext cx="2514600" cy="2514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2776" name="Text Box 10"/>
          <p:cNvSpPr txBox="1">
            <a:spLocks noChangeArrowheads="1"/>
          </p:cNvSpPr>
          <p:nvPr/>
        </p:nvSpPr>
        <p:spPr bwMode="auto">
          <a:xfrm>
            <a:off x="3500438" y="2279650"/>
            <a:ext cx="138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CARBONE -&gt;</a:t>
            </a:r>
          </a:p>
          <a:p>
            <a:pPr algn="ctr" eaLnBrk="1" hangingPunct="1"/>
            <a:r>
              <a:rPr lang="fr-FR" sz="1600">
                <a:latin typeface="Times New Roman" pitchFamily="18" charset="0"/>
              </a:rPr>
              <a:t>NEON</a:t>
            </a:r>
          </a:p>
        </p:txBody>
      </p:sp>
      <p:sp>
        <p:nvSpPr>
          <p:cNvPr id="32777" name="Oval 11"/>
          <p:cNvSpPr>
            <a:spLocks noChangeArrowheads="1"/>
          </p:cNvSpPr>
          <p:nvPr/>
        </p:nvSpPr>
        <p:spPr bwMode="auto">
          <a:xfrm>
            <a:off x="2281238" y="1593850"/>
            <a:ext cx="3657600" cy="3657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79475"/>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Oval 5"/>
          <p:cNvSpPr>
            <a:spLocks noChangeArrowheads="1"/>
          </p:cNvSpPr>
          <p:nvPr/>
        </p:nvSpPr>
        <p:spPr bwMode="auto">
          <a:xfrm>
            <a:off x="3500438" y="2936875"/>
            <a:ext cx="1066800" cy="1066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796" name="Text Box 6"/>
          <p:cNvSpPr txBox="1">
            <a:spLocks noChangeArrowheads="1"/>
          </p:cNvSpPr>
          <p:nvPr/>
        </p:nvSpPr>
        <p:spPr bwMode="auto">
          <a:xfrm>
            <a:off x="3494088" y="2505075"/>
            <a:ext cx="11763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OXIGENE -&gt;</a:t>
            </a:r>
          </a:p>
          <a:p>
            <a:pPr algn="ctr" eaLnBrk="1" hangingPunct="1"/>
            <a:r>
              <a:rPr lang="fr-FR" sz="1400">
                <a:latin typeface="Times New Roman" pitchFamily="18" charset="0"/>
              </a:rPr>
              <a:t>SILICIUM</a:t>
            </a:r>
          </a:p>
        </p:txBody>
      </p:sp>
      <p:sp>
        <p:nvSpPr>
          <p:cNvPr id="33797" name="Text Box 7"/>
          <p:cNvSpPr txBox="1">
            <a:spLocks noChangeArrowheads="1"/>
          </p:cNvSpPr>
          <p:nvPr/>
        </p:nvSpPr>
        <p:spPr bwMode="auto">
          <a:xfrm>
            <a:off x="3348038" y="955675"/>
            <a:ext cx="14938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HYDROGENE -&gt;</a:t>
            </a:r>
          </a:p>
          <a:p>
            <a:pPr algn="ctr" eaLnBrk="1" hangingPunct="1"/>
            <a:r>
              <a:rPr lang="fr-FR" sz="1400">
                <a:latin typeface="Times New Roman" pitchFamily="18" charset="0"/>
              </a:rPr>
              <a:t>HELIUM</a:t>
            </a:r>
          </a:p>
        </p:txBody>
      </p:sp>
      <p:sp>
        <p:nvSpPr>
          <p:cNvPr id="33798" name="Text Box 8"/>
          <p:cNvSpPr txBox="1">
            <a:spLocks noChangeArrowheads="1"/>
          </p:cNvSpPr>
          <p:nvPr/>
        </p:nvSpPr>
        <p:spPr bwMode="auto">
          <a:xfrm>
            <a:off x="3563938" y="1438275"/>
            <a:ext cx="1077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HELIUM -&gt;</a:t>
            </a:r>
          </a:p>
          <a:p>
            <a:pPr algn="ctr" eaLnBrk="1" hangingPunct="1"/>
            <a:r>
              <a:rPr lang="fr-FR" sz="1400">
                <a:latin typeface="Times New Roman" pitchFamily="18" charset="0"/>
              </a:rPr>
              <a:t>CARBONE</a:t>
            </a:r>
          </a:p>
        </p:txBody>
      </p:sp>
      <p:sp>
        <p:nvSpPr>
          <p:cNvPr id="33799" name="Oval 9"/>
          <p:cNvSpPr>
            <a:spLocks noChangeArrowheads="1"/>
          </p:cNvSpPr>
          <p:nvPr/>
        </p:nvSpPr>
        <p:spPr bwMode="auto">
          <a:xfrm>
            <a:off x="3043238" y="2479675"/>
            <a:ext cx="1981200" cy="1981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0" name="Text Box 10"/>
          <p:cNvSpPr txBox="1">
            <a:spLocks noChangeArrowheads="1"/>
          </p:cNvSpPr>
          <p:nvPr/>
        </p:nvSpPr>
        <p:spPr bwMode="auto">
          <a:xfrm>
            <a:off x="3424238" y="2022475"/>
            <a:ext cx="1238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CARBONE -&gt;</a:t>
            </a:r>
          </a:p>
          <a:p>
            <a:pPr algn="ctr" eaLnBrk="1" hangingPunct="1"/>
            <a:r>
              <a:rPr lang="fr-FR" sz="1400">
                <a:latin typeface="Times New Roman" pitchFamily="18" charset="0"/>
              </a:rPr>
              <a:t>NEON</a:t>
            </a:r>
          </a:p>
        </p:txBody>
      </p:sp>
      <p:sp>
        <p:nvSpPr>
          <p:cNvPr id="33801" name="Oval 11"/>
          <p:cNvSpPr>
            <a:spLocks noChangeArrowheads="1"/>
          </p:cNvSpPr>
          <p:nvPr/>
        </p:nvSpPr>
        <p:spPr bwMode="auto">
          <a:xfrm>
            <a:off x="2586038" y="1946275"/>
            <a:ext cx="2971800" cy="2971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2" name="Text Box 12"/>
          <p:cNvSpPr txBox="1">
            <a:spLocks noChangeArrowheads="1"/>
          </p:cNvSpPr>
          <p:nvPr/>
        </p:nvSpPr>
        <p:spPr bwMode="auto">
          <a:xfrm>
            <a:off x="3495675" y="3190875"/>
            <a:ext cx="11763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SILICIUM -&gt;</a:t>
            </a:r>
          </a:p>
          <a:p>
            <a:pPr algn="ctr" eaLnBrk="1" hangingPunct="1"/>
            <a:r>
              <a:rPr lang="fr-FR" sz="1400">
                <a:latin typeface="Times New Roman" pitchFamily="18" charset="0"/>
              </a:rPr>
              <a:t>FER</a:t>
            </a:r>
          </a:p>
        </p:txBody>
      </p:sp>
      <p:sp>
        <p:nvSpPr>
          <p:cNvPr id="33803" name="Oval 13"/>
          <p:cNvSpPr>
            <a:spLocks noChangeArrowheads="1"/>
          </p:cNvSpPr>
          <p:nvPr/>
        </p:nvSpPr>
        <p:spPr bwMode="auto">
          <a:xfrm>
            <a:off x="2128838" y="1412875"/>
            <a:ext cx="3962400" cy="3962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4" name="Text Box 14"/>
          <p:cNvSpPr txBox="1">
            <a:spLocks noChangeArrowheads="1"/>
          </p:cNvSpPr>
          <p:nvPr/>
        </p:nvSpPr>
        <p:spPr bwMode="auto">
          <a:xfrm>
            <a:off x="2339975" y="6157913"/>
            <a:ext cx="3962400" cy="3667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000"/>
              <a:t>FER = ELEMENT LE PLUS STABLE</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oig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3021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762000" y="228600"/>
            <a:ext cx="3429000" cy="955675"/>
          </a:xfrm>
          <a:prstGeom prst="rect">
            <a:avLst/>
          </a:prstGeom>
          <a:solidFill>
            <a:srgbClr val="FF99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800">
                <a:latin typeface="Times New Roman" pitchFamily="18" charset="0"/>
              </a:rPr>
              <a:t>Étoile de 25 fois la masse du soleil</a:t>
            </a:r>
          </a:p>
        </p:txBody>
      </p:sp>
      <p:grpSp>
        <p:nvGrpSpPr>
          <p:cNvPr id="2" name="Group 6"/>
          <p:cNvGrpSpPr>
            <a:grpSpLocks/>
          </p:cNvGrpSpPr>
          <p:nvPr/>
        </p:nvGrpSpPr>
        <p:grpSpPr bwMode="auto">
          <a:xfrm>
            <a:off x="2590800" y="914400"/>
            <a:ext cx="6400800" cy="1371600"/>
            <a:chOff x="1632" y="576"/>
            <a:chExt cx="4032" cy="864"/>
          </a:xfrm>
        </p:grpSpPr>
        <p:sp>
          <p:nvSpPr>
            <p:cNvPr id="34845" name="Rectangle 7"/>
            <p:cNvSpPr>
              <a:spLocks noChangeArrowheads="1"/>
            </p:cNvSpPr>
            <p:nvPr/>
          </p:nvSpPr>
          <p:spPr bwMode="auto">
            <a:xfrm>
              <a:off x="1632" y="1200"/>
              <a:ext cx="768" cy="24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46" name="Text Box 8"/>
            <p:cNvSpPr txBox="1">
              <a:spLocks noChangeArrowheads="1"/>
            </p:cNvSpPr>
            <p:nvPr/>
          </p:nvSpPr>
          <p:spPr bwMode="auto">
            <a:xfrm>
              <a:off x="3024" y="576"/>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15 millions de degrés</a:t>
              </a:r>
            </a:p>
          </p:txBody>
        </p:sp>
        <p:sp>
          <p:nvSpPr>
            <p:cNvPr id="34847" name="Text Box 9"/>
            <p:cNvSpPr txBox="1">
              <a:spLocks noChangeArrowheads="1"/>
            </p:cNvSpPr>
            <p:nvPr/>
          </p:nvSpPr>
          <p:spPr bwMode="auto">
            <a:xfrm>
              <a:off x="4512" y="576"/>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7 millions d’années</a:t>
              </a:r>
            </a:p>
          </p:txBody>
        </p:sp>
        <p:sp>
          <p:nvSpPr>
            <p:cNvPr id="34848" name="Line 10"/>
            <p:cNvSpPr>
              <a:spLocks noChangeShapeType="1"/>
            </p:cNvSpPr>
            <p:nvPr/>
          </p:nvSpPr>
          <p:spPr bwMode="auto">
            <a:xfrm flipV="1">
              <a:off x="2400" y="672"/>
              <a:ext cx="624" cy="6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49" name="Line 11"/>
            <p:cNvSpPr>
              <a:spLocks noChangeShapeType="1"/>
            </p:cNvSpPr>
            <p:nvPr/>
          </p:nvSpPr>
          <p:spPr bwMode="auto">
            <a:xfrm>
              <a:off x="4368" y="672"/>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 name="Group 12"/>
          <p:cNvGrpSpPr>
            <a:grpSpLocks/>
          </p:cNvGrpSpPr>
          <p:nvPr/>
        </p:nvGrpSpPr>
        <p:grpSpPr bwMode="auto">
          <a:xfrm>
            <a:off x="2743200" y="2743200"/>
            <a:ext cx="6248400" cy="1127125"/>
            <a:chOff x="1728" y="1728"/>
            <a:chExt cx="3936" cy="710"/>
          </a:xfrm>
        </p:grpSpPr>
        <p:sp>
          <p:nvSpPr>
            <p:cNvPr id="34840" name="Rectangle 13"/>
            <p:cNvSpPr>
              <a:spLocks noChangeArrowheads="1"/>
            </p:cNvSpPr>
            <p:nvPr/>
          </p:nvSpPr>
          <p:spPr bwMode="auto">
            <a:xfrm>
              <a:off x="1728" y="1728"/>
              <a:ext cx="1008" cy="1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41" name="Text Box 14"/>
            <p:cNvSpPr txBox="1">
              <a:spLocks noChangeArrowheads="1"/>
            </p:cNvSpPr>
            <p:nvPr/>
          </p:nvSpPr>
          <p:spPr bwMode="auto">
            <a:xfrm>
              <a:off x="3024" y="2208"/>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500 millions de degrés</a:t>
              </a:r>
            </a:p>
          </p:txBody>
        </p:sp>
        <p:sp>
          <p:nvSpPr>
            <p:cNvPr id="34842" name="Text Box 15"/>
            <p:cNvSpPr txBox="1">
              <a:spLocks noChangeArrowheads="1"/>
            </p:cNvSpPr>
            <p:nvPr/>
          </p:nvSpPr>
          <p:spPr bwMode="auto">
            <a:xfrm>
              <a:off x="4512" y="2208"/>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600 ans</a:t>
              </a:r>
            </a:p>
          </p:txBody>
        </p:sp>
        <p:sp>
          <p:nvSpPr>
            <p:cNvPr id="34843" name="Line 16"/>
            <p:cNvSpPr>
              <a:spLocks noChangeShapeType="1"/>
            </p:cNvSpPr>
            <p:nvPr/>
          </p:nvSpPr>
          <p:spPr bwMode="auto">
            <a:xfrm>
              <a:off x="4368" y="2304"/>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44" name="Line 17"/>
            <p:cNvSpPr>
              <a:spLocks noChangeShapeType="1"/>
            </p:cNvSpPr>
            <p:nvPr/>
          </p:nvSpPr>
          <p:spPr bwMode="auto">
            <a:xfrm>
              <a:off x="2736" y="1824"/>
              <a:ext cx="288" cy="52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4" name="Group 18"/>
          <p:cNvGrpSpPr>
            <a:grpSpLocks/>
          </p:cNvGrpSpPr>
          <p:nvPr/>
        </p:nvGrpSpPr>
        <p:grpSpPr bwMode="auto">
          <a:xfrm>
            <a:off x="2743200" y="3352800"/>
            <a:ext cx="6248400" cy="3032125"/>
            <a:chOff x="1728" y="2112"/>
            <a:chExt cx="3936" cy="1910"/>
          </a:xfrm>
        </p:grpSpPr>
        <p:sp>
          <p:nvSpPr>
            <p:cNvPr id="34835" name="Rectangle 19"/>
            <p:cNvSpPr>
              <a:spLocks noChangeArrowheads="1"/>
            </p:cNvSpPr>
            <p:nvPr/>
          </p:nvSpPr>
          <p:spPr bwMode="auto">
            <a:xfrm>
              <a:off x="1728" y="2112"/>
              <a:ext cx="1008" cy="1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36" name="Text Box 20"/>
            <p:cNvSpPr txBox="1">
              <a:spLocks noChangeArrowheads="1"/>
            </p:cNvSpPr>
            <p:nvPr/>
          </p:nvSpPr>
          <p:spPr bwMode="auto">
            <a:xfrm>
              <a:off x="3024" y="3792"/>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3 milliards de degrés</a:t>
              </a:r>
            </a:p>
          </p:txBody>
        </p:sp>
        <p:sp>
          <p:nvSpPr>
            <p:cNvPr id="34837" name="Text Box 21"/>
            <p:cNvSpPr txBox="1">
              <a:spLocks noChangeArrowheads="1"/>
            </p:cNvSpPr>
            <p:nvPr/>
          </p:nvSpPr>
          <p:spPr bwMode="auto">
            <a:xfrm>
              <a:off x="4512" y="3792"/>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 jour</a:t>
              </a:r>
            </a:p>
          </p:txBody>
        </p:sp>
        <p:sp>
          <p:nvSpPr>
            <p:cNvPr id="34838" name="Line 22"/>
            <p:cNvSpPr>
              <a:spLocks noChangeShapeType="1"/>
            </p:cNvSpPr>
            <p:nvPr/>
          </p:nvSpPr>
          <p:spPr bwMode="auto">
            <a:xfrm>
              <a:off x="4368" y="3888"/>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39" name="Line 23"/>
            <p:cNvSpPr>
              <a:spLocks noChangeShapeType="1"/>
            </p:cNvSpPr>
            <p:nvPr/>
          </p:nvSpPr>
          <p:spPr bwMode="auto">
            <a:xfrm>
              <a:off x="2736" y="2208"/>
              <a:ext cx="288" cy="168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 name="Group 24"/>
          <p:cNvGrpSpPr>
            <a:grpSpLocks/>
          </p:cNvGrpSpPr>
          <p:nvPr/>
        </p:nvGrpSpPr>
        <p:grpSpPr bwMode="auto">
          <a:xfrm>
            <a:off x="2667000" y="2209800"/>
            <a:ext cx="6324600" cy="457200"/>
            <a:chOff x="1680" y="1392"/>
            <a:chExt cx="3984" cy="288"/>
          </a:xfrm>
        </p:grpSpPr>
        <p:sp>
          <p:nvSpPr>
            <p:cNvPr id="34830" name="Rectangle 25"/>
            <p:cNvSpPr>
              <a:spLocks noChangeArrowheads="1"/>
            </p:cNvSpPr>
            <p:nvPr/>
          </p:nvSpPr>
          <p:spPr bwMode="auto">
            <a:xfrm>
              <a:off x="1680" y="1488"/>
              <a:ext cx="912" cy="19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31" name="Text Box 26"/>
            <p:cNvSpPr txBox="1">
              <a:spLocks noChangeArrowheads="1"/>
            </p:cNvSpPr>
            <p:nvPr/>
          </p:nvSpPr>
          <p:spPr bwMode="auto">
            <a:xfrm>
              <a:off x="3024" y="1392"/>
              <a:ext cx="1344"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100 millions de degrés</a:t>
              </a:r>
            </a:p>
          </p:txBody>
        </p:sp>
        <p:sp>
          <p:nvSpPr>
            <p:cNvPr id="34832" name="Text Box 27"/>
            <p:cNvSpPr txBox="1">
              <a:spLocks noChangeArrowheads="1"/>
            </p:cNvSpPr>
            <p:nvPr/>
          </p:nvSpPr>
          <p:spPr bwMode="auto">
            <a:xfrm>
              <a:off x="4512" y="1392"/>
              <a:ext cx="1152"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500.000 ans</a:t>
              </a:r>
            </a:p>
          </p:txBody>
        </p:sp>
        <p:sp>
          <p:nvSpPr>
            <p:cNvPr id="34833" name="Line 28"/>
            <p:cNvSpPr>
              <a:spLocks noChangeShapeType="1"/>
            </p:cNvSpPr>
            <p:nvPr/>
          </p:nvSpPr>
          <p:spPr bwMode="auto">
            <a:xfrm>
              <a:off x="4368" y="1488"/>
              <a:ext cx="144"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34" name="Line 29"/>
            <p:cNvSpPr>
              <a:spLocks noChangeShapeType="1"/>
            </p:cNvSpPr>
            <p:nvPr/>
          </p:nvSpPr>
          <p:spPr bwMode="auto">
            <a:xfrm flipV="1">
              <a:off x="2592" y="1488"/>
              <a:ext cx="432" cy="9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 name="Group 30"/>
          <p:cNvGrpSpPr>
            <a:grpSpLocks/>
          </p:cNvGrpSpPr>
          <p:nvPr/>
        </p:nvGrpSpPr>
        <p:grpSpPr bwMode="auto">
          <a:xfrm>
            <a:off x="2743200" y="3048000"/>
            <a:ext cx="6248400" cy="2117725"/>
            <a:chOff x="1728" y="1920"/>
            <a:chExt cx="3936" cy="1334"/>
          </a:xfrm>
        </p:grpSpPr>
        <p:sp>
          <p:nvSpPr>
            <p:cNvPr id="34825" name="Rectangle 31"/>
            <p:cNvSpPr>
              <a:spLocks noChangeArrowheads="1"/>
            </p:cNvSpPr>
            <p:nvPr/>
          </p:nvSpPr>
          <p:spPr bwMode="auto">
            <a:xfrm>
              <a:off x="1728" y="1920"/>
              <a:ext cx="1008" cy="19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26" name="Text Box 32"/>
            <p:cNvSpPr txBox="1">
              <a:spLocks noChangeArrowheads="1"/>
            </p:cNvSpPr>
            <p:nvPr/>
          </p:nvSpPr>
          <p:spPr bwMode="auto">
            <a:xfrm>
              <a:off x="3024" y="3024"/>
              <a:ext cx="1344"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2 milliards de degrés</a:t>
              </a:r>
            </a:p>
          </p:txBody>
        </p:sp>
        <p:sp>
          <p:nvSpPr>
            <p:cNvPr id="34827" name="Text Box 33"/>
            <p:cNvSpPr txBox="1">
              <a:spLocks noChangeArrowheads="1"/>
            </p:cNvSpPr>
            <p:nvPr/>
          </p:nvSpPr>
          <p:spPr bwMode="auto">
            <a:xfrm>
              <a:off x="4512" y="3024"/>
              <a:ext cx="1152"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6 mois</a:t>
              </a:r>
            </a:p>
          </p:txBody>
        </p:sp>
        <p:sp>
          <p:nvSpPr>
            <p:cNvPr id="34828" name="Line 34"/>
            <p:cNvSpPr>
              <a:spLocks noChangeShapeType="1"/>
            </p:cNvSpPr>
            <p:nvPr/>
          </p:nvSpPr>
          <p:spPr bwMode="auto">
            <a:xfrm>
              <a:off x="4368" y="3120"/>
              <a:ext cx="144"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29" name="Line 35"/>
            <p:cNvSpPr>
              <a:spLocks noChangeShapeType="1"/>
            </p:cNvSpPr>
            <p:nvPr/>
          </p:nvSpPr>
          <p:spPr bwMode="auto">
            <a:xfrm>
              <a:off x="2736" y="2016"/>
              <a:ext cx="288" cy="1104"/>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aat049a"/>
          <p:cNvPicPr>
            <a:picLocks noChangeAspect="1" noChangeArrowheads="1"/>
          </p:cNvPicPr>
          <p:nvPr/>
        </p:nvPicPr>
        <p:blipFill>
          <a:blip r:embed="rId3">
            <a:extLst>
              <a:ext uri="{28A0092B-C50C-407E-A947-70E740481C1C}">
                <a14:useLocalDpi xmlns:a14="http://schemas.microsoft.com/office/drawing/2010/main" val="0"/>
              </a:ext>
            </a:extLst>
          </a:blip>
          <a:srcRect l="1257" t="15395" r="4839" b="11678"/>
          <a:stretch>
            <a:fillRect/>
          </a:stretch>
        </p:blipFill>
        <p:spPr bwMode="auto">
          <a:xfrm>
            <a:off x="315913" y="1412875"/>
            <a:ext cx="39687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Lorsqu’une étoile géante disparait...</a:t>
            </a:r>
          </a:p>
        </p:txBody>
      </p:sp>
      <p:sp>
        <p:nvSpPr>
          <p:cNvPr id="35844" name="ZoneTexte 6"/>
          <p:cNvSpPr txBox="1">
            <a:spLocks noChangeArrowheads="1"/>
          </p:cNvSpPr>
          <p:nvPr/>
        </p:nvSpPr>
        <p:spPr bwMode="auto">
          <a:xfrm>
            <a:off x="315913" y="4005263"/>
            <a:ext cx="1176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b="1">
                <a:solidFill>
                  <a:schemeClr val="bg1"/>
                </a:solidFill>
                <a:latin typeface="Gabriola" pitchFamily="82" charset="0"/>
              </a:rPr>
              <a:t>21/02/1987</a:t>
            </a:r>
          </a:p>
        </p:txBody>
      </p:sp>
      <p:pic>
        <p:nvPicPr>
          <p:cNvPr id="35845" name="Picture 5" descr="aat048"/>
          <p:cNvPicPr>
            <a:picLocks noChangeAspect="1" noChangeArrowheads="1"/>
          </p:cNvPicPr>
          <p:nvPr/>
        </p:nvPicPr>
        <p:blipFill>
          <a:blip r:embed="rId4">
            <a:extLst>
              <a:ext uri="{28A0092B-C50C-407E-A947-70E740481C1C}">
                <a14:useLocalDpi xmlns:a14="http://schemas.microsoft.com/office/drawing/2010/main" val="0"/>
              </a:ext>
            </a:extLst>
          </a:blip>
          <a:srcRect l="420" t="13408" r="5414" b="13484"/>
          <a:stretch>
            <a:fillRect/>
          </a:stretch>
        </p:blipFill>
        <p:spPr bwMode="auto">
          <a:xfrm>
            <a:off x="4486275" y="3789363"/>
            <a:ext cx="45624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ZoneTexte 6"/>
          <p:cNvSpPr txBox="1">
            <a:spLocks noChangeArrowheads="1"/>
          </p:cNvSpPr>
          <p:nvPr/>
        </p:nvSpPr>
        <p:spPr bwMode="auto">
          <a:xfrm>
            <a:off x="7740650" y="3141663"/>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b="1">
                <a:solidFill>
                  <a:schemeClr val="bg1"/>
                </a:solidFill>
                <a:latin typeface="Gabriola" pitchFamily="82" charset="0"/>
              </a:rPr>
              <a:t>23/02/1987</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59113" y="3933825"/>
            <a:ext cx="649287" cy="611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686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030288"/>
            <a:ext cx="35480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opo9623a"/>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2199" t="16412" r="17159" b="15849"/>
          <a:stretch>
            <a:fillRect/>
          </a:stretch>
        </p:blipFill>
        <p:spPr bwMode="auto">
          <a:xfrm>
            <a:off x="1978025" y="-14288"/>
            <a:ext cx="7165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Une étoile sur le point d’exploser</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ab_Nebula_Supernova_Explosion_High_Definition.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Explosion d’une supernova</a:t>
            </a:r>
          </a:p>
        </p:txBody>
      </p:sp>
    </p:spTree>
    <p:extLst>
      <p:ext uri="{BB962C8B-B14F-4D97-AF65-F5344CB8AC3E}">
        <p14:creationId xmlns:p14="http://schemas.microsoft.com/office/powerpoint/2010/main" val="4281323153"/>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crabmosaic_hst_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0"/>
            <a:ext cx="9642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Rémanent de supernova</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50cou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ulsar.wmv">
            <a:hlinkClick r:id="" action="ppaction://media"/>
          </p:cNvPr>
          <p:cNvPicPr>
            <a:picLocks noChangeAspect="1"/>
          </p:cNvPicPr>
          <p:nvPr>
            <a:videoFile r:link="rId1"/>
            <p:extLst>
              <p:ext uri="{DAA4B4D4-6D71-4841-9C94-3DE7FCFB9230}">
                <p14:media xmlns:p14="http://schemas.microsoft.com/office/powerpoint/2010/main" r:embed="rId2">
                  <p14:trim st="1970.6492" end="2143.5128"/>
                </p14:media>
              </p:ext>
            </p:extLst>
          </p:nvPr>
        </p:nvPicPr>
        <p:blipFill rotWithShape="1">
          <a:blip r:embed="rId11"/>
          <a:srcRect l="21185" r="17975"/>
          <a:stretch/>
        </p:blipFill>
        <p:spPr>
          <a:xfrm>
            <a:off x="4572000" y="1089025"/>
            <a:ext cx="4572000" cy="4227009"/>
          </a:xfrm>
          <a:prstGeom prst="rect">
            <a:avLst/>
          </a:prstGeom>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latin typeface="Gabriola" pitchFamily="82" charset="0"/>
                <a:cs typeface="+mn-cs"/>
              </a:rPr>
              <a:t>Cadavres d’étoiles géantes</a:t>
            </a:r>
          </a:p>
        </p:txBody>
      </p:sp>
      <p:pic>
        <p:nvPicPr>
          <p:cNvPr id="28676" name="Picture 2" descr="C:\ACO\Banques images astro\Univers\étoiles, constellations, trous noirs,etc\trous noir, pulsars, supernovae\Chandra-cra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 y="1089025"/>
            <a:ext cx="4464558" cy="44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ZoneTexte 5"/>
          <p:cNvSpPr txBox="1">
            <a:spLocks noChangeArrowheads="1"/>
          </p:cNvSpPr>
          <p:nvPr/>
        </p:nvSpPr>
        <p:spPr bwMode="auto">
          <a:xfrm>
            <a:off x="1116013" y="5525157"/>
            <a:ext cx="2314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dirty="0">
                <a:latin typeface="Gabriola" pitchFamily="82" charset="0"/>
              </a:rPr>
              <a:t>Pulsar</a:t>
            </a:r>
          </a:p>
          <a:p>
            <a:pPr algn="ctr" eaLnBrk="1" hangingPunct="1"/>
            <a:r>
              <a:rPr lang="fr-FR" altLang="fr-FR" sz="2400" dirty="0">
                <a:latin typeface="Gabriola" pitchFamily="82" charset="0"/>
              </a:rPr>
              <a:t>cadavre d’étoile géante</a:t>
            </a:r>
          </a:p>
        </p:txBody>
      </p:sp>
      <p:cxnSp>
        <p:nvCxnSpPr>
          <p:cNvPr id="7" name="Connecteur droit avec flèche 6"/>
          <p:cNvCxnSpPr/>
          <p:nvPr/>
        </p:nvCxnSpPr>
        <p:spPr>
          <a:xfrm flipH="1" flipV="1">
            <a:off x="2097299" y="3576191"/>
            <a:ext cx="176002" cy="19882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ulsar1.a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114466" y="5589240"/>
            <a:ext cx="609600" cy="609600"/>
          </a:xfrm>
          <a:prstGeom prst="rect">
            <a:avLst/>
          </a:prstGeom>
        </p:spPr>
      </p:pic>
      <p:sp>
        <p:nvSpPr>
          <p:cNvPr id="4" name="ZoneTexte 3"/>
          <p:cNvSpPr txBox="1"/>
          <p:nvPr/>
        </p:nvSpPr>
        <p:spPr>
          <a:xfrm>
            <a:off x="5004048" y="6124575"/>
            <a:ext cx="792205" cy="400110"/>
          </a:xfrm>
          <a:prstGeom prst="rect">
            <a:avLst/>
          </a:prstGeom>
          <a:noFill/>
        </p:spPr>
        <p:txBody>
          <a:bodyPr wrap="none" rtlCol="0">
            <a:spAutoFit/>
          </a:bodyPr>
          <a:lstStyle/>
          <a:p>
            <a:r>
              <a:rPr lang="fr-FR" sz="2000" dirty="0" smtClean="0">
                <a:latin typeface="Gabriola" panose="04040605051002020D02" pitchFamily="82" charset="0"/>
              </a:rPr>
              <a:t>Pulsar 1</a:t>
            </a:r>
            <a:endParaRPr lang="fr-FR" sz="2000" dirty="0">
              <a:latin typeface="Gabriola" panose="04040605051002020D02" pitchFamily="82" charset="0"/>
            </a:endParaRPr>
          </a:p>
        </p:txBody>
      </p:sp>
      <p:sp>
        <p:nvSpPr>
          <p:cNvPr id="11" name="ZoneTexte 10"/>
          <p:cNvSpPr txBox="1"/>
          <p:nvPr/>
        </p:nvSpPr>
        <p:spPr>
          <a:xfrm>
            <a:off x="6312763" y="6147293"/>
            <a:ext cx="817853" cy="400110"/>
          </a:xfrm>
          <a:prstGeom prst="rect">
            <a:avLst/>
          </a:prstGeom>
          <a:noFill/>
        </p:spPr>
        <p:txBody>
          <a:bodyPr wrap="none" rtlCol="0">
            <a:spAutoFit/>
          </a:bodyPr>
          <a:lstStyle/>
          <a:p>
            <a:r>
              <a:rPr lang="fr-FR" sz="2000" dirty="0" smtClean="0">
                <a:latin typeface="Gabriola" panose="04040605051002020D02" pitchFamily="82" charset="0"/>
              </a:rPr>
              <a:t>Pulsar 2</a:t>
            </a:r>
            <a:endParaRPr lang="fr-FR" sz="2000" dirty="0">
              <a:latin typeface="Gabriola" panose="04040605051002020D02" pitchFamily="82" charset="0"/>
            </a:endParaRPr>
          </a:p>
        </p:txBody>
      </p:sp>
      <p:sp>
        <p:nvSpPr>
          <p:cNvPr id="13" name="ZoneTexte 12"/>
          <p:cNvSpPr txBox="1"/>
          <p:nvPr/>
        </p:nvSpPr>
        <p:spPr>
          <a:xfrm>
            <a:off x="7678583" y="6147293"/>
            <a:ext cx="817853" cy="400110"/>
          </a:xfrm>
          <a:prstGeom prst="rect">
            <a:avLst/>
          </a:prstGeom>
          <a:noFill/>
        </p:spPr>
        <p:txBody>
          <a:bodyPr wrap="none" rtlCol="0">
            <a:spAutoFit/>
          </a:bodyPr>
          <a:lstStyle/>
          <a:p>
            <a:r>
              <a:rPr lang="fr-FR" sz="2000" dirty="0" smtClean="0">
                <a:latin typeface="Gabriola" panose="04040605051002020D02" pitchFamily="82" charset="0"/>
              </a:rPr>
              <a:t>Pulsar 3</a:t>
            </a:r>
            <a:endParaRPr lang="fr-FR" sz="2000" dirty="0">
              <a:latin typeface="Gabriola" panose="04040605051002020D02" pitchFamily="82" charset="0"/>
            </a:endParaRPr>
          </a:p>
        </p:txBody>
      </p:sp>
      <p:pic>
        <p:nvPicPr>
          <p:cNvPr id="5" name="Pulsar2.a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432579" y="5625244"/>
            <a:ext cx="609600" cy="609600"/>
          </a:xfrm>
          <a:prstGeom prst="rect">
            <a:avLst/>
          </a:prstGeom>
        </p:spPr>
      </p:pic>
      <p:pic>
        <p:nvPicPr>
          <p:cNvPr id="6" name="pulsar3.au">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82709" y="5589240"/>
            <a:ext cx="609600" cy="609600"/>
          </a:xfrm>
          <a:prstGeom prst="rect">
            <a:avLst/>
          </a:prstGeom>
        </p:spPr>
      </p:pic>
    </p:spTree>
    <p:extLst>
      <p:ext uri="{BB962C8B-B14F-4D97-AF65-F5344CB8AC3E}">
        <p14:creationId xmlns:p14="http://schemas.microsoft.com/office/powerpoint/2010/main" val="522046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07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7134"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video>
              <p:cMediaNode vol="80000" mute="1">
                <p:cTn id="25" repeatCount="indefinite"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latin typeface="Gabriola" pitchFamily="82" charset="0"/>
                <a:cs typeface="+mn-cs"/>
              </a:rPr>
              <a:t>Simulation de trou noir</a:t>
            </a:r>
          </a:p>
        </p:txBody>
      </p:sp>
      <p:pic>
        <p:nvPicPr>
          <p:cNvPr id="5" name="Trou noi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8760"/>
            <a:ext cx="9144000" cy="5143500"/>
          </a:xfrm>
          <a:prstGeom prst="rect">
            <a:avLst/>
          </a:prstGeom>
        </p:spPr>
      </p:pic>
    </p:spTree>
    <p:extLst>
      <p:ext uri="{BB962C8B-B14F-4D97-AF65-F5344CB8AC3E}">
        <p14:creationId xmlns:p14="http://schemas.microsoft.com/office/powerpoint/2010/main" val="2396993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mb_2010-10_OrionWF"/>
          <p:cNvPicPr>
            <a:picLocks noChangeAspect="1" noChangeArrowheads="1"/>
          </p:cNvPicPr>
          <p:nvPr/>
        </p:nvPicPr>
        <p:blipFill>
          <a:blip r:embed="rId3">
            <a:extLst>
              <a:ext uri="{28A0092B-C50C-407E-A947-70E740481C1C}">
                <a14:useLocalDpi xmlns:a14="http://schemas.microsoft.com/office/drawing/2010/main" val="0"/>
              </a:ext>
            </a:extLst>
          </a:blip>
          <a:srcRect t="2859"/>
          <a:stretch>
            <a:fillRect/>
          </a:stretch>
        </p:blipFill>
        <p:spPr bwMode="auto">
          <a:xfrm>
            <a:off x="2281238"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4"/>
          <p:cNvPicPr>
            <a:picLocks noChangeAspect="1"/>
          </p:cNvPicPr>
          <p:nvPr/>
        </p:nvPicPr>
        <p:blipFill>
          <a:blip r:embed="rId3">
            <a:extLst>
              <a:ext uri="{28A0092B-C50C-407E-A947-70E740481C1C}">
                <a14:useLocalDpi xmlns:a14="http://schemas.microsoft.com/office/drawing/2010/main" val="0"/>
              </a:ext>
            </a:extLst>
          </a:blip>
          <a:srcRect l="48264" t="29948" r="41689" b="58318"/>
          <a:stretch>
            <a:fillRect/>
          </a:stretch>
        </p:blipFill>
        <p:spPr bwMode="auto">
          <a:xfrm>
            <a:off x="0" y="3141663"/>
            <a:ext cx="9144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C:\ACO\Banques images astro\Univers\étoiles, constellations, trous noirs,etc\trous noir, pulsars, supernovae\Chandra-crab.jpg"/>
          <p:cNvPicPr>
            <a:picLocks noChangeAspect="1" noChangeArrowheads="1"/>
          </p:cNvPicPr>
          <p:nvPr/>
        </p:nvPicPr>
        <p:blipFill>
          <a:blip r:embed="rId4" cstate="print"/>
          <a:srcRect/>
          <a:stretch>
            <a:fillRect/>
          </a:stretch>
        </p:blipFill>
        <p:spPr bwMode="auto">
          <a:xfrm>
            <a:off x="7884368" y="3681028"/>
            <a:ext cx="791828" cy="791828"/>
          </a:xfrm>
          <a:prstGeom prst="rect">
            <a:avLst/>
          </a:prstGeom>
          <a:ln>
            <a:noFill/>
          </a:ln>
          <a:effectLst>
            <a:softEdge rad="112500"/>
          </a:effectLst>
        </p:spPr>
      </p:pic>
      <p:pic>
        <p:nvPicPr>
          <p:cNvPr id="12" name="Image 20"/>
          <p:cNvPicPr>
            <a:picLocks noChangeAspect="1"/>
          </p:cNvPicPr>
          <p:nvPr/>
        </p:nvPicPr>
        <p:blipFill>
          <a:blip r:embed="rId5">
            <a:extLst>
              <a:ext uri="{28A0092B-C50C-407E-A947-70E740481C1C}">
                <a14:useLocalDpi xmlns:a14="http://schemas.microsoft.com/office/drawing/2010/main" val="0"/>
              </a:ext>
            </a:extLst>
          </a:blip>
          <a:srcRect l="29570" t="29539" r="29794" b="30460"/>
          <a:stretch>
            <a:fillRect/>
          </a:stretch>
        </p:blipFill>
        <p:spPr bwMode="auto">
          <a:xfrm>
            <a:off x="-741363" y="2457450"/>
            <a:ext cx="4413251"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eic0715a"/>
          <p:cNvPicPr>
            <a:picLocks noChangeAspect="1" noChangeArrowheads="1"/>
          </p:cNvPicPr>
          <p:nvPr/>
        </p:nvPicPr>
        <p:blipFill>
          <a:blip r:embed="rId6" cstate="print"/>
          <a:srcRect l="33311" t="13663" b="19393"/>
          <a:stretch>
            <a:fillRect/>
          </a:stretch>
        </p:blipFill>
        <p:spPr bwMode="auto">
          <a:xfrm>
            <a:off x="179512" y="1340768"/>
            <a:ext cx="1729899" cy="1728192"/>
          </a:xfrm>
          <a:prstGeom prst="rect">
            <a:avLst/>
          </a:prstGeom>
          <a:ln>
            <a:noFill/>
          </a:ln>
          <a:effectLst>
            <a:softEdge rad="112500"/>
          </a:effectLst>
        </p:spPr>
      </p:pic>
      <p:pic>
        <p:nvPicPr>
          <p:cNvPr id="15" name="Picture 4" descr="10_M5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7763" y="1620838"/>
            <a:ext cx="220345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Résumé : les étoiles de la naissance à la mort</a:t>
            </a:r>
          </a:p>
        </p:txBody>
      </p:sp>
      <p:sp>
        <p:nvSpPr>
          <p:cNvPr id="5" name="ZoneTexte 4"/>
          <p:cNvSpPr txBox="1">
            <a:spLocks noChangeArrowheads="1"/>
          </p:cNvSpPr>
          <p:nvPr/>
        </p:nvSpPr>
        <p:spPr bwMode="auto">
          <a:xfrm>
            <a:off x="209550" y="1012825"/>
            <a:ext cx="1725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Nébuleuses diffuses</a:t>
            </a:r>
            <a:endParaRPr lang="fr-FR" altLang="fr-FR">
              <a:solidFill>
                <a:schemeClr val="bg1"/>
              </a:solidFill>
              <a:latin typeface="Gabriola" pitchFamily="82" charset="0"/>
            </a:endParaRPr>
          </a:p>
        </p:txBody>
      </p:sp>
      <p:sp>
        <p:nvSpPr>
          <p:cNvPr id="7" name="Line 4"/>
          <p:cNvSpPr>
            <a:spLocks noChangeShapeType="1"/>
          </p:cNvSpPr>
          <p:nvPr/>
        </p:nvSpPr>
        <p:spPr bwMode="auto">
          <a:xfrm>
            <a:off x="2159000" y="2349500"/>
            <a:ext cx="504825" cy="14287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8" name="Line 4"/>
          <p:cNvSpPr>
            <a:spLocks noChangeShapeType="1"/>
          </p:cNvSpPr>
          <p:nvPr/>
        </p:nvSpPr>
        <p:spPr bwMode="auto">
          <a:xfrm>
            <a:off x="1368425" y="3068638"/>
            <a:ext cx="0" cy="43180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pic>
        <p:nvPicPr>
          <p:cNvPr id="9" name="Image 22"/>
          <p:cNvPicPr>
            <a:picLocks noChangeAspect="1"/>
          </p:cNvPicPr>
          <p:nvPr/>
        </p:nvPicPr>
        <p:blipFill>
          <a:blip r:embed="rId8">
            <a:extLst>
              <a:ext uri="{28A0092B-C50C-407E-A947-70E740481C1C}">
                <a14:useLocalDpi xmlns:a14="http://schemas.microsoft.com/office/drawing/2010/main" val="0"/>
              </a:ext>
            </a:extLst>
          </a:blip>
          <a:srcRect l="31610" t="29948" r="31345" b="31883"/>
          <a:stretch>
            <a:fillRect/>
          </a:stretch>
        </p:blipFill>
        <p:spPr bwMode="auto">
          <a:xfrm>
            <a:off x="2808288" y="1341438"/>
            <a:ext cx="30956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a:spLocks noChangeArrowheads="1"/>
          </p:cNvSpPr>
          <p:nvPr/>
        </p:nvSpPr>
        <p:spPr bwMode="auto">
          <a:xfrm>
            <a:off x="2100263" y="1016000"/>
            <a:ext cx="1852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Naine rouge  3000°C</a:t>
            </a:r>
            <a:endParaRPr lang="fr-FR" altLang="fr-FR">
              <a:solidFill>
                <a:schemeClr val="bg1"/>
              </a:solidFill>
              <a:latin typeface="Gabriola" pitchFamily="82" charset="0"/>
            </a:endParaRPr>
          </a:p>
        </p:txBody>
      </p:sp>
      <p:pic>
        <p:nvPicPr>
          <p:cNvPr id="11" name="Image 21"/>
          <p:cNvPicPr>
            <a:picLocks noChangeAspect="1"/>
          </p:cNvPicPr>
          <p:nvPr/>
        </p:nvPicPr>
        <p:blipFill>
          <a:blip r:embed="rId9">
            <a:extLst>
              <a:ext uri="{28A0092B-C50C-407E-A947-70E740481C1C}">
                <a14:useLocalDpi xmlns:a14="http://schemas.microsoft.com/office/drawing/2010/main" val="0"/>
              </a:ext>
            </a:extLst>
          </a:blip>
          <a:srcRect l="30972" t="30650" r="30537" b="31255"/>
          <a:stretch>
            <a:fillRect/>
          </a:stretch>
        </p:blipFill>
        <p:spPr bwMode="auto">
          <a:xfrm>
            <a:off x="2592388" y="2097088"/>
            <a:ext cx="9350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5"/>
          <p:cNvPicPr>
            <a:picLocks noChangeAspect="1"/>
          </p:cNvPicPr>
          <p:nvPr/>
        </p:nvPicPr>
        <p:blipFill>
          <a:blip r:embed="rId10">
            <a:extLst>
              <a:ext uri="{28A0092B-C50C-407E-A947-70E740481C1C}">
                <a14:useLocalDpi xmlns:a14="http://schemas.microsoft.com/office/drawing/2010/main" val="0"/>
              </a:ext>
            </a:extLst>
          </a:blip>
          <a:srcRect l="31610" t="29948" r="31345" b="31883"/>
          <a:stretch>
            <a:fillRect/>
          </a:stretch>
        </p:blipFill>
        <p:spPr bwMode="auto">
          <a:xfrm>
            <a:off x="3473450" y="1165225"/>
            <a:ext cx="27193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22_N5907"/>
          <p:cNvPicPr>
            <a:picLocks noChangeAspect="1" noChangeArrowheads="1"/>
          </p:cNvPicPr>
          <p:nvPr/>
        </p:nvPicPr>
        <p:blipFill>
          <a:blip r:embed="rId11" cstate="print"/>
          <a:srcRect/>
          <a:stretch>
            <a:fillRect/>
          </a:stretch>
        </p:blipFill>
        <p:spPr bwMode="auto">
          <a:xfrm>
            <a:off x="5688124" y="4051027"/>
            <a:ext cx="1728192" cy="1754237"/>
          </a:xfrm>
          <a:prstGeom prst="rect">
            <a:avLst/>
          </a:prstGeom>
          <a:ln>
            <a:noFill/>
          </a:ln>
          <a:effectLst>
            <a:softEdge rad="112500"/>
          </a:effectLst>
        </p:spPr>
      </p:pic>
      <p:sp>
        <p:nvSpPr>
          <p:cNvPr id="17" name="ZoneTexte 16"/>
          <p:cNvSpPr txBox="1">
            <a:spLocks noChangeArrowheads="1"/>
          </p:cNvSpPr>
          <p:nvPr/>
        </p:nvSpPr>
        <p:spPr bwMode="auto">
          <a:xfrm>
            <a:off x="2200275" y="19494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Etoile solaire  6000°C</a:t>
            </a:r>
            <a:endParaRPr lang="fr-FR" altLang="fr-FR">
              <a:solidFill>
                <a:schemeClr val="bg1"/>
              </a:solidFill>
              <a:latin typeface="Gabriola" pitchFamily="82" charset="0"/>
            </a:endParaRPr>
          </a:p>
        </p:txBody>
      </p:sp>
      <p:sp>
        <p:nvSpPr>
          <p:cNvPr id="21" name="Line 4"/>
          <p:cNvSpPr>
            <a:spLocks noChangeShapeType="1"/>
          </p:cNvSpPr>
          <p:nvPr/>
        </p:nvSpPr>
        <p:spPr bwMode="auto">
          <a:xfrm flipV="1">
            <a:off x="3492500" y="2565400"/>
            <a:ext cx="4318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3" name="ZoneTexte 22"/>
          <p:cNvSpPr txBox="1">
            <a:spLocks noChangeArrowheads="1"/>
          </p:cNvSpPr>
          <p:nvPr/>
        </p:nvSpPr>
        <p:spPr bwMode="auto">
          <a:xfrm>
            <a:off x="4198938" y="2349500"/>
            <a:ext cx="122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Géante rouge</a:t>
            </a:r>
            <a:endParaRPr lang="fr-FR" altLang="fr-FR">
              <a:solidFill>
                <a:schemeClr val="bg1"/>
              </a:solidFill>
              <a:latin typeface="Gabriola" pitchFamily="82" charset="0"/>
            </a:endParaRPr>
          </a:p>
        </p:txBody>
      </p:sp>
      <p:sp>
        <p:nvSpPr>
          <p:cNvPr id="24" name="ZoneTexte 23"/>
          <p:cNvSpPr txBox="1">
            <a:spLocks noChangeArrowheads="1"/>
          </p:cNvSpPr>
          <p:nvPr/>
        </p:nvSpPr>
        <p:spPr bwMode="auto">
          <a:xfrm>
            <a:off x="887413" y="4437063"/>
            <a:ext cx="119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latin typeface="Gabriola" pitchFamily="82" charset="0"/>
              </a:rPr>
              <a:t>Géante bleue</a:t>
            </a:r>
          </a:p>
          <a:p>
            <a:pPr algn="ctr" eaLnBrk="1" hangingPunct="1"/>
            <a:r>
              <a:rPr lang="fr-FR" altLang="fr-FR" sz="2000">
                <a:latin typeface="Gabriola" pitchFamily="82" charset="0"/>
              </a:rPr>
              <a:t>30 000°C</a:t>
            </a:r>
            <a:endParaRPr lang="fr-FR" altLang="fr-FR">
              <a:latin typeface="Gabriola" pitchFamily="82" charset="0"/>
            </a:endParaRPr>
          </a:p>
        </p:txBody>
      </p:sp>
      <p:sp>
        <p:nvSpPr>
          <p:cNvPr id="25" name="ZoneTexte 24"/>
          <p:cNvSpPr txBox="1">
            <a:spLocks noChangeArrowheads="1"/>
          </p:cNvSpPr>
          <p:nvPr/>
        </p:nvSpPr>
        <p:spPr bwMode="auto">
          <a:xfrm>
            <a:off x="2008188" y="6340475"/>
            <a:ext cx="170021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Supergéante Rouge</a:t>
            </a:r>
            <a:endParaRPr lang="fr-FR" altLang="fr-FR">
              <a:solidFill>
                <a:schemeClr val="bg1"/>
              </a:solidFill>
              <a:latin typeface="Gabriola" pitchFamily="82" charset="0"/>
            </a:endParaRPr>
          </a:p>
        </p:txBody>
      </p:sp>
      <p:sp>
        <p:nvSpPr>
          <p:cNvPr id="26" name="ZoneTexte 25"/>
          <p:cNvSpPr txBox="1">
            <a:spLocks noChangeArrowheads="1"/>
          </p:cNvSpPr>
          <p:nvPr/>
        </p:nvSpPr>
        <p:spPr bwMode="auto">
          <a:xfrm>
            <a:off x="6553200" y="3208338"/>
            <a:ext cx="1835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Nébuleuse planétaire</a:t>
            </a:r>
            <a:endParaRPr lang="fr-FR" altLang="fr-FR">
              <a:solidFill>
                <a:schemeClr val="bg1"/>
              </a:solidFill>
              <a:latin typeface="Gabriola" pitchFamily="82" charset="0"/>
            </a:endParaRPr>
          </a:p>
        </p:txBody>
      </p:sp>
      <p:sp>
        <p:nvSpPr>
          <p:cNvPr id="27" name="ZoneTexte 26"/>
          <p:cNvSpPr txBox="1">
            <a:spLocks noChangeArrowheads="1"/>
          </p:cNvSpPr>
          <p:nvPr/>
        </p:nvSpPr>
        <p:spPr bwMode="auto">
          <a:xfrm>
            <a:off x="3133725" y="2746375"/>
            <a:ext cx="100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 milliards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0" name="Line 4"/>
          <p:cNvSpPr>
            <a:spLocks noChangeShapeType="1"/>
          </p:cNvSpPr>
          <p:nvPr/>
        </p:nvSpPr>
        <p:spPr bwMode="auto">
          <a:xfrm flipV="1">
            <a:off x="5832475" y="2565400"/>
            <a:ext cx="576263"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1" name="ZoneTexte 30"/>
          <p:cNvSpPr txBox="1">
            <a:spLocks noChangeArrowheads="1"/>
          </p:cNvSpPr>
          <p:nvPr/>
        </p:nvSpPr>
        <p:spPr bwMode="auto">
          <a:xfrm>
            <a:off x="5616575" y="2744788"/>
            <a:ext cx="847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 milliard</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2" name="ZoneTexte 31"/>
          <p:cNvSpPr txBox="1">
            <a:spLocks noChangeArrowheads="1"/>
          </p:cNvSpPr>
          <p:nvPr/>
        </p:nvSpPr>
        <p:spPr bwMode="auto">
          <a:xfrm>
            <a:off x="6678613" y="17319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Naine blanche</a:t>
            </a:r>
            <a:endParaRPr lang="fr-FR" altLang="fr-FR">
              <a:solidFill>
                <a:schemeClr val="bg1"/>
              </a:solidFill>
              <a:latin typeface="Gabriola" pitchFamily="82" charset="0"/>
            </a:endParaRPr>
          </a:p>
        </p:txBody>
      </p:sp>
      <p:sp>
        <p:nvSpPr>
          <p:cNvPr id="33" name="ZoneTexte 32"/>
          <p:cNvSpPr txBox="1">
            <a:spLocks noChangeArrowheads="1"/>
          </p:cNvSpPr>
          <p:nvPr/>
        </p:nvSpPr>
        <p:spPr bwMode="auto">
          <a:xfrm>
            <a:off x="8089900" y="2057400"/>
            <a:ext cx="1101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Naine noire</a:t>
            </a:r>
            <a:endParaRPr lang="fr-FR" altLang="fr-FR">
              <a:solidFill>
                <a:schemeClr val="bg1"/>
              </a:solidFill>
              <a:latin typeface="Gabriola" pitchFamily="82" charset="0"/>
            </a:endParaRPr>
          </a:p>
        </p:txBody>
      </p:sp>
      <p:pic>
        <p:nvPicPr>
          <p:cNvPr id="34" name="Image 1"/>
          <p:cNvPicPr>
            <a:picLocks noChangeAspect="1"/>
          </p:cNvPicPr>
          <p:nvPr/>
        </p:nvPicPr>
        <p:blipFill>
          <a:blip r:embed="rId12">
            <a:extLst>
              <a:ext uri="{28A0092B-C50C-407E-A947-70E740481C1C}">
                <a14:useLocalDpi xmlns:a14="http://schemas.microsoft.com/office/drawing/2010/main" val="0"/>
              </a:ext>
            </a:extLst>
          </a:blip>
          <a:srcRect l="28062" t="28601" r="26747" b="26244"/>
          <a:stretch>
            <a:fillRect/>
          </a:stretch>
        </p:blipFill>
        <p:spPr bwMode="auto">
          <a:xfrm>
            <a:off x="8712200" y="2457450"/>
            <a:ext cx="18097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oneTexte 34"/>
          <p:cNvSpPr txBox="1">
            <a:spLocks noChangeArrowheads="1"/>
          </p:cNvSpPr>
          <p:nvPr/>
        </p:nvSpPr>
        <p:spPr bwMode="auto">
          <a:xfrm>
            <a:off x="8280400" y="1233488"/>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800" b="1">
                <a:solidFill>
                  <a:schemeClr val="bg1"/>
                </a:solidFill>
                <a:latin typeface="Arial Black" pitchFamily="34" charset="0"/>
              </a:rPr>
              <a:t>?</a:t>
            </a:r>
            <a:endParaRPr lang="fr-FR" altLang="fr-FR" sz="2400" b="1">
              <a:solidFill>
                <a:schemeClr val="bg1"/>
              </a:solidFill>
              <a:latin typeface="Arial Black" pitchFamily="34" charset="0"/>
            </a:endParaRPr>
          </a:p>
        </p:txBody>
      </p:sp>
      <p:sp>
        <p:nvSpPr>
          <p:cNvPr id="36" name="Line 4"/>
          <p:cNvSpPr>
            <a:spLocks noChangeShapeType="1"/>
          </p:cNvSpPr>
          <p:nvPr/>
        </p:nvSpPr>
        <p:spPr bwMode="auto">
          <a:xfrm flipV="1">
            <a:off x="8172450" y="2565400"/>
            <a:ext cx="4318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7" name="ZoneTexte 36"/>
          <p:cNvSpPr txBox="1">
            <a:spLocks noChangeArrowheads="1"/>
          </p:cNvSpPr>
          <p:nvPr/>
        </p:nvSpPr>
        <p:spPr bwMode="auto">
          <a:xfrm>
            <a:off x="8027988" y="2674938"/>
            <a:ext cx="1098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100 milliards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8" name="Line 4"/>
          <p:cNvSpPr>
            <a:spLocks noChangeShapeType="1"/>
          </p:cNvSpPr>
          <p:nvPr/>
        </p:nvSpPr>
        <p:spPr bwMode="auto">
          <a:xfrm>
            <a:off x="2000250" y="5691188"/>
            <a:ext cx="195263" cy="50482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9" name="ZoneTexte 38"/>
          <p:cNvSpPr txBox="1">
            <a:spLocks noChangeArrowheads="1"/>
          </p:cNvSpPr>
          <p:nvPr/>
        </p:nvSpPr>
        <p:spPr bwMode="auto">
          <a:xfrm>
            <a:off x="2155825" y="5267325"/>
            <a:ext cx="93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 millions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pic>
        <p:nvPicPr>
          <p:cNvPr id="40" name="Picture 2" descr="C:\ACO\Banques images astro\Vues d'artistes\d76fbd639fce7b660a4d4cc17371f783_large.jpeg"/>
          <p:cNvPicPr>
            <a:picLocks noChangeAspect="1" noChangeArrowheads="1"/>
          </p:cNvPicPr>
          <p:nvPr/>
        </p:nvPicPr>
        <p:blipFill>
          <a:blip r:embed="rId13" cstate="print"/>
          <a:srcRect l="48215" t="19512" r="24612" b="42927"/>
          <a:stretch>
            <a:fillRect/>
          </a:stretch>
        </p:blipFill>
        <p:spPr bwMode="auto">
          <a:xfrm>
            <a:off x="3563888" y="3897052"/>
            <a:ext cx="1792666" cy="1836390"/>
          </a:xfrm>
          <a:prstGeom prst="ellipse">
            <a:avLst/>
          </a:prstGeom>
          <a:ln>
            <a:noFill/>
          </a:ln>
          <a:effectLst>
            <a:softEdge rad="112500"/>
          </a:effectLst>
        </p:spPr>
      </p:pic>
      <p:sp>
        <p:nvSpPr>
          <p:cNvPr id="41" name="Line 4"/>
          <p:cNvSpPr>
            <a:spLocks noChangeShapeType="1"/>
          </p:cNvSpPr>
          <p:nvPr/>
        </p:nvSpPr>
        <p:spPr bwMode="auto">
          <a:xfrm flipV="1">
            <a:off x="4248150" y="5732463"/>
            <a:ext cx="107950" cy="576262"/>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2" name="ZoneTexte 41"/>
          <p:cNvSpPr txBox="1">
            <a:spLocks noChangeArrowheads="1"/>
          </p:cNvSpPr>
          <p:nvPr/>
        </p:nvSpPr>
        <p:spPr bwMode="auto">
          <a:xfrm>
            <a:off x="3959225" y="4616450"/>
            <a:ext cx="1017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latin typeface="Gabriola" pitchFamily="82" charset="0"/>
              </a:rPr>
              <a:t>Supernova</a:t>
            </a:r>
            <a:endParaRPr lang="fr-FR" altLang="fr-FR">
              <a:latin typeface="Gabriola" pitchFamily="82" charset="0"/>
            </a:endParaRPr>
          </a:p>
        </p:txBody>
      </p:sp>
      <p:sp>
        <p:nvSpPr>
          <p:cNvPr id="43" name="ZoneTexte 42"/>
          <p:cNvSpPr txBox="1">
            <a:spLocks noChangeArrowheads="1"/>
          </p:cNvSpPr>
          <p:nvPr/>
        </p:nvSpPr>
        <p:spPr bwMode="auto">
          <a:xfrm>
            <a:off x="3409950" y="5627688"/>
            <a:ext cx="830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quelques</a:t>
            </a:r>
          </a:p>
          <a:p>
            <a:pPr algn="ctr" eaLnBrk="1" hangingPunct="1"/>
            <a:r>
              <a:rPr lang="fr-FR" altLang="fr-FR" i="1">
                <a:solidFill>
                  <a:schemeClr val="bg1"/>
                </a:solidFill>
                <a:latin typeface="Gabriola" pitchFamily="82" charset="0"/>
              </a:rPr>
              <a:t>semaines</a:t>
            </a:r>
          </a:p>
        </p:txBody>
      </p:sp>
      <p:sp>
        <p:nvSpPr>
          <p:cNvPr id="44" name="Line 4"/>
          <p:cNvSpPr>
            <a:spLocks noChangeShapeType="1"/>
          </p:cNvSpPr>
          <p:nvPr/>
        </p:nvSpPr>
        <p:spPr bwMode="auto">
          <a:xfrm flipV="1">
            <a:off x="5400675" y="4868863"/>
            <a:ext cx="32385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5" name="ZoneTexte 44"/>
          <p:cNvSpPr txBox="1">
            <a:spLocks noChangeArrowheads="1"/>
          </p:cNvSpPr>
          <p:nvPr/>
        </p:nvSpPr>
        <p:spPr bwMode="auto">
          <a:xfrm>
            <a:off x="6007100" y="5600700"/>
            <a:ext cx="1228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Rémanent de</a:t>
            </a:r>
          </a:p>
          <a:p>
            <a:pPr algn="ctr" eaLnBrk="1" hangingPunct="1"/>
            <a:r>
              <a:rPr lang="fr-FR" altLang="fr-FR" sz="2000">
                <a:solidFill>
                  <a:schemeClr val="bg1"/>
                </a:solidFill>
                <a:latin typeface="Gabriola" pitchFamily="82" charset="0"/>
              </a:rPr>
              <a:t>supernova</a:t>
            </a:r>
            <a:endParaRPr lang="fr-FR" altLang="fr-FR">
              <a:solidFill>
                <a:schemeClr val="bg1"/>
              </a:solidFill>
              <a:latin typeface="Gabriola" pitchFamily="82" charset="0"/>
            </a:endParaRPr>
          </a:p>
        </p:txBody>
      </p:sp>
      <p:sp>
        <p:nvSpPr>
          <p:cNvPr id="46" name="Line 4"/>
          <p:cNvSpPr>
            <a:spLocks noChangeShapeType="1"/>
          </p:cNvSpPr>
          <p:nvPr/>
        </p:nvSpPr>
        <p:spPr bwMode="auto">
          <a:xfrm flipV="1">
            <a:off x="7451725" y="4616450"/>
            <a:ext cx="468313" cy="325438"/>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7" name="Line 4"/>
          <p:cNvSpPr>
            <a:spLocks noChangeShapeType="1"/>
          </p:cNvSpPr>
          <p:nvPr/>
        </p:nvSpPr>
        <p:spPr bwMode="auto">
          <a:xfrm>
            <a:off x="7488238" y="5084763"/>
            <a:ext cx="396875" cy="28892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8" name="ZoneTexte 47"/>
          <p:cNvSpPr txBox="1">
            <a:spLocks noChangeArrowheads="1"/>
          </p:cNvSpPr>
          <p:nvPr/>
        </p:nvSpPr>
        <p:spPr bwMode="auto">
          <a:xfrm>
            <a:off x="7856538" y="4649788"/>
            <a:ext cx="830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quelques</a:t>
            </a:r>
          </a:p>
          <a:p>
            <a:pPr algn="ctr" eaLnBrk="1" hangingPunct="1"/>
            <a:r>
              <a:rPr lang="fr-FR" altLang="fr-FR" i="1">
                <a:solidFill>
                  <a:schemeClr val="bg1"/>
                </a:solidFill>
                <a:latin typeface="Gabriola" pitchFamily="82" charset="0"/>
              </a:rPr>
              <a:t>semaines</a:t>
            </a:r>
          </a:p>
        </p:txBody>
      </p:sp>
      <p:sp>
        <p:nvSpPr>
          <p:cNvPr id="49" name="ZoneTexte 48"/>
          <p:cNvSpPr txBox="1">
            <a:spLocks noChangeArrowheads="1"/>
          </p:cNvSpPr>
          <p:nvPr/>
        </p:nvSpPr>
        <p:spPr bwMode="auto">
          <a:xfrm>
            <a:off x="7951788" y="4292600"/>
            <a:ext cx="68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Pulsar</a:t>
            </a:r>
            <a:endParaRPr lang="fr-FR" altLang="fr-FR">
              <a:solidFill>
                <a:schemeClr val="bg1"/>
              </a:solidFill>
              <a:latin typeface="Gabriola" pitchFamily="82" charset="0"/>
            </a:endParaRPr>
          </a:p>
        </p:txBody>
      </p:sp>
      <p:sp>
        <p:nvSpPr>
          <p:cNvPr id="50" name="ZoneTexte 49"/>
          <p:cNvSpPr txBox="1">
            <a:spLocks noChangeArrowheads="1"/>
          </p:cNvSpPr>
          <p:nvPr/>
        </p:nvSpPr>
        <p:spPr bwMode="auto">
          <a:xfrm>
            <a:off x="7885113" y="5229225"/>
            <a:ext cx="935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Trou noir</a:t>
            </a:r>
            <a:endParaRPr lang="fr-FR" altLang="fr-FR">
              <a:solidFill>
                <a:schemeClr val="bg1"/>
              </a:solidFill>
              <a:latin typeface="Gabriola" pitchFamily="82" charset="0"/>
            </a:endParaRPr>
          </a:p>
        </p:txBody>
      </p:sp>
      <p:pic>
        <p:nvPicPr>
          <p:cNvPr id="51" name="Picture 19" descr="Sans titre"/>
          <p:cNvPicPr>
            <a:picLocks noChangeAspect="1" noChangeArrowheads="1"/>
          </p:cNvPicPr>
          <p:nvPr/>
        </p:nvPicPr>
        <p:blipFill>
          <a:blip r:embed="rId14" cstate="print"/>
          <a:srcRect/>
          <a:stretch>
            <a:fillRect/>
          </a:stretch>
        </p:blipFill>
        <p:spPr bwMode="auto">
          <a:xfrm>
            <a:off x="7740353" y="5528526"/>
            <a:ext cx="1260139" cy="1008112"/>
          </a:xfrm>
          <a:prstGeom prst="rect">
            <a:avLst/>
          </a:prstGeom>
          <a:ln>
            <a:noFill/>
          </a:ln>
          <a:effectLst>
            <a:softEdge rad="112500"/>
          </a:effectLst>
        </p:spPr>
      </p:pic>
      <p:sp>
        <p:nvSpPr>
          <p:cNvPr id="53" name="ZoneTexte 52"/>
          <p:cNvSpPr txBox="1">
            <a:spLocks noChangeArrowheads="1"/>
          </p:cNvSpPr>
          <p:nvPr/>
        </p:nvSpPr>
        <p:spPr bwMode="auto">
          <a:xfrm>
            <a:off x="4344988" y="1089025"/>
            <a:ext cx="3009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plusieurs dizaines de milliards d’années</a:t>
            </a:r>
            <a:endParaRPr lang="fr-FR" altLang="fr-FR" sz="1600" i="1">
              <a:solidFill>
                <a:schemeClr val="bg1"/>
              </a:solidFill>
              <a:latin typeface="Gabriola" pitchFamily="82" charset="0"/>
            </a:endParaRPr>
          </a:p>
        </p:txBody>
      </p:sp>
      <p:sp>
        <p:nvSpPr>
          <p:cNvPr id="54" name="Line 4"/>
          <p:cNvSpPr>
            <a:spLocks noChangeShapeType="1"/>
          </p:cNvSpPr>
          <p:nvPr/>
        </p:nvSpPr>
        <p:spPr bwMode="auto">
          <a:xfrm flipV="1">
            <a:off x="2159000" y="1520825"/>
            <a:ext cx="576263" cy="144463"/>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55" name="Line 4"/>
          <p:cNvSpPr>
            <a:spLocks noChangeShapeType="1"/>
          </p:cNvSpPr>
          <p:nvPr/>
        </p:nvSpPr>
        <p:spPr bwMode="auto">
          <a:xfrm>
            <a:off x="3260725" y="1503363"/>
            <a:ext cx="49276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Effect transition="in" filter="fade">
                                      <p:cBhvr>
                                        <p:cTn id="19" dur="500"/>
                                        <p:tgtEl>
                                          <p:spTgt spid="5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slide(fromLeft)">
                                      <p:cBhvr>
                                        <p:cTn id="56" dur="5000"/>
                                        <p:tgtEl>
                                          <p:spTgt spid="55"/>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slide(fromLeft)">
                                      <p:cBhvr>
                                        <p:cTn id="59" dur="5000"/>
                                        <p:tgtEl>
                                          <p:spTgt spid="53"/>
                                        </p:tgtEl>
                                      </p:cBhvr>
                                    </p:animEffect>
                                  </p:childTnLst>
                                </p:cTn>
                              </p:par>
                            </p:childTnLst>
                          </p:cTn>
                        </p:par>
                        <p:par>
                          <p:cTn id="60" fill="hold" nodeType="afterGroup">
                            <p:stCondLst>
                              <p:cond delay="5000"/>
                            </p:stCondLst>
                            <p:childTnLst>
                              <p:par>
                                <p:cTn id="61" presetID="53"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fltVal val="0"/>
                                          </p:val>
                                        </p:tav>
                                        <p:tav tm="100000">
                                          <p:val>
                                            <p:strVal val="#ppt_w"/>
                                          </p:val>
                                        </p:tav>
                                      </p:tavLst>
                                    </p:anim>
                                    <p:anim calcmode="lin" valueType="num">
                                      <p:cBhvr>
                                        <p:cTn id="64" dur="1000" fill="hold"/>
                                        <p:tgtEl>
                                          <p:spTgt spid="35"/>
                                        </p:tgtEl>
                                        <p:attrNameLst>
                                          <p:attrName>ppt_h</p:attrName>
                                        </p:attrNameLst>
                                      </p:cBhvr>
                                      <p:tavLst>
                                        <p:tav tm="0">
                                          <p:val>
                                            <p:fltVal val="0"/>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lide(fromLeft)">
                                      <p:cBhvr>
                                        <p:cTn id="70" dur="500"/>
                                        <p:tgtEl>
                                          <p:spTgt spid="27"/>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slide(fromLeft)">
                                      <p:cBhvr>
                                        <p:cTn id="73" dur="500"/>
                                        <p:tgtEl>
                                          <p:spTgt spid="21"/>
                                        </p:tgtEl>
                                      </p:cBhvr>
                                    </p:animEffect>
                                  </p:childTnLst>
                                </p:cTn>
                              </p:par>
                            </p:childTnLst>
                          </p:cTn>
                        </p:par>
                        <p:par>
                          <p:cTn id="74" fill="hold" nodeType="afterGroup">
                            <p:stCondLst>
                              <p:cond delay="500"/>
                            </p:stCondLst>
                            <p:childTnLst>
                              <p:par>
                                <p:cTn id="75" presetID="53" presetClass="entr" presetSubtype="0"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par>
                          <p:cTn id="80" fill="hold" nodeType="afterGroup">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2" presetClass="entr" presetSubtype="8"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slide(fromLeft)">
                                      <p:cBhvr>
                                        <p:cTn id="87" dur="500"/>
                                        <p:tgtEl>
                                          <p:spTgt spid="31"/>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slide(fromLeft)">
                                      <p:cBhvr>
                                        <p:cTn id="90" dur="500"/>
                                        <p:tgtEl>
                                          <p:spTgt spid="30"/>
                                        </p:tgtEl>
                                      </p:cBhvr>
                                    </p:animEffect>
                                  </p:childTnLst>
                                </p:cTn>
                              </p:par>
                            </p:childTnLst>
                          </p:cTn>
                        </p:par>
                        <p:par>
                          <p:cTn id="91" fill="hold" nodeType="afterGroup">
                            <p:stCondLst>
                              <p:cond delay="500"/>
                            </p:stCondLst>
                            <p:childTnLst>
                              <p:par>
                                <p:cTn id="92" presetID="53" presetClass="entr" presetSubtype="0" fill="hold"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Effect transition="in" filter="fade">
                                      <p:cBhvr>
                                        <p:cTn id="96" dur="500"/>
                                        <p:tgtEl>
                                          <p:spTgt spid="15"/>
                                        </p:tgtEl>
                                      </p:cBhvr>
                                    </p:animEffect>
                                  </p:childTnLst>
                                </p:cTn>
                              </p:par>
                            </p:childTnLst>
                          </p:cTn>
                        </p:par>
                        <p:par>
                          <p:cTn id="97" fill="hold" nodeType="afterGroup">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2" presetClass="entr" presetSubtype="8" fill="hold" grpId="0"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slide(fromLeft)">
                                      <p:cBhvr>
                                        <p:cTn id="106" dur="500"/>
                                        <p:tgtEl>
                                          <p:spTgt spid="37"/>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slide(fromLeft)">
                                      <p:cBhvr>
                                        <p:cTn id="109" dur="500"/>
                                        <p:tgtEl>
                                          <p:spTgt spid="36"/>
                                        </p:tgtEl>
                                      </p:cBhvr>
                                    </p:animEffect>
                                  </p:childTnLst>
                                </p:cTn>
                              </p:par>
                            </p:childTnLst>
                          </p:cTn>
                        </p:par>
                        <p:par>
                          <p:cTn id="110" fill="hold" nodeType="afterGroup">
                            <p:stCondLst>
                              <p:cond delay="500"/>
                            </p:stCondLst>
                            <p:childTnLst>
                              <p:par>
                                <p:cTn id="111" presetID="53" presetClass="entr" presetSubtype="0" fill="hold" nodeType="after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p:cTn id="113" dur="500" fill="hold"/>
                                        <p:tgtEl>
                                          <p:spTgt spid="34"/>
                                        </p:tgtEl>
                                        <p:attrNameLst>
                                          <p:attrName>ppt_w</p:attrName>
                                        </p:attrNameLst>
                                      </p:cBhvr>
                                      <p:tavLst>
                                        <p:tav tm="0">
                                          <p:val>
                                            <p:fltVal val="0"/>
                                          </p:val>
                                        </p:tav>
                                        <p:tav tm="100000">
                                          <p:val>
                                            <p:strVal val="#ppt_w"/>
                                          </p:val>
                                        </p:tav>
                                      </p:tavLst>
                                    </p:anim>
                                    <p:anim calcmode="lin" valueType="num">
                                      <p:cBhvr>
                                        <p:cTn id="114" dur="500" fill="hold"/>
                                        <p:tgtEl>
                                          <p:spTgt spid="34"/>
                                        </p:tgtEl>
                                        <p:attrNameLst>
                                          <p:attrName>ppt_h</p:attrName>
                                        </p:attrNameLst>
                                      </p:cBhvr>
                                      <p:tavLst>
                                        <p:tav tm="0">
                                          <p:val>
                                            <p:fltVal val="0"/>
                                          </p:val>
                                        </p:tav>
                                        <p:tav tm="100000">
                                          <p:val>
                                            <p:strVal val="#ppt_h"/>
                                          </p:val>
                                        </p:tav>
                                      </p:tavLst>
                                    </p:anim>
                                    <p:animEffect transition="in" filter="fade">
                                      <p:cBhvr>
                                        <p:cTn id="115" dur="500"/>
                                        <p:tgtEl>
                                          <p:spTgt spid="34"/>
                                        </p:tgtEl>
                                      </p:cBhvr>
                                    </p:animEffect>
                                  </p:childTnLst>
                                </p:cTn>
                              </p:par>
                            </p:childTnLst>
                          </p:cTn>
                        </p:par>
                        <p:par>
                          <p:cTn id="116" fill="hold" nodeType="afterGroup">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2" presetClass="entr" presetSubtype="1"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slide(fromTop)">
                                      <p:cBhvr>
                                        <p:cTn id="123" dur="500"/>
                                        <p:tgtEl>
                                          <p:spTgt spid="39"/>
                                        </p:tgtEl>
                                      </p:cBhvr>
                                    </p:animEffect>
                                  </p:childTnLst>
                                </p:cTn>
                              </p:par>
                              <p:par>
                                <p:cTn id="124" presetID="12" presetClass="entr" presetSubtype="1" fill="hold" grpId="0" nodeType="with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slide(fromTop)">
                                      <p:cBhvr>
                                        <p:cTn id="126" dur="500"/>
                                        <p:tgtEl>
                                          <p:spTgt spid="38"/>
                                        </p:tgtEl>
                                      </p:cBhvr>
                                    </p:animEffect>
                                  </p:childTnLst>
                                </p:cTn>
                              </p:par>
                            </p:childTnLst>
                          </p:cTn>
                        </p:par>
                        <p:par>
                          <p:cTn id="127" fill="hold" nodeType="afterGroup">
                            <p:stCondLst>
                              <p:cond delay="500"/>
                            </p:stCondLst>
                            <p:childTnLst>
                              <p:par>
                                <p:cTn id="128" presetID="53" presetClass="entr" presetSubtype="0" fill="hold" nodeType="afterEffect">
                                  <p:stCondLst>
                                    <p:cond delay="0"/>
                                  </p:stCondLst>
                                  <p:childTnLst>
                                    <p:set>
                                      <p:cBhvr>
                                        <p:cTn id="129" dur="1" fill="hold">
                                          <p:stCondLst>
                                            <p:cond delay="0"/>
                                          </p:stCondLst>
                                        </p:cTn>
                                        <p:tgtEl>
                                          <p:spTgt spid="14"/>
                                        </p:tgtEl>
                                        <p:attrNameLst>
                                          <p:attrName>style.visibility</p:attrName>
                                        </p:attrNameLst>
                                      </p:cBhvr>
                                      <p:to>
                                        <p:strVal val="visible"/>
                                      </p:to>
                                    </p:set>
                                    <p:anim calcmode="lin" valueType="num">
                                      <p:cBhvr>
                                        <p:cTn id="130" dur="500" fill="hold"/>
                                        <p:tgtEl>
                                          <p:spTgt spid="14"/>
                                        </p:tgtEl>
                                        <p:attrNameLst>
                                          <p:attrName>ppt_w</p:attrName>
                                        </p:attrNameLst>
                                      </p:cBhvr>
                                      <p:tavLst>
                                        <p:tav tm="0">
                                          <p:val>
                                            <p:fltVal val="0"/>
                                          </p:val>
                                        </p:tav>
                                        <p:tav tm="100000">
                                          <p:val>
                                            <p:strVal val="#ppt_w"/>
                                          </p:val>
                                        </p:tav>
                                      </p:tavLst>
                                    </p:anim>
                                    <p:anim calcmode="lin" valueType="num">
                                      <p:cBhvr>
                                        <p:cTn id="131" dur="500" fill="hold"/>
                                        <p:tgtEl>
                                          <p:spTgt spid="14"/>
                                        </p:tgtEl>
                                        <p:attrNameLst>
                                          <p:attrName>ppt_h</p:attrName>
                                        </p:attrNameLst>
                                      </p:cBhvr>
                                      <p:tavLst>
                                        <p:tav tm="0">
                                          <p:val>
                                            <p:fltVal val="0"/>
                                          </p:val>
                                        </p:tav>
                                        <p:tav tm="100000">
                                          <p:val>
                                            <p:strVal val="#ppt_h"/>
                                          </p:val>
                                        </p:tav>
                                      </p:tavLst>
                                    </p:anim>
                                    <p:animEffect transition="in" filter="fade">
                                      <p:cBhvr>
                                        <p:cTn id="132" dur="500"/>
                                        <p:tgtEl>
                                          <p:spTgt spid="14"/>
                                        </p:tgtEl>
                                      </p:cBhvr>
                                    </p:animEffect>
                                  </p:childTnLst>
                                </p:cTn>
                              </p:par>
                            </p:childTnLst>
                          </p:cTn>
                        </p:par>
                        <p:par>
                          <p:cTn id="133" fill="hold" nodeType="afterGroup">
                            <p:stCondLst>
                              <p:cond delay="1000"/>
                            </p:stCondLst>
                            <p:childTnLst>
                              <p:par>
                                <p:cTn id="134" presetID="1" presetClass="entr" presetSubtype="0" fill="hold" grpId="0" nodeType="afterEffect">
                                  <p:stCondLst>
                                    <p:cond delay="0"/>
                                  </p:stCondLst>
                                  <p:childTnLst>
                                    <p:set>
                                      <p:cBhvr>
                                        <p:cTn id="135" dur="1" fill="hold">
                                          <p:stCondLst>
                                            <p:cond delay="0"/>
                                          </p:stCondLst>
                                        </p:cTn>
                                        <p:tgtEl>
                                          <p:spTgt spid="25"/>
                                        </p:tgtEl>
                                        <p:attrNameLst>
                                          <p:attrName>style.visibility</p:attrName>
                                        </p:attrNameLst>
                                      </p:cBhvr>
                                      <p:to>
                                        <p:strVal val="visible"/>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2" presetClass="entr" presetSubtype="4" fill="hold" grpId="0" nodeType="click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slide(fromBottom)">
                                      <p:cBhvr>
                                        <p:cTn id="140" dur="500"/>
                                        <p:tgtEl>
                                          <p:spTgt spid="43"/>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slide(fromBottom)">
                                      <p:cBhvr>
                                        <p:cTn id="143" dur="500"/>
                                        <p:tgtEl>
                                          <p:spTgt spid="41"/>
                                        </p:tgtEl>
                                      </p:cBhvr>
                                    </p:animEffect>
                                  </p:childTnLst>
                                </p:cTn>
                              </p:par>
                            </p:childTnLst>
                          </p:cTn>
                        </p:par>
                        <p:par>
                          <p:cTn id="144" fill="hold" nodeType="afterGroup">
                            <p:stCondLst>
                              <p:cond delay="500"/>
                            </p:stCondLst>
                            <p:childTnLst>
                              <p:par>
                                <p:cTn id="145" presetID="53" presetClass="entr" presetSubtype="0" fill="hold" nodeType="after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500" fill="hold"/>
                                        <p:tgtEl>
                                          <p:spTgt spid="40"/>
                                        </p:tgtEl>
                                        <p:attrNameLst>
                                          <p:attrName>ppt_w</p:attrName>
                                        </p:attrNameLst>
                                      </p:cBhvr>
                                      <p:tavLst>
                                        <p:tav tm="0">
                                          <p:val>
                                            <p:fltVal val="0"/>
                                          </p:val>
                                        </p:tav>
                                        <p:tav tm="100000">
                                          <p:val>
                                            <p:strVal val="#ppt_w"/>
                                          </p:val>
                                        </p:tav>
                                      </p:tavLst>
                                    </p:anim>
                                    <p:anim calcmode="lin" valueType="num">
                                      <p:cBhvr>
                                        <p:cTn id="148" dur="500" fill="hold"/>
                                        <p:tgtEl>
                                          <p:spTgt spid="40"/>
                                        </p:tgtEl>
                                        <p:attrNameLst>
                                          <p:attrName>ppt_h</p:attrName>
                                        </p:attrNameLst>
                                      </p:cBhvr>
                                      <p:tavLst>
                                        <p:tav tm="0">
                                          <p:val>
                                            <p:fltVal val="0"/>
                                          </p:val>
                                        </p:tav>
                                        <p:tav tm="100000">
                                          <p:val>
                                            <p:strVal val="#ppt_h"/>
                                          </p:val>
                                        </p:tav>
                                      </p:tavLst>
                                    </p:anim>
                                    <p:animEffect transition="in" filter="fade">
                                      <p:cBhvr>
                                        <p:cTn id="149" dur="500"/>
                                        <p:tgtEl>
                                          <p:spTgt spid="40"/>
                                        </p:tgtEl>
                                      </p:cBhvr>
                                    </p:animEffect>
                                  </p:childTnLst>
                                </p:cTn>
                              </p:par>
                            </p:childTnLst>
                          </p:cTn>
                        </p:par>
                        <p:par>
                          <p:cTn id="150" fill="hold" nodeType="afterGroup">
                            <p:stCondLst>
                              <p:cond delay="1000"/>
                            </p:stCondLst>
                            <p:childTnLst>
                              <p:par>
                                <p:cTn id="151" presetID="1" presetClass="entr" presetSubtype="0" fill="hold" grpId="0" nodeType="afterEffect">
                                  <p:stCondLst>
                                    <p:cond delay="0"/>
                                  </p:stCondLst>
                                  <p:childTnLst>
                                    <p:set>
                                      <p:cBhvr>
                                        <p:cTn id="152" dur="1" fill="hold">
                                          <p:stCondLst>
                                            <p:cond delay="0"/>
                                          </p:stCondLst>
                                        </p:cTn>
                                        <p:tgtEl>
                                          <p:spTgt spid="42"/>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2" presetClass="entr" presetSubtype="8"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slide(fromLeft)">
                                      <p:cBhvr>
                                        <p:cTn id="157" dur="500"/>
                                        <p:tgtEl>
                                          <p:spTgt spid="44"/>
                                        </p:tgtEl>
                                      </p:cBhvr>
                                    </p:animEffect>
                                  </p:childTnLst>
                                </p:cTn>
                              </p:par>
                            </p:childTnLst>
                          </p:cTn>
                        </p:par>
                        <p:par>
                          <p:cTn id="158" fill="hold" nodeType="afterGroup">
                            <p:stCondLst>
                              <p:cond delay="500"/>
                            </p:stCondLst>
                            <p:childTnLst>
                              <p:par>
                                <p:cTn id="159" presetID="53" presetClass="entr" presetSubtype="0" fill="hold" nodeType="afterEffect">
                                  <p:stCondLst>
                                    <p:cond delay="0"/>
                                  </p:stCondLst>
                                  <p:childTnLst>
                                    <p:set>
                                      <p:cBhvr>
                                        <p:cTn id="160" dur="1" fill="hold">
                                          <p:stCondLst>
                                            <p:cond delay="0"/>
                                          </p:stCondLst>
                                        </p:cTn>
                                        <p:tgtEl>
                                          <p:spTgt spid="16"/>
                                        </p:tgtEl>
                                        <p:attrNameLst>
                                          <p:attrName>style.visibility</p:attrName>
                                        </p:attrNameLst>
                                      </p:cBhvr>
                                      <p:to>
                                        <p:strVal val="visible"/>
                                      </p:to>
                                    </p:set>
                                    <p:anim calcmode="lin" valueType="num">
                                      <p:cBhvr>
                                        <p:cTn id="161" dur="500" fill="hold"/>
                                        <p:tgtEl>
                                          <p:spTgt spid="16"/>
                                        </p:tgtEl>
                                        <p:attrNameLst>
                                          <p:attrName>ppt_w</p:attrName>
                                        </p:attrNameLst>
                                      </p:cBhvr>
                                      <p:tavLst>
                                        <p:tav tm="0">
                                          <p:val>
                                            <p:fltVal val="0"/>
                                          </p:val>
                                        </p:tav>
                                        <p:tav tm="100000">
                                          <p:val>
                                            <p:strVal val="#ppt_w"/>
                                          </p:val>
                                        </p:tav>
                                      </p:tavLst>
                                    </p:anim>
                                    <p:anim calcmode="lin" valueType="num">
                                      <p:cBhvr>
                                        <p:cTn id="162" dur="500" fill="hold"/>
                                        <p:tgtEl>
                                          <p:spTgt spid="16"/>
                                        </p:tgtEl>
                                        <p:attrNameLst>
                                          <p:attrName>ppt_h</p:attrName>
                                        </p:attrNameLst>
                                      </p:cBhvr>
                                      <p:tavLst>
                                        <p:tav tm="0">
                                          <p:val>
                                            <p:fltVal val="0"/>
                                          </p:val>
                                        </p:tav>
                                        <p:tav tm="100000">
                                          <p:val>
                                            <p:strVal val="#ppt_h"/>
                                          </p:val>
                                        </p:tav>
                                      </p:tavLst>
                                    </p:anim>
                                    <p:animEffect transition="in" filter="fade">
                                      <p:cBhvr>
                                        <p:cTn id="163" dur="500"/>
                                        <p:tgtEl>
                                          <p:spTgt spid="16"/>
                                        </p:tgtEl>
                                      </p:cBhvr>
                                    </p:animEffect>
                                  </p:childTnLst>
                                </p:cTn>
                              </p:par>
                            </p:childTnLst>
                          </p:cTn>
                        </p:par>
                        <p:par>
                          <p:cTn id="164" fill="hold" nodeType="afterGroup">
                            <p:stCondLst>
                              <p:cond delay="1000"/>
                            </p:stCondLst>
                            <p:childTnLst>
                              <p:par>
                                <p:cTn id="165" presetID="1" presetClass="entr" presetSubtype="0" fill="hold" grpId="0" nodeType="afterEffect">
                                  <p:stCondLst>
                                    <p:cond delay="0"/>
                                  </p:stCondLst>
                                  <p:childTnLst>
                                    <p:set>
                                      <p:cBhvr>
                                        <p:cTn id="166" dur="1" fill="hold">
                                          <p:stCondLst>
                                            <p:cond delay="0"/>
                                          </p:stCondLst>
                                        </p:cTn>
                                        <p:tgtEl>
                                          <p:spTgt spid="45"/>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2" presetClass="entr" presetSubtype="8" fill="hold" grpId="0"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slide(fromLeft)">
                                      <p:cBhvr>
                                        <p:cTn id="171" dur="500"/>
                                        <p:tgtEl>
                                          <p:spTgt spid="48"/>
                                        </p:tgtEl>
                                      </p:cBhvr>
                                    </p:animEffect>
                                  </p:childTnLst>
                                </p:cTn>
                              </p:par>
                              <p:par>
                                <p:cTn id="172" presetID="12" presetClass="entr" presetSubtype="8" fill="hold" grpId="0" nodeType="with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slide(fromLeft)">
                                      <p:cBhvr>
                                        <p:cTn id="174" dur="500"/>
                                        <p:tgtEl>
                                          <p:spTgt spid="46"/>
                                        </p:tgtEl>
                                      </p:cBhvr>
                                    </p:animEffect>
                                  </p:childTnLst>
                                </p:cTn>
                              </p:par>
                              <p:par>
                                <p:cTn id="175" presetID="12" presetClass="entr" presetSubtype="8" fill="hold" grpId="0" nodeType="withEffect">
                                  <p:stCondLst>
                                    <p:cond delay="0"/>
                                  </p:stCondLst>
                                  <p:childTnLst>
                                    <p:set>
                                      <p:cBhvr>
                                        <p:cTn id="176" dur="1" fill="hold">
                                          <p:stCondLst>
                                            <p:cond delay="0"/>
                                          </p:stCondLst>
                                        </p:cTn>
                                        <p:tgtEl>
                                          <p:spTgt spid="47"/>
                                        </p:tgtEl>
                                        <p:attrNameLst>
                                          <p:attrName>style.visibility</p:attrName>
                                        </p:attrNameLst>
                                      </p:cBhvr>
                                      <p:to>
                                        <p:strVal val="visible"/>
                                      </p:to>
                                    </p:set>
                                    <p:animEffect transition="in" filter="slide(fromLeft)">
                                      <p:cBhvr>
                                        <p:cTn id="177" dur="500"/>
                                        <p:tgtEl>
                                          <p:spTgt spid="47"/>
                                        </p:tgtEl>
                                      </p:cBhvr>
                                    </p:animEffect>
                                  </p:childTnLst>
                                </p:cTn>
                              </p:par>
                            </p:childTnLst>
                          </p:cTn>
                        </p:par>
                        <p:par>
                          <p:cTn id="178" fill="hold" nodeType="afterGroup">
                            <p:stCondLst>
                              <p:cond delay="500"/>
                            </p:stCondLst>
                            <p:childTnLst>
                              <p:par>
                                <p:cTn id="179" presetID="53" presetClass="entr" presetSubtype="0"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 calcmode="lin" valueType="num">
                                      <p:cBhvr>
                                        <p:cTn id="181" dur="500" fill="hold"/>
                                        <p:tgtEl>
                                          <p:spTgt spid="52"/>
                                        </p:tgtEl>
                                        <p:attrNameLst>
                                          <p:attrName>ppt_w</p:attrName>
                                        </p:attrNameLst>
                                      </p:cBhvr>
                                      <p:tavLst>
                                        <p:tav tm="0">
                                          <p:val>
                                            <p:fltVal val="0"/>
                                          </p:val>
                                        </p:tav>
                                        <p:tav tm="100000">
                                          <p:val>
                                            <p:strVal val="#ppt_w"/>
                                          </p:val>
                                        </p:tav>
                                      </p:tavLst>
                                    </p:anim>
                                    <p:anim calcmode="lin" valueType="num">
                                      <p:cBhvr>
                                        <p:cTn id="182" dur="500" fill="hold"/>
                                        <p:tgtEl>
                                          <p:spTgt spid="52"/>
                                        </p:tgtEl>
                                        <p:attrNameLst>
                                          <p:attrName>ppt_h</p:attrName>
                                        </p:attrNameLst>
                                      </p:cBhvr>
                                      <p:tavLst>
                                        <p:tav tm="0">
                                          <p:val>
                                            <p:fltVal val="0"/>
                                          </p:val>
                                        </p:tav>
                                        <p:tav tm="100000">
                                          <p:val>
                                            <p:strVal val="#ppt_h"/>
                                          </p:val>
                                        </p:tav>
                                      </p:tavLst>
                                    </p:anim>
                                    <p:animEffect transition="in" filter="fade">
                                      <p:cBhvr>
                                        <p:cTn id="183" dur="500"/>
                                        <p:tgtEl>
                                          <p:spTgt spid="52"/>
                                        </p:tgtEl>
                                      </p:cBhvr>
                                    </p:animEffect>
                                  </p:childTnLst>
                                </p:cTn>
                              </p:par>
                              <p:par>
                                <p:cTn id="184" presetID="53" presetClass="entr" presetSubtype="0" fill="hold" nodeType="withEffect">
                                  <p:stCondLst>
                                    <p:cond delay="0"/>
                                  </p:stCondLst>
                                  <p:childTnLst>
                                    <p:set>
                                      <p:cBhvr>
                                        <p:cTn id="185" dur="1" fill="hold">
                                          <p:stCondLst>
                                            <p:cond delay="0"/>
                                          </p:stCondLst>
                                        </p:cTn>
                                        <p:tgtEl>
                                          <p:spTgt spid="51"/>
                                        </p:tgtEl>
                                        <p:attrNameLst>
                                          <p:attrName>style.visibility</p:attrName>
                                        </p:attrNameLst>
                                      </p:cBhvr>
                                      <p:to>
                                        <p:strVal val="visible"/>
                                      </p:to>
                                    </p:set>
                                    <p:anim calcmode="lin" valueType="num">
                                      <p:cBhvr>
                                        <p:cTn id="186" dur="500" fill="hold"/>
                                        <p:tgtEl>
                                          <p:spTgt spid="51"/>
                                        </p:tgtEl>
                                        <p:attrNameLst>
                                          <p:attrName>ppt_w</p:attrName>
                                        </p:attrNameLst>
                                      </p:cBhvr>
                                      <p:tavLst>
                                        <p:tav tm="0">
                                          <p:val>
                                            <p:fltVal val="0"/>
                                          </p:val>
                                        </p:tav>
                                        <p:tav tm="100000">
                                          <p:val>
                                            <p:strVal val="#ppt_w"/>
                                          </p:val>
                                        </p:tav>
                                      </p:tavLst>
                                    </p:anim>
                                    <p:anim calcmode="lin" valueType="num">
                                      <p:cBhvr>
                                        <p:cTn id="187" dur="500" fill="hold"/>
                                        <p:tgtEl>
                                          <p:spTgt spid="51"/>
                                        </p:tgtEl>
                                        <p:attrNameLst>
                                          <p:attrName>ppt_h</p:attrName>
                                        </p:attrNameLst>
                                      </p:cBhvr>
                                      <p:tavLst>
                                        <p:tav tm="0">
                                          <p:val>
                                            <p:fltVal val="0"/>
                                          </p:val>
                                        </p:tav>
                                        <p:tav tm="100000">
                                          <p:val>
                                            <p:strVal val="#ppt_h"/>
                                          </p:val>
                                        </p:tav>
                                      </p:tavLst>
                                    </p:anim>
                                    <p:animEffect transition="in" filter="fade">
                                      <p:cBhvr>
                                        <p:cTn id="188" dur="500"/>
                                        <p:tgtEl>
                                          <p:spTgt spid="51"/>
                                        </p:tgtEl>
                                      </p:cBhvr>
                                    </p:animEffect>
                                  </p:childTnLst>
                                </p:cTn>
                              </p:par>
                            </p:childTnLst>
                          </p:cTn>
                        </p:par>
                        <p:par>
                          <p:cTn id="189" fill="hold" nodeType="afterGroup">
                            <p:stCondLst>
                              <p:cond delay="1000"/>
                            </p:stCondLst>
                            <p:childTnLst>
                              <p:par>
                                <p:cTn id="190" presetID="1" presetClass="entr" presetSubtype="0" fill="hold" grpId="0" nodeType="afterEffect">
                                  <p:stCondLst>
                                    <p:cond delay="0"/>
                                  </p:stCondLst>
                                  <p:childTnLst>
                                    <p:set>
                                      <p:cBhvr>
                                        <p:cTn id="191" dur="1" fill="hold">
                                          <p:stCondLst>
                                            <p:cond delay="0"/>
                                          </p:stCondLst>
                                        </p:cTn>
                                        <p:tgtEl>
                                          <p:spTgt spid="49"/>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p:bldP spid="17" grpId="0"/>
      <p:bldP spid="21" grpId="0" animBg="1"/>
      <p:bldP spid="23" grpId="0"/>
      <p:bldP spid="24" grpId="0"/>
      <p:bldP spid="25" grpId="0"/>
      <p:bldP spid="26" grpId="0"/>
      <p:bldP spid="27" grpId="0"/>
      <p:bldP spid="30" grpId="0" animBg="1"/>
      <p:bldP spid="31" grpId="0"/>
      <p:bldP spid="32" grpId="0"/>
      <p:bldP spid="33" grpId="0"/>
      <p:bldP spid="35" grpId="0"/>
      <p:bldP spid="36" grpId="0" animBg="1"/>
      <p:bldP spid="37" grpId="0"/>
      <p:bldP spid="38" grpId="0" animBg="1"/>
      <p:bldP spid="39" grpId="0"/>
      <p:bldP spid="41" grpId="0" animBg="1"/>
      <p:bldP spid="42" grpId="0"/>
      <p:bldP spid="43" grpId="0"/>
      <p:bldP spid="44" grpId="0" animBg="1"/>
      <p:bldP spid="45" grpId="0"/>
      <p:bldP spid="46" grpId="0" animBg="1"/>
      <p:bldP spid="47" grpId="0" animBg="1"/>
      <p:bldP spid="48" grpId="0"/>
      <p:bldP spid="49" grpId="0"/>
      <p:bldP spid="50" grpId="0"/>
      <p:bldP spid="53" grpId="0"/>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mb_2010-10_OrionWF"/>
          <p:cNvPicPr>
            <a:picLocks noChangeAspect="1" noChangeArrowheads="1"/>
          </p:cNvPicPr>
          <p:nvPr/>
        </p:nvPicPr>
        <p:blipFill>
          <a:blip r:embed="rId3">
            <a:extLst>
              <a:ext uri="{28A0092B-C50C-407E-A947-70E740481C1C}">
                <a14:useLocalDpi xmlns:a14="http://schemas.microsoft.com/office/drawing/2010/main" val="0"/>
              </a:ext>
            </a:extLst>
          </a:blip>
          <a:srcRect t="2859"/>
          <a:stretch>
            <a:fillRect/>
          </a:stretch>
        </p:blipFill>
        <p:spPr bwMode="auto">
          <a:xfrm>
            <a:off x="2281238"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arge_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02711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
        <p:nvSpPr>
          <p:cNvPr id="7" name="Rectangle 6"/>
          <p:cNvSpPr/>
          <p:nvPr/>
        </p:nvSpPr>
        <p:spPr>
          <a:xfrm>
            <a:off x="4248150" y="4627563"/>
            <a:ext cx="144463" cy="1460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35" presetClass="emph" presetSubtype="0" repeatCount="3000" fill="hold" grpId="2" nodeType="afterEffect">
                                  <p:stCondLst>
                                    <p:cond delay="0"/>
                                  </p:stCondLst>
                                  <p:childTnLst>
                                    <p:anim calcmode="discrete" valueType="str">
                                      <p:cBhvr>
                                        <p:cTn id="9" dur="500" fill="hold"/>
                                        <p:tgtEl>
                                          <p:spTgt spid="7"/>
                                        </p:tgtEl>
                                        <p:attrNameLst>
                                          <p:attrName>style.visibility</p:attrName>
                                        </p:attrNameLst>
                                      </p:cBhvr>
                                      <p:tavLst>
                                        <p:tav tm="0">
                                          <p:val>
                                            <p:strVal val="hidden"/>
                                          </p:val>
                                        </p:tav>
                                        <p:tav tm="50000">
                                          <p:val>
                                            <p:strVal val="visible"/>
                                          </p:val>
                                        </p:tav>
                                      </p:tavLst>
                                    </p:anim>
                                  </p:childTnLst>
                                </p:cTn>
                              </p:par>
                            </p:childTnLst>
                          </p:cTn>
                        </p:par>
                        <p:par>
                          <p:cTn id="10" fill="hold" nodeType="afterGroup">
                            <p:stCondLst>
                              <p:cond delay="1500"/>
                            </p:stCondLst>
                            <p:childTnLst>
                              <p:par>
                                <p:cTn id="11" presetID="1" presetClass="exit" presetSubtype="0" fill="hold" grpId="1" nodeType="after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53"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fltVal val="0"/>
                                          </p:val>
                                        </p:tav>
                                        <p:tav tm="100000">
                                          <p:val>
                                            <p:strVal val="#ppt_w"/>
                                          </p:val>
                                        </p:tav>
                                      </p:tavLst>
                                    </p:anim>
                                    <p:anim calcmode="lin" valueType="num">
                                      <p:cBhvr>
                                        <p:cTn id="16" dur="3000" fill="hold"/>
                                        <p:tgtEl>
                                          <p:spTgt spid="6"/>
                                        </p:tgtEl>
                                        <p:attrNameLst>
                                          <p:attrName>ppt_h</p:attrName>
                                        </p:attrNameLst>
                                      </p:cBhvr>
                                      <p:tavLst>
                                        <p:tav tm="0">
                                          <p:val>
                                            <p:fltVal val="0"/>
                                          </p:val>
                                        </p:tav>
                                        <p:tav tm="100000">
                                          <p:val>
                                            <p:strVal val="#ppt_h"/>
                                          </p:val>
                                        </p:tav>
                                      </p:tavLst>
                                    </p:anim>
                                    <p:animEffect transition="in" filter="fade">
                                      <p:cBhvr>
                                        <p:cTn id="17" dur="3000"/>
                                        <p:tgtEl>
                                          <p:spTgt spid="6"/>
                                        </p:tgtEl>
                                      </p:cBhvr>
                                    </p:animEffect>
                                  </p:childTnLst>
                                </p:cTn>
                              </p:par>
                              <p:par>
                                <p:cTn id="18" presetID="49" presetClass="path" presetSubtype="0" accel="50000" decel="50000" fill="hold" nodeType="withEffect">
                                  <p:stCondLst>
                                    <p:cond delay="0"/>
                                  </p:stCondLst>
                                  <p:childTnLst>
                                    <p:animMotion origin="layout" path="M -1.94444E-6 -3.33333E-6 L -0.20069 -0.15208 " pathEditMode="relative" rAng="0" ptsTypes="AA">
                                      <p:cBhvr>
                                        <p:cTn id="19" dur="1500" fill="hold"/>
                                        <p:tgtEl>
                                          <p:spTgt spid="6"/>
                                        </p:tgtEl>
                                        <p:attrNameLst>
                                          <p:attrName>ppt_x</p:attrName>
                                          <p:attrName>ppt_y</p:attrName>
                                        </p:attrNameLst>
                                      </p:cBhvr>
                                      <p:rCtr x="-10000" y="-7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rion2"/>
          <p:cNvPicPr>
            <a:picLocks noChangeAspect="1" noChangeArrowheads="1"/>
          </p:cNvPicPr>
          <p:nvPr/>
        </p:nvPicPr>
        <p:blipFill>
          <a:blip r:embed="rId2">
            <a:extLst>
              <a:ext uri="{28A0092B-C50C-407E-A947-70E740481C1C}">
                <a14:useLocalDpi xmlns:a14="http://schemas.microsoft.com/office/drawing/2010/main" val="0"/>
              </a:ext>
            </a:extLst>
          </a:blip>
          <a:srcRect l="4417" t="38513" r="29227" b="6944"/>
          <a:stretch>
            <a:fillRect/>
          </a:stretch>
        </p:blipFill>
        <p:spPr bwMode="auto">
          <a:xfrm>
            <a:off x="144463" y="1916113"/>
            <a:ext cx="47879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or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66850"/>
            <a:ext cx="40671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afterEffect">
                                  <p:stCondLst>
                                    <p:cond delay="0"/>
                                  </p:stCondLst>
                                  <p:childTnLst>
                                    <p:animMotion origin="layout" path="M -0.34653 0.19653 L 1.66667E-6 -1.44509E-6 " pathEditMode="relative" rAng="0" ptsTypes="AA">
                                      <p:cBhvr>
                                        <p:cTn id="6" dur="3000" fill="hold"/>
                                        <p:tgtEl>
                                          <p:spTgt spid="104451"/>
                                        </p:tgtEl>
                                        <p:attrNameLst>
                                          <p:attrName>ppt_x</p:attrName>
                                          <p:attrName>ppt_y</p:attrName>
                                        </p:attrNameLst>
                                      </p:cBhvr>
                                      <p:rCtr x="17326" y="-9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large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7938"/>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CO\Banques images astro\Univers\Nébuleuses\diffuses\or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1122363"/>
            <a:ext cx="47815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rcRect l="51196" t="55264" r="1180" b="2225"/>
          <a:stretch>
            <a:fillRect/>
          </a:stretch>
        </p:blipFill>
        <p:spPr bwMode="auto">
          <a:xfrm>
            <a:off x="179388" y="1125538"/>
            <a:ext cx="14398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rcRect t="54202" r="52374" b="3287"/>
          <a:stretch>
            <a:fillRect/>
          </a:stretch>
        </p:blipFill>
        <p:spPr bwMode="auto">
          <a:xfrm>
            <a:off x="179388" y="4473575"/>
            <a:ext cx="14398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rcRect l="51833" t="568" r="543" b="56921"/>
          <a:stretch>
            <a:fillRect/>
          </a:stretch>
        </p:blipFill>
        <p:spPr bwMode="auto">
          <a:xfrm>
            <a:off x="7451725" y="112553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rcRect t="3189" r="52376" b="54300"/>
          <a:stretch>
            <a:fillRect/>
          </a:stretch>
        </p:blipFill>
        <p:spPr bwMode="auto">
          <a:xfrm>
            <a:off x="7451725" y="4508500"/>
            <a:ext cx="14398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a:spLocks noChangeArrowheads="1"/>
          </p:cNvSpPr>
          <p:nvPr/>
        </p:nvSpPr>
        <p:spPr bwMode="auto">
          <a:xfrm>
            <a:off x="2111375" y="5481638"/>
            <a:ext cx="5005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a:solidFill>
                  <a:schemeClr val="bg1"/>
                </a:solidFill>
                <a:latin typeface="Gabriola" pitchFamily="82" charset="0"/>
              </a:rPr>
              <a:t>Les nébuleuses diffuses : des pouponnières d’étoiles</a:t>
            </a:r>
          </a:p>
        </p:txBody>
      </p:sp>
      <p:sp>
        <p:nvSpPr>
          <p:cNvPr id="13" name="Rectangle 12"/>
          <p:cNvSpPr/>
          <p:nvPr/>
        </p:nvSpPr>
        <p:spPr>
          <a:xfrm>
            <a:off x="3959225" y="2852738"/>
            <a:ext cx="396875" cy="3238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64"/>
          <p:cNvGrpSpPr>
            <a:grpSpLocks/>
          </p:cNvGrpSpPr>
          <p:nvPr/>
        </p:nvGrpSpPr>
        <p:grpSpPr bwMode="auto">
          <a:xfrm>
            <a:off x="173038" y="1123950"/>
            <a:ext cx="7272337" cy="4789488"/>
            <a:chOff x="215516" y="1160748"/>
            <a:chExt cx="7272808" cy="4788532"/>
          </a:xfrm>
        </p:grpSpPr>
        <p:grpSp>
          <p:nvGrpSpPr>
            <p:cNvPr id="8204" name="Groupe 54"/>
            <p:cNvGrpSpPr>
              <a:grpSpLocks/>
            </p:cNvGrpSpPr>
            <p:nvPr/>
          </p:nvGrpSpPr>
          <p:grpSpPr bwMode="auto">
            <a:xfrm>
              <a:off x="1655676" y="1160748"/>
              <a:ext cx="2484635" cy="1440160"/>
              <a:chOff x="1655676" y="1160748"/>
              <a:chExt cx="2484635" cy="1440160"/>
            </a:xfrm>
          </p:grpSpPr>
          <p:sp>
            <p:nvSpPr>
              <p:cNvPr id="15" name="Rectangle 14"/>
              <p:cNvSpPr/>
              <p:nvPr/>
            </p:nvSpPr>
            <p:spPr>
              <a:xfrm>
                <a:off x="3960670" y="1497231"/>
                <a:ext cx="179400" cy="17935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9" name="Connecteur droit 18"/>
              <p:cNvCxnSpPr/>
              <p:nvPr/>
            </p:nvCxnSpPr>
            <p:spPr>
              <a:xfrm flipV="1">
                <a:off x="1655471" y="1674995"/>
                <a:ext cx="2303612" cy="925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655471" y="1160748"/>
                <a:ext cx="2286148" cy="3237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5" name="Groupe 57"/>
            <p:cNvGrpSpPr>
              <a:grpSpLocks/>
            </p:cNvGrpSpPr>
            <p:nvPr/>
          </p:nvGrpSpPr>
          <p:grpSpPr bwMode="auto">
            <a:xfrm>
              <a:off x="6840272" y="1160748"/>
              <a:ext cx="648052" cy="1440160"/>
              <a:chOff x="6840272" y="1160748"/>
              <a:chExt cx="648052" cy="1440160"/>
            </a:xfrm>
          </p:grpSpPr>
          <p:sp>
            <p:nvSpPr>
              <p:cNvPr id="14" name="Rectangle 13"/>
              <p:cNvSpPr/>
              <p:nvPr/>
            </p:nvSpPr>
            <p:spPr>
              <a:xfrm>
                <a:off x="6840582" y="1376605"/>
                <a:ext cx="179400" cy="17935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27"/>
              <p:cNvCxnSpPr/>
              <p:nvPr/>
            </p:nvCxnSpPr>
            <p:spPr>
              <a:xfrm flipH="1" flipV="1">
                <a:off x="7021569" y="1555957"/>
                <a:ext cx="466755" cy="10443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7021569" y="1160748"/>
                <a:ext cx="466755" cy="2079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6" name="Groupe 60"/>
            <p:cNvGrpSpPr>
              <a:grpSpLocks/>
            </p:cNvGrpSpPr>
            <p:nvPr/>
          </p:nvGrpSpPr>
          <p:grpSpPr bwMode="auto">
            <a:xfrm>
              <a:off x="5411967" y="3158222"/>
              <a:ext cx="2076357" cy="2791058"/>
              <a:chOff x="5411967" y="3158222"/>
              <a:chExt cx="2076357" cy="2791058"/>
            </a:xfrm>
          </p:grpSpPr>
          <p:sp>
            <p:nvSpPr>
              <p:cNvPr id="17" name="Rectangle 16"/>
              <p:cNvSpPr/>
              <p:nvPr/>
            </p:nvSpPr>
            <p:spPr>
              <a:xfrm>
                <a:off x="5411740" y="3165361"/>
                <a:ext cx="179400" cy="1809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4" name="Connecteur droit 33"/>
              <p:cNvCxnSpPr/>
              <p:nvPr/>
            </p:nvCxnSpPr>
            <p:spPr>
              <a:xfrm flipH="1" flipV="1">
                <a:off x="5587964" y="3159012"/>
                <a:ext cx="1900360" cy="13506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5589551" y="3339951"/>
                <a:ext cx="1898773" cy="260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7" name="Groupe 63"/>
            <p:cNvGrpSpPr>
              <a:grpSpLocks/>
            </p:cNvGrpSpPr>
            <p:nvPr/>
          </p:nvGrpSpPr>
          <p:grpSpPr bwMode="auto">
            <a:xfrm>
              <a:off x="215516" y="3992810"/>
              <a:ext cx="1440160" cy="516310"/>
              <a:chOff x="215516" y="3992810"/>
              <a:chExt cx="1440160" cy="516310"/>
            </a:xfrm>
          </p:grpSpPr>
          <p:sp>
            <p:nvSpPr>
              <p:cNvPr id="16" name="Rectangle 15"/>
              <p:cNvSpPr/>
              <p:nvPr/>
            </p:nvSpPr>
            <p:spPr>
              <a:xfrm>
                <a:off x="1223643" y="3992283"/>
                <a:ext cx="179400" cy="1809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4" name="Connecteur droit 43"/>
              <p:cNvCxnSpPr/>
              <p:nvPr/>
            </p:nvCxnSpPr>
            <p:spPr>
              <a:xfrm flipH="1" flipV="1">
                <a:off x="1412568" y="4184333"/>
                <a:ext cx="242903" cy="3253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215516" y="4176396"/>
                <a:ext cx="1004952" cy="3333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nodeType="afterGroup">
                            <p:stCondLst>
                              <p:cond delay="0"/>
                            </p:stCondLst>
                            <p:childTnLst>
                              <p:par>
                                <p:cTn id="33" presetID="35" presetClass="emph" presetSubtype="0" repeatCount="3000" fill="hold" grpId="2" nodeType="afterEffect">
                                  <p:stCondLst>
                                    <p:cond delay="0"/>
                                  </p:stCondLst>
                                  <p:childTnLst>
                                    <p:anim calcmode="discrete" valueType="str">
                                      <p:cBhvr>
                                        <p:cTn id="3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35" fill="hold" nodeType="afterGroup">
                            <p:stCondLst>
                              <p:cond delay="1500"/>
                            </p:stCondLst>
                            <p:childTnLst>
                              <p:par>
                                <p:cTn id="36" presetID="1" presetClass="exit" presetSubtype="0" fill="hold" grpId="1"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nodeType="afterGroup">
                            <p:stCondLst>
                              <p:cond delay="1500"/>
                            </p:stCondLst>
                            <p:childTnLst>
                              <p:par>
                                <p:cTn id="39" presetID="53" presetClass="entr" presetSubtype="0" fill="hold" nodeType="after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3000" fill="hold"/>
                                        <p:tgtEl>
                                          <p:spTgt spid="1026"/>
                                        </p:tgtEl>
                                        <p:attrNameLst>
                                          <p:attrName>ppt_w</p:attrName>
                                        </p:attrNameLst>
                                      </p:cBhvr>
                                      <p:tavLst>
                                        <p:tav tm="0">
                                          <p:val>
                                            <p:fltVal val="0"/>
                                          </p:val>
                                        </p:tav>
                                        <p:tav tm="100000">
                                          <p:val>
                                            <p:strVal val="#ppt_w"/>
                                          </p:val>
                                        </p:tav>
                                      </p:tavLst>
                                    </p:anim>
                                    <p:anim calcmode="lin" valueType="num">
                                      <p:cBhvr>
                                        <p:cTn id="42" dur="3000" fill="hold"/>
                                        <p:tgtEl>
                                          <p:spTgt spid="1026"/>
                                        </p:tgtEl>
                                        <p:attrNameLst>
                                          <p:attrName>ppt_h</p:attrName>
                                        </p:attrNameLst>
                                      </p:cBhvr>
                                      <p:tavLst>
                                        <p:tav tm="0">
                                          <p:val>
                                            <p:fltVal val="0"/>
                                          </p:val>
                                        </p:tav>
                                        <p:tav tm="100000">
                                          <p:val>
                                            <p:strVal val="#ppt_h"/>
                                          </p:val>
                                        </p:tav>
                                      </p:tavLst>
                                    </p:anim>
                                    <p:animEffect transition="in" filter="fade">
                                      <p:cBhvr>
                                        <p:cTn id="43" dur="3000"/>
                                        <p:tgtEl>
                                          <p:spTgt spid="1026"/>
                                        </p:tgtEl>
                                      </p:cBhvr>
                                    </p:animEffect>
                                  </p:childTnLst>
                                </p:cTn>
                              </p:par>
                              <p:par>
                                <p:cTn id="44" presetID="10" presetClass="exit" presetSubtype="0" fill="hold" nodeType="withEffect">
                                  <p:stCondLst>
                                    <p:cond delay="0"/>
                                  </p:stCondLst>
                                  <p:childTnLst>
                                    <p:animEffect transition="out" filter="fade">
                                      <p:cBhvr>
                                        <p:cTn id="45" dur="2000"/>
                                        <p:tgtEl>
                                          <p:spTgt spid="2"/>
                                        </p:tgtEl>
                                      </p:cBhvr>
                                    </p:animEffect>
                                    <p:set>
                                      <p:cBhvr>
                                        <p:cTn id="46" dur="1" fill="hold">
                                          <p:stCondLst>
                                            <p:cond delay="1999"/>
                                          </p:stCondLst>
                                        </p:cTn>
                                        <p:tgtEl>
                                          <p:spTgt spid="2"/>
                                        </p:tgtEl>
                                        <p:attrNameLst>
                                          <p:attrName>style.visibility</p:attrName>
                                        </p:attrNameLst>
                                      </p:cBhvr>
                                      <p:to>
                                        <p:strVal val="hidden"/>
                                      </p:to>
                                    </p:set>
                                  </p:childTnLst>
                                </p:cTn>
                              </p:par>
                            </p:childTnLst>
                          </p:cTn>
                        </p:par>
                        <p:par>
                          <p:cTn id="47" fill="hold" nodeType="afterGroup">
                            <p:stCondLst>
                              <p:cond delay="4500"/>
                            </p:stCondLst>
                            <p:childTnLst>
                              <p:par>
                                <p:cTn id="48" presetID="10" presetClass="exit" presetSubtype="0" fill="hold" nodeType="afterEffect">
                                  <p:stCondLst>
                                    <p:cond delay="0"/>
                                  </p:stCondLst>
                                  <p:childTnLst>
                                    <p:animEffect transition="out" filter="fade">
                                      <p:cBhvr>
                                        <p:cTn id="49" dur="2000"/>
                                        <p:tgtEl>
                                          <p:spTgt spid="6"/>
                                        </p:tgtEl>
                                      </p:cBhvr>
                                    </p:animEffect>
                                    <p:set>
                                      <p:cBhvr>
                                        <p:cTn id="50" dur="1" fill="hold">
                                          <p:stCondLst>
                                            <p:cond delay="1999"/>
                                          </p:stCondLst>
                                        </p:cTn>
                                        <p:tgtEl>
                                          <p:spTgt spid="6"/>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0.00659 1.62812E-6 L 0.03663 0.04926 " pathEditMode="relative" rAng="0" ptsTypes="AA">
                                      <p:cBhvr>
                                        <p:cTn id="52" dur="1000" fill="hold"/>
                                        <p:tgtEl>
                                          <p:spTgt spid="1026"/>
                                        </p:tgtEl>
                                        <p:attrNameLst>
                                          <p:attrName>ppt_x</p:attrName>
                                          <p:attrName>ppt_y</p:attrName>
                                        </p:attrNameLst>
                                      </p:cBhvr>
                                      <p:rCtr x="2200" y="2500"/>
                                    </p:animMotion>
                                  </p:childTnLst>
                                </p:cTn>
                              </p:par>
                            </p:childTnLst>
                          </p:cTn>
                        </p:par>
                        <p:par>
                          <p:cTn id="53" fill="hold" nodeType="afterGroup">
                            <p:stCondLst>
                              <p:cond delay="6500"/>
                            </p:stCondLst>
                            <p:childTnLst>
                              <p:par>
                                <p:cTn id="54" presetID="1"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3"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Disque protoplanétaire</a:t>
            </a:r>
          </a:p>
        </p:txBody>
      </p:sp>
      <p:pic>
        <p:nvPicPr>
          <p:cNvPr id="92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1413"/>
            <a:ext cx="914400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descr="Cygnusmosai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TotalTime>
  <Words>1810</Words>
  <Application>Microsoft Office PowerPoint</Application>
  <PresentationFormat>Affichage à l'écran (4:3)</PresentationFormat>
  <Paragraphs>253</Paragraphs>
  <Slides>40</Slides>
  <Notes>19</Notes>
  <HiddenSlides>0</HiddenSlides>
  <MMClips>8</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 </dc:creator>
  <cp:lastModifiedBy>ACO1</cp:lastModifiedBy>
  <cp:revision>42</cp:revision>
  <dcterms:created xsi:type="dcterms:W3CDTF">2005-12-05T14:40:43Z</dcterms:created>
  <dcterms:modified xsi:type="dcterms:W3CDTF">2016-07-08T11:51:19Z</dcterms:modified>
</cp:coreProperties>
</file>