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video/unknown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66" r:id="rId3"/>
    <p:sldId id="258" r:id="rId4"/>
    <p:sldId id="268" r:id="rId5"/>
    <p:sldId id="269" r:id="rId6"/>
    <p:sldId id="260" r:id="rId7"/>
    <p:sldId id="270" r:id="rId8"/>
    <p:sldId id="271" r:id="rId9"/>
    <p:sldId id="272" r:id="rId10"/>
    <p:sldId id="273" r:id="rId11"/>
    <p:sldId id="262" r:id="rId12"/>
    <p:sldId id="263" r:id="rId13"/>
    <p:sldId id="264" r:id="rId14"/>
    <p:sldId id="259" r:id="rId15"/>
    <p:sldId id="256" r:id="rId16"/>
    <p:sldId id="275" r:id="rId17"/>
    <p:sldId id="277" r:id="rId18"/>
    <p:sldId id="274" r:id="rId19"/>
    <p:sldId id="276" r:id="rId20"/>
    <p:sldId id="278" r:id="rId21"/>
    <p:sldId id="267" r:id="rId22"/>
    <p:sldId id="279" r:id="rId23"/>
    <p:sldId id="265" r:id="rId24"/>
    <p:sldId id="280" r:id="rId2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89" autoAdjust="0"/>
  </p:normalViewPr>
  <p:slideViewPr>
    <p:cSldViewPr snapToGrid="0" snapToObjects="1">
      <p:cViewPr>
        <p:scale>
          <a:sx n="94" d="100"/>
          <a:sy n="94" d="100"/>
        </p:scale>
        <p:origin x="-690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BF43E-8888-5A4D-ACC7-1BA01CABCF62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300DD-FDA3-7B42-965B-E5177C4595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4726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9E909-E28A-7442-BADB-EA133D42F602}" type="datetimeFigureOut">
              <a:rPr lang="fr-FR" smtClean="0"/>
              <a:t>28/08/2016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D651D-F644-6143-88AF-172CCB0CF0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3063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3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67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55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2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08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65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86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55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07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917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6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FDCF-55B1-2D4D-A412-4C3471E12E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622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4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90994" y="622203"/>
            <a:ext cx="79958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 smtClean="0">
                <a:solidFill>
                  <a:srgbClr val="000090"/>
                </a:solidFill>
              </a:rPr>
              <a:t>4. L’équation </a:t>
            </a:r>
            <a:r>
              <a:rPr lang="fr-FR" sz="4400" dirty="0">
                <a:solidFill>
                  <a:srgbClr val="000090"/>
                </a:solidFill>
              </a:rPr>
              <a:t>différentielle </a:t>
            </a:r>
            <a:endParaRPr lang="fr-FR" sz="4400" dirty="0" smtClean="0">
              <a:solidFill>
                <a:srgbClr val="000090"/>
              </a:solidFill>
            </a:endParaRPr>
          </a:p>
          <a:p>
            <a:pPr algn="ctr"/>
            <a:r>
              <a:rPr lang="fr-FR" sz="4400" dirty="0" smtClean="0">
                <a:solidFill>
                  <a:srgbClr val="000090"/>
                </a:solidFill>
              </a:rPr>
              <a:t>et </a:t>
            </a:r>
            <a:r>
              <a:rPr lang="fr-FR" sz="4400" dirty="0">
                <a:solidFill>
                  <a:srgbClr val="000090"/>
                </a:solidFill>
              </a:rPr>
              <a:t>sa résolution en série entière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172547"/>
              </p:ext>
            </p:extLst>
          </p:nvPr>
        </p:nvGraphicFramePr>
        <p:xfrm>
          <a:off x="2966004" y="2471409"/>
          <a:ext cx="276701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…quation" r:id="rId3" imgW="2032000" imgH="698500" progId="Equation.3">
                  <p:embed/>
                </p:oleObj>
              </mc:Choice>
              <mc:Fallback>
                <p:oleObj name="…quation" r:id="rId3" imgW="20320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66004" y="2471409"/>
                        <a:ext cx="2767013" cy="950912"/>
                      </a:xfrm>
                      <a:prstGeom prst="rect">
                        <a:avLst/>
                      </a:prstGeom>
                      <a:ln>
                        <a:solidFill>
                          <a:srgbClr val="00009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369473"/>
              </p:ext>
            </p:extLst>
          </p:nvPr>
        </p:nvGraphicFramePr>
        <p:xfrm>
          <a:off x="942558" y="3942536"/>
          <a:ext cx="7451537" cy="1247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…quation" r:id="rId5" imgW="5918200" imgH="990600" progId="Equation.3">
                  <p:embed/>
                </p:oleObj>
              </mc:Choice>
              <mc:Fallback>
                <p:oleObj name="…quation" r:id="rId5" imgW="59182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2558" y="3942536"/>
                        <a:ext cx="7451537" cy="1247253"/>
                      </a:xfrm>
                      <a:prstGeom prst="rect">
                        <a:avLst/>
                      </a:prstGeom>
                      <a:ln>
                        <a:solidFill>
                          <a:srgbClr val="00009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6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10</a:t>
            </a:fld>
            <a:endParaRPr lang="fr-FR"/>
          </a:p>
        </p:txBody>
      </p:sp>
      <p:grpSp>
        <p:nvGrpSpPr>
          <p:cNvPr id="8" name="Grouper 7"/>
          <p:cNvGrpSpPr/>
          <p:nvPr/>
        </p:nvGrpSpPr>
        <p:grpSpPr>
          <a:xfrm>
            <a:off x="0" y="296418"/>
            <a:ext cx="9144000" cy="6103592"/>
            <a:chOff x="0" y="296418"/>
            <a:chExt cx="9144000" cy="6103592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6418"/>
              <a:ext cx="9144000" cy="6103592"/>
            </a:xfrm>
            <a:prstGeom prst="rect">
              <a:avLst/>
            </a:prstGeom>
            <a:ln w="9525" cmpd="sng">
              <a:noFill/>
            </a:ln>
          </p:spPr>
        </p:pic>
        <p:cxnSp>
          <p:nvCxnSpPr>
            <p:cNvPr id="9" name="Connecteur droit 8"/>
            <p:cNvCxnSpPr/>
            <p:nvPr/>
          </p:nvCxnSpPr>
          <p:spPr>
            <a:xfrm>
              <a:off x="4977494" y="737927"/>
              <a:ext cx="51491" cy="533709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H="1">
              <a:off x="457200" y="5163645"/>
              <a:ext cx="822960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2490650" y="296418"/>
              <a:ext cx="49736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rgbClr val="000090"/>
                  </a:solidFill>
                </a:rPr>
                <a:t>Le graphe de la fonction exponentielle</a:t>
              </a:r>
              <a:endParaRPr lang="fr-FR" sz="2400" dirty="0">
                <a:solidFill>
                  <a:srgbClr val="00009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80861" y="737927"/>
            <a:ext cx="4868111" cy="6339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7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11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12</a:t>
            </a:fld>
            <a:endParaRPr lang="fr-FR"/>
          </a:p>
        </p:txBody>
      </p:sp>
      <p:pic>
        <p:nvPicPr>
          <p:cNvPr id="10" name="Exp_series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7594" y="139122"/>
            <a:ext cx="4404411" cy="5912771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219997" y="2924520"/>
            <a:ext cx="3236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0090"/>
                </a:solidFill>
              </a:rPr>
              <a:t>Les premiers termes </a:t>
            </a:r>
          </a:p>
          <a:p>
            <a:pPr algn="ctr"/>
            <a:r>
              <a:rPr lang="fr-FR" sz="2400" dirty="0" smtClean="0">
                <a:solidFill>
                  <a:srgbClr val="000090"/>
                </a:solidFill>
              </a:rPr>
              <a:t>de la série exponentielle</a:t>
            </a:r>
            <a:endParaRPr lang="fr-FR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13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168080" y="2048539"/>
            <a:ext cx="87214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latin typeface="Bodoni 72 Oldstyle Book"/>
                <a:cs typeface="Bodoni 72 Oldstyle Book"/>
              </a:rPr>
              <a:t>Leonhard Euler, 1727</a:t>
            </a:r>
            <a:endParaRPr lang="fr-FR" sz="2400" dirty="0" smtClean="0">
              <a:latin typeface="Braggadocio"/>
              <a:cs typeface="Braggadocio"/>
            </a:endParaRPr>
          </a:p>
          <a:p>
            <a:pPr algn="ctr"/>
            <a:endParaRPr lang="fr-FR" b="1" dirty="0" smtClean="0">
              <a:latin typeface="Bodoni 72 Oldstyle Book"/>
              <a:cs typeface="Bodoni 72 Oldstyle Book"/>
            </a:endParaRPr>
          </a:p>
          <a:p>
            <a:pPr algn="ctr"/>
            <a:r>
              <a:rPr lang="fr-FR" sz="2400" b="1" dirty="0" err="1" smtClean="0">
                <a:latin typeface="Bodoni 72 Oldstyle Book"/>
                <a:cs typeface="Bodoni 72 Oldstyle Book"/>
              </a:rPr>
              <a:t>Meditatio</a:t>
            </a:r>
            <a:r>
              <a:rPr lang="fr-FR" sz="2400" b="1" dirty="0" smtClean="0">
                <a:latin typeface="Bodoni 72 Oldstyle Book"/>
                <a:cs typeface="Bodoni 72 Oldstyle Book"/>
              </a:rPr>
              <a:t> in </a:t>
            </a:r>
            <a:r>
              <a:rPr lang="fr-FR" sz="2400" b="1" dirty="0" err="1" smtClean="0">
                <a:latin typeface="Bodoni 72 Oldstyle Book"/>
                <a:cs typeface="Bodoni 72 Oldstyle Book"/>
              </a:rPr>
              <a:t>Experimenta</a:t>
            </a:r>
            <a:r>
              <a:rPr lang="fr-FR" sz="2400" b="1" dirty="0" smtClean="0">
                <a:latin typeface="Bodoni 72 Oldstyle Book"/>
                <a:cs typeface="Bodoni 72 Oldstyle Book"/>
              </a:rPr>
              <a:t> </a:t>
            </a:r>
            <a:r>
              <a:rPr lang="fr-FR" sz="2400" b="1" dirty="0" err="1" smtClean="0">
                <a:latin typeface="Bodoni 72 Oldstyle Book"/>
                <a:cs typeface="Bodoni 72 Oldstyle Book"/>
              </a:rPr>
              <a:t>explosione</a:t>
            </a:r>
            <a:r>
              <a:rPr lang="fr-FR" sz="2400" b="1" dirty="0" smtClean="0">
                <a:latin typeface="Bodoni 72 Oldstyle Book"/>
                <a:cs typeface="Bodoni 72 Oldstyle Book"/>
              </a:rPr>
              <a:t> </a:t>
            </a:r>
            <a:r>
              <a:rPr lang="fr-FR" sz="2400" b="1" dirty="0" err="1" smtClean="0">
                <a:latin typeface="Bodoni 72 Oldstyle Book"/>
                <a:cs typeface="Bodoni 72 Oldstyle Book"/>
              </a:rPr>
              <a:t>tormentorum</a:t>
            </a:r>
            <a:r>
              <a:rPr lang="fr-FR" sz="2400" b="1" dirty="0" smtClean="0">
                <a:latin typeface="Bodoni 72 Oldstyle Book"/>
                <a:cs typeface="Bodoni 72 Oldstyle Book"/>
              </a:rPr>
              <a:t> </a:t>
            </a:r>
            <a:r>
              <a:rPr lang="fr-FR" sz="2400" b="1" dirty="0" err="1" smtClean="0">
                <a:latin typeface="Bodoni 72 Oldstyle Book"/>
                <a:cs typeface="Bodoni 72 Oldstyle Book"/>
              </a:rPr>
              <a:t>nuper</a:t>
            </a:r>
            <a:r>
              <a:rPr lang="fr-FR" sz="2400" b="1" dirty="0" smtClean="0">
                <a:latin typeface="Bodoni 72 Oldstyle Book"/>
                <a:cs typeface="Bodoni 72 Oldstyle Book"/>
              </a:rPr>
              <a:t> </a:t>
            </a:r>
            <a:r>
              <a:rPr lang="fr-FR" sz="2400" b="1" dirty="0" err="1" smtClean="0">
                <a:latin typeface="Bodoni 72 Oldstyle Book"/>
                <a:cs typeface="Bodoni 72 Oldstyle Book"/>
              </a:rPr>
              <a:t>instituta</a:t>
            </a:r>
            <a:endParaRPr lang="fr-FR" sz="2400" b="1" dirty="0">
              <a:latin typeface="Bodoni 72 Oldstyle Book"/>
              <a:cs typeface="Bodoni 72 Oldstyle Book"/>
            </a:endParaRPr>
          </a:p>
          <a:p>
            <a:pPr algn="ctr"/>
            <a:r>
              <a:rPr lang="fr-FR" sz="2400" dirty="0" smtClean="0">
                <a:latin typeface="Bodoni 72 Oldstyle Book"/>
                <a:cs typeface="Bodoni 72 Oldstyle Book"/>
              </a:rPr>
              <a:t>(Méditation sur des expériences récentes de tir au canon)</a:t>
            </a:r>
            <a:endParaRPr lang="fr-FR" sz="2400" dirty="0">
              <a:latin typeface="Bodoni 72 Oldstyle Book"/>
              <a:cs typeface="Bodoni 72 Oldstyle Book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723"/>
            <a:ext cx="9144000" cy="2131858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464420" y="4579053"/>
            <a:ext cx="3679580" cy="293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4956313"/>
            <a:ext cx="2735263" cy="276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964151" y="629984"/>
            <a:ext cx="4051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srgbClr val="000090"/>
                </a:solidFill>
              </a:rPr>
              <a:t>5</a:t>
            </a:r>
            <a:r>
              <a:rPr lang="fr-FR" sz="4400" dirty="0" smtClean="0">
                <a:solidFill>
                  <a:srgbClr val="000090"/>
                </a:solidFill>
              </a:rPr>
              <a:t>. La </a:t>
            </a:r>
            <a:r>
              <a:rPr lang="fr-FR" sz="4400" dirty="0">
                <a:solidFill>
                  <a:srgbClr val="000090"/>
                </a:solidFill>
              </a:rPr>
              <a:t>constante </a:t>
            </a:r>
            <a:r>
              <a:rPr lang="fr-FR" sz="4400" i="1" dirty="0"/>
              <a:t>e</a:t>
            </a:r>
            <a:r>
              <a:rPr lang="fr-FR" sz="4400" dirty="0">
                <a:solidFill>
                  <a:srgbClr val="000090"/>
                </a:solidFill>
              </a:rPr>
              <a:t>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57940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93" y="3987949"/>
            <a:ext cx="7416800" cy="16002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Image 8" descr="E:Euler'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10221" cy="36382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707907" y="4493313"/>
            <a:ext cx="1686462" cy="325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58893" y="4833494"/>
            <a:ext cx="6175154" cy="325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4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974390"/>
              </p:ext>
            </p:extLst>
          </p:nvPr>
        </p:nvGraphicFramePr>
        <p:xfrm>
          <a:off x="2705100" y="2705100"/>
          <a:ext cx="3733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…quation" r:id="rId3" imgW="3733800" imgH="1447800" progId="Equation.3">
                  <p:embed/>
                </p:oleObj>
              </mc:Choice>
              <mc:Fallback>
                <p:oleObj name="…quation" r:id="rId3" imgW="3733800" imgH="144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5100" y="2705100"/>
                        <a:ext cx="37338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98372" y="4438777"/>
            <a:ext cx="894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/>
              <a:t>e</a:t>
            </a:r>
            <a:r>
              <a:rPr lang="fr-FR" sz="2400" dirty="0" smtClean="0"/>
              <a:t> =  </a:t>
            </a:r>
            <a:r>
              <a:rPr lang="is-IS" sz="2400" dirty="0" smtClean="0">
                <a:solidFill>
                  <a:srgbClr val="800000"/>
                </a:solidFill>
              </a:rPr>
              <a:t>2.71828</a:t>
            </a:r>
            <a:r>
              <a:rPr lang="is-IS" sz="2400" dirty="0" smtClean="0"/>
              <a:t>182845904523536028747135266249775724709369995…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3458979" y="5079661"/>
            <a:ext cx="18240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i="1" dirty="0" smtClean="0"/>
              <a:t>e</a:t>
            </a:r>
            <a:r>
              <a:rPr lang="fr-FR" sz="2400" smtClean="0"/>
              <a:t> =</a:t>
            </a:r>
            <a:r>
              <a:rPr lang="fr-FR" sz="2400" dirty="0" smtClean="0"/>
              <a:t> </a:t>
            </a:r>
            <a:r>
              <a:rPr lang="fr-FR" sz="2400" dirty="0" smtClean="0">
                <a:latin typeface="Symbol" charset="2"/>
                <a:cs typeface="Symbol" charset="2"/>
              </a:rPr>
              <a:t>p</a:t>
            </a:r>
            <a:r>
              <a:rPr lang="fr-FR" sz="2400" dirty="0" smtClean="0"/>
              <a:t> = 3</a:t>
            </a:r>
          </a:p>
          <a:p>
            <a:pPr algn="ctr"/>
            <a:endParaRPr lang="fr-FR" dirty="0"/>
          </a:p>
          <a:p>
            <a:pPr algn="ctr"/>
            <a:r>
              <a:rPr lang="fr-FR" sz="2400" i="1" dirty="0" smtClean="0"/>
              <a:t>e</a:t>
            </a:r>
            <a:r>
              <a:rPr lang="fr-FR" sz="2400" baseline="30000" dirty="0" smtClean="0"/>
              <a:t>3</a:t>
            </a:r>
            <a:r>
              <a:rPr lang="fr-FR" sz="2400" dirty="0" smtClean="0"/>
              <a:t> = 20,085…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8148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16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0" y="213404"/>
            <a:ext cx="4559300" cy="3048000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93" y="3397250"/>
            <a:ext cx="5181600" cy="2959100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271351" y="1220540"/>
            <a:ext cx="369692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000090"/>
                </a:solidFill>
              </a:rPr>
              <a:t>Développement de </a:t>
            </a:r>
            <a:r>
              <a:rPr lang="fr-FR" sz="3600" i="1" dirty="0" smtClean="0"/>
              <a:t>e</a:t>
            </a:r>
            <a:r>
              <a:rPr lang="fr-FR" sz="32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fr-FR" sz="3200" dirty="0" smtClean="0">
                <a:solidFill>
                  <a:srgbClr val="000090"/>
                </a:solidFill>
              </a:rPr>
              <a:t>en fraction continue</a:t>
            </a:r>
            <a:endParaRPr lang="fr-FR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17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86746" y="723102"/>
            <a:ext cx="56790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rgbClr val="000090"/>
                </a:solidFill>
              </a:rPr>
              <a:t>6. Le </a:t>
            </a:r>
            <a:r>
              <a:rPr lang="fr-FR" sz="4400" dirty="0">
                <a:solidFill>
                  <a:srgbClr val="000090"/>
                </a:solidFill>
              </a:rPr>
              <a:t>logarithme naturel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633523"/>
              </p:ext>
            </p:extLst>
          </p:nvPr>
        </p:nvGraphicFramePr>
        <p:xfrm>
          <a:off x="2590800" y="2293032"/>
          <a:ext cx="4396914" cy="3830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…quation" r:id="rId3" imgW="3251200" imgH="2832100" progId="Equation.3">
                  <p:embed/>
                </p:oleObj>
              </mc:Choice>
              <mc:Fallback>
                <p:oleObj name="…quation" r:id="rId3" imgW="3251200" imgH="283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2293032"/>
                        <a:ext cx="4396914" cy="3830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1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43190" y="886109"/>
            <a:ext cx="65926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rgbClr val="000090"/>
                </a:solidFill>
              </a:rPr>
              <a:t>7. L’exponentielle </a:t>
            </a:r>
            <a:r>
              <a:rPr lang="fr-FR" sz="4400" dirty="0">
                <a:solidFill>
                  <a:srgbClr val="000090"/>
                </a:solidFill>
              </a:rPr>
              <a:t>complexe</a:t>
            </a: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938283"/>
              </p:ext>
            </p:extLst>
          </p:nvPr>
        </p:nvGraphicFramePr>
        <p:xfrm>
          <a:off x="5635204" y="2398537"/>
          <a:ext cx="2700606" cy="1884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…quation" r:id="rId3" imgW="1638300" imgH="1143000" progId="Equation.3">
                  <p:embed/>
                </p:oleObj>
              </mc:Choice>
              <mc:Fallback>
                <p:oleObj name="…quation" r:id="rId3" imgW="1638300" imgH="1143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5204" y="2398537"/>
                        <a:ext cx="2700606" cy="1884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er 13"/>
          <p:cNvGrpSpPr/>
          <p:nvPr/>
        </p:nvGrpSpPr>
        <p:grpSpPr>
          <a:xfrm>
            <a:off x="-503941" y="2091159"/>
            <a:ext cx="6333749" cy="3794326"/>
            <a:chOff x="-503941" y="2091159"/>
            <a:chExt cx="6333749" cy="3794326"/>
          </a:xfrm>
        </p:grpSpPr>
        <p:pic>
          <p:nvPicPr>
            <p:cNvPr id="2" name="Image 1" descr="argumen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091159"/>
              <a:ext cx="5829808" cy="3754014"/>
            </a:xfrm>
            <a:prstGeom prst="rect">
              <a:avLst/>
            </a:prstGeom>
            <a:solidFill>
              <a:srgbClr val="DCE6F2">
                <a:alpha val="0"/>
              </a:srgbClr>
            </a:solidFill>
          </p:spPr>
        </p:pic>
        <p:sp>
          <p:nvSpPr>
            <p:cNvPr id="10" name="ZoneTexte 9"/>
            <p:cNvSpPr txBox="1"/>
            <p:nvPr/>
          </p:nvSpPr>
          <p:spPr>
            <a:xfrm>
              <a:off x="-503941" y="2398537"/>
              <a:ext cx="1007881" cy="5847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3200" i="1" dirty="0">
                  <a:latin typeface="Times"/>
                  <a:cs typeface="Times"/>
                </a:rPr>
                <a:t>y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031524" y="5300709"/>
              <a:ext cx="1007881" cy="5847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i="1" dirty="0" smtClean="0">
                  <a:latin typeface="Times"/>
                  <a:cs typeface="Times"/>
                </a:rPr>
                <a:t>x</a:t>
              </a:r>
              <a:endParaRPr lang="fr-FR" sz="3200" i="1" dirty="0">
                <a:latin typeface="Times"/>
                <a:cs typeface="Times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93573" y="2157637"/>
              <a:ext cx="1007881" cy="5847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i="1" dirty="0">
                  <a:latin typeface="Times"/>
                  <a:cs typeface="Times"/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13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31371" y="472123"/>
            <a:ext cx="42218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000090"/>
                </a:solidFill>
              </a:rPr>
              <a:t>Exponentielle</a:t>
            </a:r>
          </a:p>
          <a:p>
            <a:pPr algn="ctr"/>
            <a:endParaRPr lang="fr-FR" sz="4400" dirty="0">
              <a:solidFill>
                <a:srgbClr val="000090"/>
              </a:solidFill>
            </a:endParaRPr>
          </a:p>
          <a:p>
            <a:pPr algn="ctr"/>
            <a:r>
              <a:rPr lang="fr-FR" sz="3200" dirty="0" smtClean="0">
                <a:solidFill>
                  <a:srgbClr val="000090"/>
                </a:solidFill>
              </a:rPr>
              <a:t>Jean-Marc Lévy-Leblond</a:t>
            </a:r>
            <a:endParaRPr lang="fr-FR" sz="3200" dirty="0">
              <a:solidFill>
                <a:srgbClr val="000090"/>
              </a:solidFill>
            </a:endParaRPr>
          </a:p>
        </p:txBody>
      </p:sp>
      <p:pic>
        <p:nvPicPr>
          <p:cNvPr id="2" name="Image 1" descr="Vector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34967"/>
            <a:ext cx="3048000" cy="2395728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8877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19</a:t>
            </a:fld>
            <a:endParaRPr lang="fr-FR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536824"/>
              </p:ext>
            </p:extLst>
          </p:nvPr>
        </p:nvGraphicFramePr>
        <p:xfrm>
          <a:off x="5006646" y="3043520"/>
          <a:ext cx="3093107" cy="106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…quation" r:id="rId3" imgW="1257300" imgH="431800" progId="Equation.3">
                  <p:embed/>
                </p:oleObj>
              </mc:Choice>
              <mc:Fallback>
                <p:oleObj name="…quation" r:id="rId3" imgW="1257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6646" y="3043520"/>
                        <a:ext cx="3093107" cy="1064219"/>
                      </a:xfrm>
                      <a:prstGeom prst="rect">
                        <a:avLst/>
                      </a:prstGeom>
                      <a:ln>
                        <a:solidFill>
                          <a:srgbClr val="00009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06" y="1921969"/>
            <a:ext cx="4492787" cy="443438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72358" y="3322909"/>
            <a:ext cx="268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>
                <a:solidFill>
                  <a:srgbClr val="FF0000"/>
                </a:solidFill>
              </a:rPr>
              <a:t>.</a:t>
            </a:r>
            <a:endParaRPr lang="fr-FR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 descr="Exponential_Function_(Real_Part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2" y="643617"/>
            <a:ext cx="5726212" cy="4714060"/>
          </a:xfrm>
          <a:prstGeom prst="rect">
            <a:avLst/>
          </a:prstGeom>
          <a:ln>
            <a:solidFill>
              <a:srgbClr val="000090"/>
            </a:solidFill>
          </a:ln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114572"/>
              </p:ext>
            </p:extLst>
          </p:nvPr>
        </p:nvGraphicFramePr>
        <p:xfrm>
          <a:off x="400050" y="2146300"/>
          <a:ext cx="24384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…quation" r:id="rId4" imgW="2438400" imgH="1104900" progId="Equation.3">
                  <p:embed/>
                </p:oleObj>
              </mc:Choice>
              <mc:Fallback>
                <p:oleObj name="…quation" r:id="rId4" imgW="2438400" imgH="1104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" y="2146300"/>
                        <a:ext cx="243840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97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21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45814" y="256688"/>
            <a:ext cx="70331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000090"/>
                </a:solidFill>
              </a:rPr>
              <a:t>8. Exponentielles de matrices, </a:t>
            </a:r>
          </a:p>
          <a:p>
            <a:pPr algn="ctr"/>
            <a:r>
              <a:rPr lang="fr-FR" sz="4400" dirty="0" smtClean="0">
                <a:solidFill>
                  <a:srgbClr val="000090"/>
                </a:solidFill>
              </a:rPr>
              <a:t>opérateurs, etc.</a:t>
            </a:r>
            <a:endParaRPr lang="fr-FR" sz="4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04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59518"/>
              </p:ext>
            </p:extLst>
          </p:nvPr>
        </p:nvGraphicFramePr>
        <p:xfrm>
          <a:off x="1987550" y="4037077"/>
          <a:ext cx="51689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…quation" r:id="rId3" imgW="5168900" imgH="1816100" progId="Equation.3">
                  <p:embed/>
                </p:oleObj>
              </mc:Choice>
              <mc:Fallback>
                <p:oleObj name="…quation" r:id="rId3" imgW="5168900" imgH="181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7550" y="4037077"/>
                        <a:ext cx="5168900" cy="1816100"/>
                      </a:xfrm>
                      <a:prstGeom prst="rect">
                        <a:avLst/>
                      </a:prstGeom>
                      <a:ln>
                        <a:solidFill>
                          <a:srgbClr val="00009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987550" y="2237748"/>
            <a:ext cx="51689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0090"/>
                </a:solidFill>
              </a:rPr>
              <a:t>Attention à la non-commutativité !</a:t>
            </a:r>
            <a:endParaRPr lang="fr-FR" sz="2400" dirty="0">
              <a:solidFill>
                <a:srgbClr val="000090"/>
              </a:solidFill>
            </a:endParaRPr>
          </a:p>
          <a:p>
            <a:pPr algn="ctr"/>
            <a:endParaRPr lang="fr-FR" sz="2400" dirty="0" smtClean="0">
              <a:solidFill>
                <a:srgbClr val="000090"/>
              </a:solidFill>
            </a:endParaRPr>
          </a:p>
          <a:p>
            <a:pPr algn="ctr"/>
            <a:r>
              <a:rPr lang="fr-FR" sz="2400" dirty="0" smtClean="0">
                <a:solidFill>
                  <a:srgbClr val="000090"/>
                </a:solidFill>
              </a:rPr>
              <a:t>Formule de Campbell-Baker-Hausdorff</a:t>
            </a:r>
            <a:endParaRPr lang="fr-FR" sz="2400" dirty="0">
              <a:solidFill>
                <a:srgbClr val="00009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45814" y="256688"/>
            <a:ext cx="70331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000090"/>
                </a:solidFill>
              </a:rPr>
              <a:t>8. Exponentielles de matrices, </a:t>
            </a:r>
          </a:p>
          <a:p>
            <a:pPr algn="ctr"/>
            <a:r>
              <a:rPr lang="fr-FR" sz="4400" dirty="0" smtClean="0">
                <a:solidFill>
                  <a:srgbClr val="000090"/>
                </a:solidFill>
              </a:rPr>
              <a:t>opérateurs, etc.</a:t>
            </a:r>
            <a:endParaRPr lang="fr-FR" sz="4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5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23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17761" y="593276"/>
            <a:ext cx="64646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0090"/>
                </a:solidFill>
              </a:rPr>
              <a:t>Et, comme cerise sur le gâteau, </a:t>
            </a:r>
          </a:p>
          <a:p>
            <a:pPr algn="ctr"/>
            <a:r>
              <a:rPr lang="fr-FR" sz="3200" dirty="0" smtClean="0">
                <a:solidFill>
                  <a:srgbClr val="000090"/>
                </a:solidFill>
              </a:rPr>
              <a:t>une autre jolie formule reliant </a:t>
            </a:r>
            <a:r>
              <a:rPr lang="fr-FR" sz="3200" i="1" dirty="0" smtClean="0">
                <a:solidFill>
                  <a:srgbClr val="000090"/>
                </a:solidFill>
              </a:rPr>
              <a:t>e</a:t>
            </a:r>
            <a:r>
              <a:rPr lang="fr-FR" sz="3200" dirty="0" smtClean="0">
                <a:solidFill>
                  <a:srgbClr val="000090"/>
                </a:solidFill>
              </a:rPr>
              <a:t> et </a:t>
            </a:r>
            <a:r>
              <a:rPr lang="fr-FR" sz="3200" dirty="0" smtClean="0">
                <a:latin typeface="Symbol" charset="2"/>
                <a:cs typeface="Symbol" charset="2"/>
              </a:rPr>
              <a:t>p </a:t>
            </a:r>
            <a:r>
              <a:rPr lang="fr-FR" sz="32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:</a:t>
            </a:r>
            <a:endParaRPr lang="fr-FR" sz="3200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800670"/>
              </p:ext>
            </p:extLst>
          </p:nvPr>
        </p:nvGraphicFramePr>
        <p:xfrm>
          <a:off x="2782066" y="2094046"/>
          <a:ext cx="3771134" cy="179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…quation" r:id="rId3" imgW="2324100" imgH="1104900" progId="Equation.3">
                  <p:embed/>
                </p:oleObj>
              </mc:Choice>
              <mc:Fallback>
                <p:oleObj name="…quation" r:id="rId3" imgW="2324100" imgH="1104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2066" y="2094046"/>
                        <a:ext cx="3771134" cy="1792834"/>
                      </a:xfrm>
                      <a:prstGeom prst="rect">
                        <a:avLst/>
                      </a:prstGeom>
                      <a:ln>
                        <a:solidFill>
                          <a:srgbClr val="00009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71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2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31371" y="472123"/>
            <a:ext cx="42218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err="1" smtClean="0">
                <a:solidFill>
                  <a:srgbClr val="000090"/>
                </a:solidFill>
              </a:rPr>
              <a:t>Exponenciel</a:t>
            </a:r>
            <a:endParaRPr lang="fr-FR" sz="4400" dirty="0" smtClean="0">
              <a:solidFill>
                <a:srgbClr val="000090"/>
              </a:solidFill>
            </a:endParaRPr>
          </a:p>
          <a:p>
            <a:pPr algn="ctr"/>
            <a:endParaRPr lang="fr-FR" sz="4400" dirty="0">
              <a:solidFill>
                <a:srgbClr val="000090"/>
              </a:solidFill>
            </a:endParaRPr>
          </a:p>
          <a:p>
            <a:pPr algn="ctr"/>
            <a:r>
              <a:rPr lang="fr-FR" sz="3200" dirty="0" smtClean="0">
                <a:solidFill>
                  <a:srgbClr val="000090"/>
                </a:solidFill>
              </a:rPr>
              <a:t>Jean-Marc Lévy-Leblond</a:t>
            </a:r>
            <a:endParaRPr lang="fr-FR" sz="3200" dirty="0">
              <a:solidFill>
                <a:srgbClr val="000090"/>
              </a:solidFill>
            </a:endParaRPr>
          </a:p>
        </p:txBody>
      </p:sp>
      <p:pic>
        <p:nvPicPr>
          <p:cNvPr id="2" name="Image 1" descr="VectorM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34967"/>
            <a:ext cx="3048000" cy="2395728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8020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19134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000090"/>
                </a:solidFill>
              </a:rPr>
              <a:t>Attention, fil </a:t>
            </a:r>
            <a:r>
              <a:rPr lang="fr-FR" sz="4400" dirty="0" smtClean="0">
                <a:solidFill>
                  <a:srgbClr val="FF0000"/>
                </a:solidFill>
              </a:rPr>
              <a:t>rouge</a:t>
            </a:r>
            <a:r>
              <a:rPr lang="fr-FR" sz="4400" dirty="0" smtClean="0">
                <a:solidFill>
                  <a:srgbClr val="000090"/>
                </a:solidFill>
              </a:rPr>
              <a:t> !</a:t>
            </a:r>
          </a:p>
          <a:p>
            <a:endParaRPr lang="fr-FR" sz="3200" dirty="0">
              <a:solidFill>
                <a:srgbClr val="000090"/>
              </a:solidFill>
            </a:endParaRPr>
          </a:p>
          <a:p>
            <a:pPr algn="ctr"/>
            <a:r>
              <a:rPr lang="fr-FR" sz="3200" i="1" dirty="0" smtClean="0">
                <a:solidFill>
                  <a:srgbClr val="000090"/>
                </a:solidFill>
              </a:rPr>
              <a:t>Prérequis :</a:t>
            </a:r>
          </a:p>
          <a:p>
            <a:endParaRPr lang="fr-FR" sz="1600" dirty="0">
              <a:solidFill>
                <a:srgbClr val="000090"/>
              </a:solidFill>
            </a:endParaRPr>
          </a:p>
          <a:p>
            <a:r>
              <a:rPr lang="fr-FR" sz="3200" dirty="0" smtClean="0">
                <a:solidFill>
                  <a:srgbClr val="000090"/>
                </a:solidFill>
              </a:rPr>
              <a:t>	Tout savoir déjà sur l’exponentielle…</a:t>
            </a:r>
          </a:p>
          <a:p>
            <a:endParaRPr lang="fr-FR" sz="1600" dirty="0">
              <a:solidFill>
                <a:srgbClr val="000090"/>
              </a:solidFill>
            </a:endParaRPr>
          </a:p>
          <a:p>
            <a:pPr algn="ctr"/>
            <a:r>
              <a:rPr lang="fr-FR" sz="3200" i="1" dirty="0" smtClean="0">
                <a:solidFill>
                  <a:srgbClr val="000090"/>
                </a:solidFill>
              </a:rPr>
              <a:t>Ou, au moins, connaître :</a:t>
            </a:r>
          </a:p>
          <a:p>
            <a:pPr algn="ctr"/>
            <a:endParaRPr lang="fr-FR" sz="1600" dirty="0">
              <a:solidFill>
                <a:srgbClr val="000090"/>
              </a:solidFill>
            </a:endParaRPr>
          </a:p>
          <a:p>
            <a:r>
              <a:rPr lang="fr-FR" sz="3200" dirty="0" smtClean="0">
                <a:solidFill>
                  <a:srgbClr val="000090"/>
                </a:solidFill>
              </a:rPr>
              <a:t>	— la notion de fonction</a:t>
            </a:r>
          </a:p>
          <a:p>
            <a:r>
              <a:rPr lang="fr-FR" sz="3200" dirty="0" smtClean="0">
                <a:solidFill>
                  <a:srgbClr val="000090"/>
                </a:solidFill>
              </a:rPr>
              <a:t>	— la dérivation</a:t>
            </a:r>
          </a:p>
          <a:p>
            <a:r>
              <a:rPr lang="fr-FR" sz="3200" dirty="0" smtClean="0">
                <a:solidFill>
                  <a:srgbClr val="000090"/>
                </a:solidFill>
              </a:rPr>
              <a:t>	— les nombres complexes</a:t>
            </a:r>
          </a:p>
          <a:p>
            <a:r>
              <a:rPr lang="fr-FR" sz="1600" dirty="0" smtClean="0">
                <a:solidFill>
                  <a:srgbClr val="000090"/>
                </a:solidFill>
              </a:rPr>
              <a:t>								</a:t>
            </a:r>
            <a:r>
              <a:rPr lang="fr-FR" sz="3200" dirty="0" smtClean="0">
                <a:solidFill>
                  <a:srgbClr val="000090"/>
                </a:solidFill>
              </a:rPr>
              <a:t>(programme de Terminale S)</a:t>
            </a:r>
            <a:endParaRPr lang="fr-FR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JMLL/Exponentielle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61182" y="608827"/>
            <a:ext cx="7930376" cy="5147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 smtClean="0">
              <a:solidFill>
                <a:srgbClr val="000090"/>
              </a:solidFill>
            </a:endParaRPr>
          </a:p>
          <a:p>
            <a:pPr marL="342900" indent="-342900">
              <a:buAutoNum type="arabicPeriod"/>
            </a:pPr>
            <a:r>
              <a:rPr lang="fr-FR" sz="2400" dirty="0" smtClean="0">
                <a:solidFill>
                  <a:srgbClr val="000090"/>
                </a:solidFill>
              </a:rPr>
              <a:t>Motivations</a:t>
            </a:r>
          </a:p>
          <a:p>
            <a:endParaRPr lang="fr-FR" sz="1000" dirty="0" smtClean="0">
              <a:solidFill>
                <a:srgbClr val="000090"/>
              </a:solidFill>
            </a:endParaRPr>
          </a:p>
          <a:p>
            <a:pPr marL="342900" indent="-342900">
              <a:buAutoNum type="arabicPeriod"/>
            </a:pPr>
            <a:r>
              <a:rPr lang="fr-FR" sz="2400" dirty="0" smtClean="0">
                <a:solidFill>
                  <a:srgbClr val="000090"/>
                </a:solidFill>
              </a:rPr>
              <a:t>Un brin d’histoire</a:t>
            </a:r>
          </a:p>
          <a:p>
            <a:pPr marL="342900" indent="-342900">
              <a:buAutoNum type="arabicPeriod"/>
            </a:pPr>
            <a:endParaRPr lang="fr-FR" sz="1000" dirty="0">
              <a:solidFill>
                <a:srgbClr val="000090"/>
              </a:solidFill>
            </a:endParaRPr>
          </a:p>
          <a:p>
            <a:pPr marL="342900" indent="-342900">
              <a:buAutoNum type="arabicPeriod"/>
            </a:pPr>
            <a:r>
              <a:rPr lang="fr-FR" sz="2400" dirty="0" smtClean="0">
                <a:solidFill>
                  <a:srgbClr val="000090"/>
                </a:solidFill>
              </a:rPr>
              <a:t>L’équation fonctionnelle de la fonction exponentielle</a:t>
            </a:r>
          </a:p>
          <a:p>
            <a:endParaRPr lang="fr-FR" sz="1000" dirty="0">
              <a:solidFill>
                <a:srgbClr val="000090"/>
              </a:solidFill>
            </a:endParaRPr>
          </a:p>
          <a:p>
            <a:pPr marL="342900" indent="-342900">
              <a:buAutoNum type="arabicPeriod"/>
            </a:pPr>
            <a:r>
              <a:rPr lang="fr-FR" sz="2400" dirty="0" smtClean="0">
                <a:solidFill>
                  <a:srgbClr val="000090"/>
                </a:solidFill>
              </a:rPr>
              <a:t>L’équation différentielle et sa résolution en série entière</a:t>
            </a:r>
          </a:p>
          <a:p>
            <a:pPr marL="342900" indent="-342900">
              <a:buAutoNum type="arabicPeriod"/>
            </a:pPr>
            <a:endParaRPr lang="fr-FR" sz="1000" dirty="0">
              <a:solidFill>
                <a:srgbClr val="00009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fr-FR" sz="2400" dirty="0">
                <a:solidFill>
                  <a:srgbClr val="000090"/>
                </a:solidFill>
              </a:rPr>
              <a:t>Le logarithme </a:t>
            </a:r>
            <a:r>
              <a:rPr lang="fr-FR" sz="2400" dirty="0" smtClean="0">
                <a:solidFill>
                  <a:srgbClr val="000090"/>
                </a:solidFill>
              </a:rPr>
              <a:t>naturel</a:t>
            </a:r>
          </a:p>
          <a:p>
            <a:pPr marL="342900" indent="-342900">
              <a:buFontTx/>
              <a:buAutoNum type="arabicPeriod"/>
            </a:pPr>
            <a:endParaRPr lang="fr-FR" sz="1000" dirty="0">
              <a:solidFill>
                <a:srgbClr val="000090"/>
              </a:solidFill>
            </a:endParaRPr>
          </a:p>
          <a:p>
            <a:pPr marL="342900" indent="-342900">
              <a:buAutoNum type="arabicPeriod"/>
            </a:pPr>
            <a:r>
              <a:rPr lang="fr-FR" sz="2400" dirty="0" smtClean="0">
                <a:solidFill>
                  <a:srgbClr val="000090"/>
                </a:solidFill>
              </a:rPr>
              <a:t>La constante </a:t>
            </a:r>
            <a:r>
              <a:rPr lang="fr-FR" sz="3200" i="1" dirty="0" smtClean="0">
                <a:solidFill>
                  <a:srgbClr val="000000"/>
                </a:solidFill>
              </a:rPr>
              <a:t>e</a:t>
            </a:r>
            <a:r>
              <a:rPr lang="fr-FR" sz="2400" dirty="0" smtClean="0">
                <a:solidFill>
                  <a:srgbClr val="000090"/>
                </a:solidFill>
              </a:rPr>
              <a:t>     </a:t>
            </a:r>
            <a:r>
              <a:rPr lang="fr-FR" sz="2400" dirty="0" smtClean="0">
                <a:solidFill>
                  <a:srgbClr val="660066"/>
                </a:solidFill>
              </a:rPr>
              <a:t>[6’. Bonus : fractions continues]</a:t>
            </a:r>
          </a:p>
          <a:p>
            <a:pPr marL="342900" indent="-342900">
              <a:buAutoNum type="arabicPeriod"/>
            </a:pPr>
            <a:endParaRPr lang="fr-FR" sz="1000" dirty="0">
              <a:solidFill>
                <a:srgbClr val="000090"/>
              </a:solidFill>
            </a:endParaRPr>
          </a:p>
          <a:p>
            <a:pPr marL="342900" indent="-342900">
              <a:buAutoNum type="arabicPeriod"/>
            </a:pPr>
            <a:r>
              <a:rPr lang="fr-FR" sz="2400" dirty="0" smtClean="0">
                <a:solidFill>
                  <a:srgbClr val="000090"/>
                </a:solidFill>
              </a:rPr>
              <a:t>L’exponentielle complexe</a:t>
            </a:r>
          </a:p>
          <a:p>
            <a:pPr marL="342900" indent="-342900">
              <a:buAutoNum type="arabicPeriod"/>
            </a:pPr>
            <a:endParaRPr lang="fr-FR" sz="1050" dirty="0">
              <a:solidFill>
                <a:srgbClr val="000090"/>
              </a:solidFill>
            </a:endParaRPr>
          </a:p>
          <a:p>
            <a:pPr marL="342900" indent="-342900">
              <a:buAutoNum type="arabicPeriod"/>
            </a:pPr>
            <a:r>
              <a:rPr lang="fr-FR" sz="2400" dirty="0" smtClean="0">
                <a:solidFill>
                  <a:srgbClr val="660066"/>
                </a:solidFill>
              </a:rPr>
              <a:t>Généralisation : exponentielles de matrices et d’opérateurs</a:t>
            </a:r>
          </a:p>
          <a:p>
            <a:pPr marL="342900" indent="-342900">
              <a:buAutoNum type="arabicPeriod"/>
            </a:pPr>
            <a:endParaRPr lang="fr-FR" sz="1000" dirty="0">
              <a:solidFill>
                <a:srgbClr val="660066"/>
              </a:solidFill>
            </a:endParaRPr>
          </a:p>
          <a:p>
            <a:pPr marL="342900" indent="-342900">
              <a:buAutoNum type="arabicPeriod"/>
            </a:pPr>
            <a:r>
              <a:rPr lang="fr-FR" sz="2400" dirty="0" smtClean="0">
                <a:solidFill>
                  <a:srgbClr val="660066"/>
                </a:solidFill>
              </a:rPr>
              <a:t>Séries de Fourier</a:t>
            </a:r>
            <a:endParaRPr lang="fr-FR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5</a:t>
            </a:fld>
            <a:endParaRPr lang="fr-FR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536885"/>
              </p:ext>
            </p:extLst>
          </p:nvPr>
        </p:nvGraphicFramePr>
        <p:xfrm>
          <a:off x="2243138" y="1536700"/>
          <a:ext cx="4795837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…quation" r:id="rId3" imgW="1333500" imgH="431800" progId="Equation.3">
                  <p:embed/>
                </p:oleObj>
              </mc:Choice>
              <mc:Fallback>
                <p:oleObj name="…quation" r:id="rId3" imgW="1333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3138" y="1536700"/>
                        <a:ext cx="4795837" cy="1552575"/>
                      </a:xfrm>
                      <a:prstGeom prst="rect">
                        <a:avLst/>
                      </a:prstGeom>
                      <a:ln>
                        <a:solidFill>
                          <a:srgbClr val="00009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122365" y="378633"/>
            <a:ext cx="5018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000090"/>
                </a:solidFill>
              </a:rPr>
              <a:t>Le clou de la séance :</a:t>
            </a:r>
            <a:endParaRPr lang="fr-FR" sz="4400" dirty="0">
              <a:solidFill>
                <a:srgbClr val="000090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587789"/>
              </p:ext>
            </p:extLst>
          </p:nvPr>
        </p:nvGraphicFramePr>
        <p:xfrm>
          <a:off x="2379663" y="3776663"/>
          <a:ext cx="4522787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…quation" r:id="rId5" imgW="1257300" imgH="431800" progId="Equation.3">
                  <p:embed/>
                </p:oleObj>
              </mc:Choice>
              <mc:Fallback>
                <p:oleObj name="…quation" r:id="rId5" imgW="12573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9663" y="3776663"/>
                        <a:ext cx="4522787" cy="1552575"/>
                      </a:xfrm>
                      <a:prstGeom prst="rect">
                        <a:avLst/>
                      </a:prstGeom>
                      <a:ln>
                        <a:solidFill>
                          <a:srgbClr val="00009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2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357511" y="817567"/>
            <a:ext cx="33522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 smtClean="0">
              <a:solidFill>
                <a:srgbClr val="000090"/>
              </a:solidFill>
            </a:endParaRPr>
          </a:p>
          <a:p>
            <a:pPr marL="342900" indent="-342900">
              <a:buAutoNum type="arabicPeriod"/>
            </a:pPr>
            <a:r>
              <a:rPr lang="fr-FR" sz="4400" dirty="0" smtClean="0">
                <a:solidFill>
                  <a:srgbClr val="000090"/>
                </a:solidFill>
              </a:rPr>
              <a:t>Motivations</a:t>
            </a:r>
          </a:p>
        </p:txBody>
      </p:sp>
    </p:spTree>
    <p:extLst>
      <p:ext uri="{BB962C8B-B14F-4D97-AF65-F5344CB8AC3E}">
        <p14:creationId xmlns:p14="http://schemas.microsoft.com/office/powerpoint/2010/main" val="17811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22822" y="86090"/>
            <a:ext cx="4750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000090"/>
                </a:solidFill>
              </a:rPr>
              <a:t>2. Un brin d’histoire</a:t>
            </a:r>
            <a:endParaRPr lang="fr-FR" sz="4400" dirty="0">
              <a:solidFill>
                <a:srgbClr val="66006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78860" y="877928"/>
            <a:ext cx="8788246" cy="6955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000090"/>
                </a:solidFill>
              </a:rPr>
              <a:t>“</a:t>
            </a:r>
            <a:r>
              <a:rPr lang="fr-FR" sz="3200" dirty="0" smtClean="0">
                <a:solidFill>
                  <a:srgbClr val="000090"/>
                </a:solidFill>
              </a:rPr>
              <a:t>Puissances”  : carrés</a:t>
            </a:r>
            <a:r>
              <a:rPr lang="fr-FR" sz="3200" dirty="0" smtClean="0"/>
              <a:t> </a:t>
            </a:r>
            <a:r>
              <a:rPr lang="fr-FR" sz="3200" i="1" dirty="0" smtClean="0"/>
              <a:t>a</a:t>
            </a:r>
            <a:r>
              <a:rPr lang="fr-FR" sz="2400" dirty="0" smtClean="0"/>
              <a:t>x</a:t>
            </a:r>
            <a:r>
              <a:rPr lang="fr-FR" sz="3200" i="1" dirty="0" smtClean="0"/>
              <a:t>a</a:t>
            </a:r>
            <a:r>
              <a:rPr lang="fr-FR" sz="3200" dirty="0" smtClean="0"/>
              <a:t>, </a:t>
            </a:r>
            <a:r>
              <a:rPr lang="fr-FR" sz="3200" dirty="0" smtClean="0">
                <a:solidFill>
                  <a:srgbClr val="000090"/>
                </a:solidFill>
              </a:rPr>
              <a:t>cubes</a:t>
            </a:r>
            <a:r>
              <a:rPr lang="fr-FR" sz="3200" dirty="0" smtClean="0"/>
              <a:t> </a:t>
            </a:r>
            <a:r>
              <a:rPr lang="fr-FR" sz="3200" i="1" dirty="0" err="1" smtClean="0"/>
              <a:t>a</a:t>
            </a:r>
            <a:r>
              <a:rPr lang="fr-FR" sz="2400" dirty="0" err="1" smtClean="0"/>
              <a:t>x</a:t>
            </a:r>
            <a:r>
              <a:rPr lang="fr-FR" sz="3200" i="1" dirty="0" err="1" smtClean="0"/>
              <a:t>a</a:t>
            </a:r>
            <a:r>
              <a:rPr lang="fr-FR" sz="2400" dirty="0" err="1" smtClean="0"/>
              <a:t>x</a:t>
            </a:r>
            <a:r>
              <a:rPr lang="fr-FR" sz="3200" i="1" dirty="0" err="1" smtClean="0"/>
              <a:t>a</a:t>
            </a:r>
            <a:r>
              <a:rPr lang="fr-FR" sz="3200" dirty="0" smtClean="0">
                <a:solidFill>
                  <a:srgbClr val="000090"/>
                </a:solidFill>
              </a:rPr>
              <a:t>, etc.</a:t>
            </a:r>
          </a:p>
          <a:p>
            <a:endParaRPr lang="fr-FR" sz="1000" dirty="0" smtClean="0"/>
          </a:p>
          <a:p>
            <a:r>
              <a:rPr lang="fr-FR" sz="3200" dirty="0" smtClean="0">
                <a:solidFill>
                  <a:srgbClr val="000090"/>
                </a:solidFill>
              </a:rPr>
              <a:t>Chuquet 1484, </a:t>
            </a:r>
            <a:r>
              <a:rPr lang="fr-FR" sz="3200" dirty="0" err="1" smtClean="0">
                <a:solidFill>
                  <a:srgbClr val="000090"/>
                </a:solidFill>
              </a:rPr>
              <a:t>Stifel</a:t>
            </a:r>
            <a:r>
              <a:rPr lang="fr-FR" sz="3200" dirty="0" smtClean="0">
                <a:solidFill>
                  <a:srgbClr val="000090"/>
                </a:solidFill>
              </a:rPr>
              <a:t> 1584 : </a:t>
            </a:r>
          </a:p>
          <a:p>
            <a:r>
              <a:rPr lang="fr-FR" sz="3200" dirty="0" smtClean="0"/>
              <a:t>			</a:t>
            </a:r>
            <a:r>
              <a:rPr lang="fr-FR" sz="3200" dirty="0" smtClean="0">
                <a:solidFill>
                  <a:srgbClr val="000090"/>
                </a:solidFill>
              </a:rPr>
              <a:t>puissances fractionnaires, négatives, </a:t>
            </a:r>
          </a:p>
          <a:p>
            <a:r>
              <a:rPr lang="fr-FR" sz="3200" dirty="0" smtClean="0">
                <a:solidFill>
                  <a:srgbClr val="000090"/>
                </a:solidFill>
              </a:rPr>
              <a:t>			mais pas de notation adaptée</a:t>
            </a:r>
          </a:p>
          <a:p>
            <a:endParaRPr lang="fr-FR" sz="1000" dirty="0"/>
          </a:p>
          <a:p>
            <a:r>
              <a:rPr lang="fr-FR" sz="3200" dirty="0" smtClean="0">
                <a:solidFill>
                  <a:srgbClr val="000090"/>
                </a:solidFill>
              </a:rPr>
              <a:t>Descartes 1637 : </a:t>
            </a:r>
            <a:r>
              <a:rPr lang="fr-FR" sz="3200" i="1" dirty="0" smtClean="0"/>
              <a:t>a</a:t>
            </a:r>
            <a:r>
              <a:rPr lang="fr-FR" sz="3200" baseline="30000" dirty="0" smtClean="0"/>
              <a:t>2</a:t>
            </a:r>
            <a:r>
              <a:rPr lang="fr-FR" sz="3200" dirty="0" smtClean="0"/>
              <a:t>, </a:t>
            </a:r>
            <a:r>
              <a:rPr lang="fr-FR" sz="3200" i="1" dirty="0" smtClean="0"/>
              <a:t>a</a:t>
            </a:r>
            <a:r>
              <a:rPr lang="fr-FR" sz="3200" baseline="30000" dirty="0" smtClean="0"/>
              <a:t>3 </a:t>
            </a:r>
          </a:p>
          <a:p>
            <a:r>
              <a:rPr lang="fr-FR" sz="2400" dirty="0" smtClean="0"/>
              <a:t>			</a:t>
            </a:r>
            <a:r>
              <a:rPr lang="fr-FR" sz="3200" dirty="0" smtClean="0">
                <a:solidFill>
                  <a:srgbClr val="000090"/>
                </a:solidFill>
              </a:rPr>
              <a:t>puissances numériques entières seulement</a:t>
            </a:r>
          </a:p>
          <a:p>
            <a:endParaRPr lang="fr-FR" sz="1000" dirty="0"/>
          </a:p>
          <a:p>
            <a:r>
              <a:rPr lang="fr-FR" sz="3200" dirty="0" smtClean="0">
                <a:solidFill>
                  <a:srgbClr val="000090"/>
                </a:solidFill>
              </a:rPr>
              <a:t>Wallis 1657, Newton 1676, Leibniz 1678 </a:t>
            </a:r>
            <a:endParaRPr lang="fr-FR" sz="3200" baseline="30000" dirty="0" smtClean="0"/>
          </a:p>
          <a:p>
            <a:r>
              <a:rPr lang="fr-FR" sz="3200" baseline="30000" dirty="0"/>
              <a:t>	</a:t>
            </a:r>
            <a:r>
              <a:rPr lang="fr-FR" sz="3200" baseline="30000" dirty="0" smtClean="0"/>
              <a:t>				</a:t>
            </a:r>
            <a:r>
              <a:rPr lang="fr-FR" sz="3200" dirty="0" smtClean="0">
                <a:solidFill>
                  <a:srgbClr val="000090"/>
                </a:solidFill>
              </a:rPr>
              <a:t>puissances fractionnaires : </a:t>
            </a:r>
            <a:r>
              <a:rPr lang="fr-FR" sz="3200" i="1" dirty="0" smtClean="0"/>
              <a:t>a</a:t>
            </a:r>
            <a:r>
              <a:rPr lang="fr-FR" sz="3200" baseline="30000" dirty="0" smtClean="0"/>
              <a:t>1/2</a:t>
            </a:r>
            <a:r>
              <a:rPr lang="fr-FR" sz="3200" dirty="0" smtClean="0"/>
              <a:t> = </a:t>
            </a:r>
            <a:endParaRPr lang="fr-FR" sz="3200" dirty="0" smtClean="0">
              <a:solidFill>
                <a:srgbClr val="000090"/>
              </a:solidFill>
            </a:endParaRPr>
          </a:p>
          <a:p>
            <a:r>
              <a:rPr lang="fr-FR" sz="3200" dirty="0">
                <a:solidFill>
                  <a:srgbClr val="000090"/>
                </a:solidFill>
              </a:rPr>
              <a:t>	</a:t>
            </a:r>
            <a:r>
              <a:rPr lang="fr-FR" sz="3200" dirty="0" smtClean="0">
                <a:solidFill>
                  <a:srgbClr val="000090"/>
                </a:solidFill>
              </a:rPr>
              <a:t>		puissances littérales variables : </a:t>
            </a:r>
            <a:r>
              <a:rPr lang="fr-FR" sz="3200" i="1" dirty="0" err="1" smtClean="0"/>
              <a:t>a</a:t>
            </a:r>
            <a:r>
              <a:rPr lang="fr-FR" sz="3200" i="1" baseline="30000" dirty="0" err="1" smtClean="0"/>
              <a:t>p</a:t>
            </a:r>
            <a:endParaRPr lang="fr-FR" sz="3200" i="1" baseline="30000" dirty="0"/>
          </a:p>
          <a:p>
            <a:pPr algn="ctr"/>
            <a:r>
              <a:rPr lang="fr-FR" sz="3200" i="1" dirty="0" smtClean="0"/>
              <a:t>							</a:t>
            </a:r>
            <a:r>
              <a:rPr lang="fr-FR" sz="3200" i="1" dirty="0" err="1" smtClean="0"/>
              <a:t>a</a:t>
            </a:r>
            <a:r>
              <a:rPr lang="fr-FR" sz="3200" i="1" baseline="30000" dirty="0" err="1" smtClean="0"/>
              <a:t>p</a:t>
            </a:r>
            <a:r>
              <a:rPr lang="fr-FR" sz="2400" dirty="0" err="1" smtClean="0"/>
              <a:t>x</a:t>
            </a:r>
            <a:r>
              <a:rPr lang="fr-FR" sz="3200" i="1" dirty="0" err="1" smtClean="0"/>
              <a:t>a</a:t>
            </a:r>
            <a:r>
              <a:rPr lang="fr-FR" sz="3200" i="1" baseline="30000" dirty="0" err="1" smtClean="0"/>
              <a:t>q</a:t>
            </a:r>
            <a:r>
              <a:rPr lang="fr-FR" sz="3200" dirty="0" smtClean="0"/>
              <a:t> = </a:t>
            </a:r>
            <a:r>
              <a:rPr lang="fr-FR" sz="3200" i="1" dirty="0" err="1" smtClean="0"/>
              <a:t>a</a:t>
            </a:r>
            <a:r>
              <a:rPr lang="fr-FR" sz="3200" i="1" baseline="30000" dirty="0" err="1" smtClean="0"/>
              <a:t>p</a:t>
            </a:r>
            <a:r>
              <a:rPr lang="fr-FR" sz="3200" baseline="30000" dirty="0" err="1" smtClean="0"/>
              <a:t>+</a:t>
            </a:r>
            <a:r>
              <a:rPr lang="fr-FR" sz="3200" i="1" baseline="30000" dirty="0" err="1" smtClean="0"/>
              <a:t>q</a:t>
            </a:r>
            <a:endParaRPr lang="fr-FR" sz="3200" i="1" baseline="30000" dirty="0"/>
          </a:p>
          <a:p>
            <a:endParaRPr lang="fr-FR" sz="3200" dirty="0"/>
          </a:p>
          <a:p>
            <a:endParaRPr lang="fr-FR" sz="3200" dirty="0" smtClean="0">
              <a:solidFill>
                <a:srgbClr val="000090"/>
              </a:solidFill>
            </a:endParaRPr>
          </a:p>
          <a:p>
            <a:endParaRPr lang="fr-FR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Fleurance, 11/08/16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JMLL/Exponentielle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FDCF-55B1-2D4D-A412-4C3471E12EEF}" type="slidenum">
              <a:rPr lang="fr-FR" smtClean="0"/>
              <a:t>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97427" y="511407"/>
            <a:ext cx="65495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smtClean="0">
                <a:solidFill>
                  <a:srgbClr val="000090"/>
                </a:solidFill>
              </a:rPr>
              <a:t>3. L’équation </a:t>
            </a:r>
            <a:r>
              <a:rPr lang="fr-FR" sz="4400" dirty="0">
                <a:solidFill>
                  <a:srgbClr val="000090"/>
                </a:solidFill>
              </a:rPr>
              <a:t>fonctionnelle de la fonction exponentielle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814287" y="2231571"/>
            <a:ext cx="5315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r>
              <a:rPr lang="fr-FR" sz="3200" dirty="0">
                <a:solidFill>
                  <a:srgbClr val="000090"/>
                </a:solidFill>
              </a:rPr>
              <a:t>m</a:t>
            </a:r>
            <a:r>
              <a:rPr lang="fr-FR" sz="3200" dirty="0" smtClean="0">
                <a:solidFill>
                  <a:srgbClr val="000090"/>
                </a:solidFill>
              </a:rPr>
              <a:t>ultiplication &lt;—&gt; addition ?</a:t>
            </a:r>
            <a:endParaRPr lang="fr-FR" sz="3200" dirty="0">
              <a:solidFill>
                <a:srgbClr val="000090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361765"/>
              </p:ext>
            </p:extLst>
          </p:nvPr>
        </p:nvGraphicFramePr>
        <p:xfrm>
          <a:off x="2077356" y="3891643"/>
          <a:ext cx="4626430" cy="925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…quation" r:id="rId3" imgW="3429000" imgH="685800" progId="Equation.3">
                  <p:embed/>
                </p:oleObj>
              </mc:Choice>
              <mc:Fallback>
                <p:oleObj name="…quation" r:id="rId3" imgW="34290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7356" y="3891643"/>
                        <a:ext cx="4626430" cy="925286"/>
                      </a:xfrm>
                      <a:prstGeom prst="rect">
                        <a:avLst/>
                      </a:prstGeom>
                      <a:ln>
                        <a:solidFill>
                          <a:srgbClr val="00009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6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319</Words>
  <Application>Microsoft Office PowerPoint</Application>
  <PresentationFormat>Affichage à l'écran (4:3)</PresentationFormat>
  <Paragraphs>160</Paragraphs>
  <Slides>24</Slides>
  <Notes>0</Notes>
  <HiddenSlides>0</HiddenSlides>
  <MMClips>1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Thème Office</vt:lpstr>
      <vt:lpstr>…quation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Lévy-Leblond 2004</dc:creator>
  <cp:lastModifiedBy>BrunoMONFLIER</cp:lastModifiedBy>
  <cp:revision>20</cp:revision>
  <dcterms:created xsi:type="dcterms:W3CDTF">2016-08-09T09:25:03Z</dcterms:created>
  <dcterms:modified xsi:type="dcterms:W3CDTF">2016-08-28T21:40:38Z</dcterms:modified>
</cp:coreProperties>
</file>