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412" r:id="rId3"/>
    <p:sldId id="397" r:id="rId4"/>
    <p:sldId id="423" r:id="rId5"/>
    <p:sldId id="421" r:id="rId6"/>
    <p:sldId id="413" r:id="rId7"/>
    <p:sldId id="440" r:id="rId8"/>
    <p:sldId id="414" r:id="rId9"/>
    <p:sldId id="366" r:id="rId10"/>
    <p:sldId id="451" r:id="rId11"/>
    <p:sldId id="415" r:id="rId12"/>
    <p:sldId id="300" r:id="rId13"/>
    <p:sldId id="302" r:id="rId14"/>
    <p:sldId id="424" r:id="rId15"/>
    <p:sldId id="291" r:id="rId16"/>
    <p:sldId id="295" r:id="rId17"/>
    <p:sldId id="425" r:id="rId18"/>
    <p:sldId id="296" r:id="rId19"/>
    <p:sldId id="326" r:id="rId20"/>
    <p:sldId id="410" r:id="rId21"/>
    <p:sldId id="303" r:id="rId22"/>
    <p:sldId id="264" r:id="rId23"/>
    <p:sldId id="418" r:id="rId24"/>
    <p:sldId id="416" r:id="rId25"/>
    <p:sldId id="265" r:id="rId26"/>
    <p:sldId id="266" r:id="rId27"/>
    <p:sldId id="267" r:id="rId28"/>
    <p:sldId id="268" r:id="rId29"/>
    <p:sldId id="442" r:id="rId30"/>
    <p:sldId id="269" r:id="rId31"/>
    <p:sldId id="438" r:id="rId32"/>
    <p:sldId id="419" r:id="rId33"/>
    <p:sldId id="304" r:id="rId34"/>
    <p:sldId id="307" r:id="rId35"/>
    <p:sldId id="411" r:id="rId36"/>
    <p:sldId id="332" r:id="rId37"/>
    <p:sldId id="341" r:id="rId38"/>
    <p:sldId id="336" r:id="rId39"/>
    <p:sldId id="422" r:id="rId40"/>
    <p:sldId id="270" r:id="rId41"/>
    <p:sldId id="292" r:id="rId42"/>
    <p:sldId id="353" r:id="rId43"/>
    <p:sldId id="286" r:id="rId44"/>
    <p:sldId id="288" r:id="rId45"/>
    <p:sldId id="287" r:id="rId46"/>
    <p:sldId id="305" r:id="rId47"/>
    <p:sldId id="445" r:id="rId48"/>
    <p:sldId id="310" r:id="rId49"/>
    <p:sldId id="311" r:id="rId50"/>
    <p:sldId id="368" r:id="rId51"/>
    <p:sldId id="427" r:id="rId52"/>
    <p:sldId id="429" r:id="rId53"/>
    <p:sldId id="313" r:id="rId54"/>
    <p:sldId id="315" r:id="rId55"/>
    <p:sldId id="314" r:id="rId56"/>
    <p:sldId id="430" r:id="rId57"/>
    <p:sldId id="431" r:id="rId58"/>
    <p:sldId id="432" r:id="rId59"/>
    <p:sldId id="358" r:id="rId60"/>
    <p:sldId id="306" r:id="rId61"/>
    <p:sldId id="399" r:id="rId62"/>
    <p:sldId id="392" r:id="rId63"/>
    <p:sldId id="357" r:id="rId64"/>
    <p:sldId id="362" r:id="rId65"/>
    <p:sldId id="400" r:id="rId66"/>
    <p:sldId id="407" r:id="rId67"/>
    <p:sldId id="446" r:id="rId68"/>
    <p:sldId id="447" r:id="rId69"/>
    <p:sldId id="448" r:id="rId70"/>
    <p:sldId id="402" r:id="rId71"/>
    <p:sldId id="449" r:id="rId72"/>
    <p:sldId id="408" r:id="rId73"/>
    <p:sldId id="404" r:id="rId74"/>
    <p:sldId id="403" r:id="rId75"/>
    <p:sldId id="439" r:id="rId76"/>
    <p:sldId id="382" r:id="rId77"/>
    <p:sldId id="369" r:id="rId78"/>
    <p:sldId id="453" r:id="rId79"/>
    <p:sldId id="452" r:id="rId80"/>
    <p:sldId id="420" r:id="rId81"/>
    <p:sldId id="371" r:id="rId82"/>
    <p:sldId id="435" r:id="rId83"/>
    <p:sldId id="436" r:id="rId84"/>
    <p:sldId id="437" r:id="rId85"/>
    <p:sldId id="409" r:id="rId86"/>
    <p:sldId id="443" r:id="rId87"/>
    <p:sldId id="374" r:id="rId88"/>
    <p:sldId id="417" r:id="rId8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BC"/>
    <a:srgbClr val="CA2444"/>
    <a:srgbClr val="6B2B2A"/>
    <a:srgbClr val="00A400"/>
    <a:srgbClr val="006900"/>
    <a:srgbClr val="FFF954"/>
    <a:srgbClr val="FFEF91"/>
    <a:srgbClr val="C92544"/>
    <a:srgbClr val="B774B4"/>
    <a:srgbClr val="D07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8" autoAdjust="0"/>
    <p:restoredTop sz="97846" autoAdjust="0"/>
  </p:normalViewPr>
  <p:slideViewPr>
    <p:cSldViewPr snapToGrid="0" snapToObjects="1">
      <p:cViewPr varScale="1">
        <p:scale>
          <a:sx n="74" d="100"/>
          <a:sy n="74" d="100"/>
        </p:scale>
        <p:origin x="-120" y="-528"/>
      </p:cViewPr>
      <p:guideLst>
        <p:guide orient="horz" pos="2160"/>
        <p:guide pos="2880"/>
      </p:guideLst>
    </p:cSldViewPr>
  </p:slideViewPr>
  <p:notesTextViewPr>
    <p:cViewPr>
      <p:scale>
        <a:sx n="100" d="100"/>
        <a:sy n="100" d="100"/>
      </p:scale>
      <p:origin x="0" y="0"/>
    </p:cViewPr>
  </p:notesTextViewPr>
  <p:sorterViewPr>
    <p:cViewPr>
      <p:scale>
        <a:sx n="98" d="100"/>
        <a:sy n="98" d="100"/>
      </p:scale>
      <p:origin x="0" y="13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AC657B-7F43-2645-B10A-CE1D629ACCC3}" type="datetimeFigureOut">
              <a:t>07/08/16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35539-6C6B-D140-B2D1-46D4C42F7EFA}" type="slidenum">
              <a:t>‹#›</a:t>
            </a:fld>
            <a:endParaRPr lang="fr-FR"/>
          </a:p>
        </p:txBody>
      </p:sp>
    </p:spTree>
    <p:extLst>
      <p:ext uri="{BB962C8B-B14F-4D97-AF65-F5344CB8AC3E}">
        <p14:creationId xmlns:p14="http://schemas.microsoft.com/office/powerpoint/2010/main" val="338945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A35539-6C6B-D140-B2D1-46D4C42F7EFA}" type="slidenum">
              <a:rPr lang="uk-UA" smtClean="0"/>
              <a:t>1</a:t>
            </a:fld>
            <a:endParaRPr lang="uk-UA"/>
          </a:p>
        </p:txBody>
      </p:sp>
    </p:spTree>
    <p:extLst>
      <p:ext uri="{BB962C8B-B14F-4D97-AF65-F5344CB8AC3E}">
        <p14:creationId xmlns:p14="http://schemas.microsoft.com/office/powerpoint/2010/main" val="396653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25BFA-B173-004B-B93F-39B7D33F7A22}" type="slidenum">
              <a:rPr lang="fr-FR"/>
              <a:pPr/>
              <a:t>40</a:t>
            </a:fld>
            <a:endParaRPr lang="fr-FR"/>
          </a:p>
        </p:txBody>
      </p:sp>
      <p:sp>
        <p:nvSpPr>
          <p:cNvPr id="35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94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0104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fr-FR">
                <a:latin typeface="Arial" charset="0"/>
                <a:ea typeface="msgothic" charset="-128"/>
                <a:cs typeface="msgothic" charset="-128"/>
              </a:rPr>
              <a:t>Comparison of global mean projections of global average surface temperature (°C) change from 2000 to 2100 with reconstructions of Northern Hemisphere average temperature changes (IPCC 2001). Shading before 2000 indicates uncertainty in the observations, shading after 2000 indicates the range of uncertainty due to the range of emissions uncertainties and modelling uncertainties. The individual curves after 2000 represent individual emission scenarios. Figure reprinted with permission from IPCC.</a:t>
            </a:r>
          </a:p>
        </p:txBody>
      </p:sp>
    </p:spTree>
    <p:extLst>
      <p:ext uri="{BB962C8B-B14F-4D97-AF65-F5344CB8AC3E}">
        <p14:creationId xmlns:p14="http://schemas.microsoft.com/office/powerpoint/2010/main" val="138559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01769-8D46-2F48-90C8-FEC06FDE00DE}" type="slidenum">
              <a:rPr lang="fr-FR"/>
              <a:pPr/>
              <a:t>48</a:t>
            </a:fld>
            <a:endParaRPr lang="fr-FR"/>
          </a:p>
        </p:txBody>
      </p:sp>
      <p:sp>
        <p:nvSpPr>
          <p:cNvPr id="64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99506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731F6-3F70-FC4B-B4F9-F19B25F642F8}" type="slidenum">
              <a:rPr lang="fr-FR"/>
              <a:pPr/>
              <a:t>49</a:t>
            </a:fld>
            <a:endParaRPr lang="fr-FR"/>
          </a:p>
        </p:txBody>
      </p:sp>
      <p:sp>
        <p:nvSpPr>
          <p:cNvPr id="64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32328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00B8D-3AA7-FF4C-96D3-84E937AE7089}" type="slidenum">
              <a:rPr lang="fr-FR"/>
              <a:pPr/>
              <a:t>53</a:t>
            </a:fld>
            <a:endParaRPr lang="fr-FR"/>
          </a:p>
        </p:txBody>
      </p:sp>
      <p:sp>
        <p:nvSpPr>
          <p:cNvPr id="65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36419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1A2A86-F441-F049-98DE-73169B83DBA4}" type="slidenum">
              <a:rPr lang="fr-FR"/>
              <a:pPr/>
              <a:t>54</a:t>
            </a:fld>
            <a:endParaRPr lang="fr-FR"/>
          </a:p>
        </p:txBody>
      </p:sp>
      <p:sp>
        <p:nvSpPr>
          <p:cNvPr id="65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50806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DC232-1EBD-9B46-BD50-7AE718D72B2B}" type="slidenum">
              <a:rPr lang="fr-FR"/>
              <a:pPr/>
              <a:t>55</a:t>
            </a:fld>
            <a:endParaRPr lang="fr-FR"/>
          </a:p>
        </p:txBody>
      </p:sp>
      <p:sp>
        <p:nvSpPr>
          <p:cNvPr id="65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653138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47A36-C6C2-0B4F-BCBA-C5299BA404D2}" type="slidenum">
              <a:rPr lang="fr-FR"/>
              <a:pPr/>
              <a:t>56</a:t>
            </a:fld>
            <a:endParaRPr lang="fr-FR"/>
          </a:p>
        </p:txBody>
      </p:sp>
      <p:sp>
        <p:nvSpPr>
          <p:cNvPr id="65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43256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9BF79-941E-F24F-AD68-EFB4BA1B684E}" type="slidenum">
              <a:rPr lang="fr-FR"/>
              <a:pPr/>
              <a:t>57</a:t>
            </a:fld>
            <a:endParaRPr lang="fr-FR"/>
          </a:p>
        </p:txBody>
      </p:sp>
      <p:sp>
        <p:nvSpPr>
          <p:cNvPr id="65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775214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77D35-785A-1D4F-A853-FAC862397284}" type="slidenum">
              <a:rPr lang="fr-FR"/>
              <a:pPr/>
              <a:t>58</a:t>
            </a:fld>
            <a:endParaRPr lang="fr-FR"/>
          </a:p>
        </p:txBody>
      </p:sp>
      <p:sp>
        <p:nvSpPr>
          <p:cNvPr id="66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59957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09B713-8E2C-6642-B0EC-E4971DEA013C}" type="slidenum">
              <a:rPr lang="fr-FR"/>
              <a:pPr/>
              <a:t>22</a:t>
            </a:fld>
            <a:endParaRPr lang="fr-FR"/>
          </a:p>
        </p:txBody>
      </p:sp>
      <p:sp>
        <p:nvSpPr>
          <p:cNvPr id="318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8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428433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D9B1F1-DD7E-1347-8C91-1AFFEB1F1251}" type="slidenum">
              <a:rPr lang="fr-FR"/>
              <a:pPr/>
              <a:t>63</a:t>
            </a:fld>
            <a:endParaRPr lang="fr-FR"/>
          </a:p>
        </p:txBody>
      </p:sp>
      <p:sp>
        <p:nvSpPr>
          <p:cNvPr id="50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790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35180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42EC3-055B-3D4B-B9D6-90DDD5FD4756}" type="slidenum">
              <a:rPr lang="fr-FR"/>
              <a:pPr/>
              <a:t>66</a:t>
            </a:fld>
            <a:endParaRPr lang="fr-FR"/>
          </a:p>
        </p:txBody>
      </p:sp>
      <p:sp>
        <p:nvSpPr>
          <p:cNvPr id="32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46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0437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42EC3-055B-3D4B-B9D6-90DDD5FD4756}" type="slidenum">
              <a:rPr lang="fr-FR"/>
              <a:pPr/>
              <a:t>68</a:t>
            </a:fld>
            <a:endParaRPr lang="fr-FR"/>
          </a:p>
        </p:txBody>
      </p:sp>
      <p:sp>
        <p:nvSpPr>
          <p:cNvPr id="32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46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6543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FCA7-2928-E64D-8D7A-82E8F8AB2C68}" type="slidenum">
              <a:rPr lang="fr-FR"/>
              <a:pPr/>
              <a:t>76</a:t>
            </a:fld>
            <a:endParaRPr lang="fr-FR"/>
          </a:p>
        </p:txBody>
      </p:sp>
      <p:sp>
        <p:nvSpPr>
          <p:cNvPr id="69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237847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6545B-5AD5-5E41-B161-2991D76D3781}" type="slidenum">
              <a:rPr lang="fr-FR"/>
              <a:pPr/>
              <a:t>77</a:t>
            </a:fld>
            <a:endParaRPr lang="fr-FR"/>
          </a:p>
        </p:txBody>
      </p:sp>
      <p:sp>
        <p:nvSpPr>
          <p:cNvPr id="68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974088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FCA7-2928-E64D-8D7A-82E8F8AB2C68}" type="slidenum">
              <a:rPr lang="fr-FR"/>
              <a:pPr/>
              <a:t>78</a:t>
            </a:fld>
            <a:endParaRPr lang="fr-FR"/>
          </a:p>
        </p:txBody>
      </p:sp>
      <p:sp>
        <p:nvSpPr>
          <p:cNvPr id="69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237847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FCA7-2928-E64D-8D7A-82E8F8AB2C68}" type="slidenum">
              <a:rPr lang="fr-FR"/>
              <a:pPr/>
              <a:t>79</a:t>
            </a:fld>
            <a:endParaRPr lang="fr-FR"/>
          </a:p>
        </p:txBody>
      </p:sp>
      <p:sp>
        <p:nvSpPr>
          <p:cNvPr id="69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23784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5B915-802C-844F-B188-9DE3D8DF300B}" type="slidenum">
              <a:rPr lang="fr-FR"/>
              <a:pPr/>
              <a:t>80</a:t>
            </a:fld>
            <a:endParaRPr lang="fr-FR"/>
          </a:p>
        </p:txBody>
      </p:sp>
      <p:sp>
        <p:nvSpPr>
          <p:cNvPr id="79257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257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569481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78D2A-301E-2843-9049-BCA07354A7EA}" type="slidenum">
              <a:rPr lang="fr-FR"/>
              <a:pPr/>
              <a:t>81</a:t>
            </a:fld>
            <a:endParaRPr lang="fr-FR"/>
          </a:p>
        </p:txBody>
      </p:sp>
      <p:sp>
        <p:nvSpPr>
          <p:cNvPr id="68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2101660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CD007-C061-484F-9CAA-427F70284440}" type="slidenum">
              <a:rPr lang="fr-FR"/>
              <a:pPr/>
              <a:t>82</a:t>
            </a:fld>
            <a:endParaRPr lang="fr-FR"/>
          </a:p>
        </p:txBody>
      </p:sp>
      <p:sp>
        <p:nvSpPr>
          <p:cNvPr id="64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extLst>
      <p:ext uri="{BB962C8B-B14F-4D97-AF65-F5344CB8AC3E}">
        <p14:creationId xmlns:p14="http://schemas.microsoft.com/office/powerpoint/2010/main" val="42731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E9DA9-892B-154C-BB8F-45D5944CDB7C}" type="slidenum">
              <a:rPr lang="fr-FR"/>
              <a:pPr/>
              <a:t>25</a:t>
            </a:fld>
            <a:endParaRPr lang="fr-FR"/>
          </a:p>
        </p:txBody>
      </p:sp>
      <p:sp>
        <p:nvSpPr>
          <p:cNvPr id="28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61590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468475-1E3C-8149-9758-197AADE62AEB}" type="slidenum">
              <a:rPr lang="fr-FR"/>
              <a:pPr/>
              <a:t>83</a:t>
            </a:fld>
            <a:endParaRPr lang="fr-FR"/>
          </a:p>
        </p:txBody>
      </p:sp>
      <p:sp>
        <p:nvSpPr>
          <p:cNvPr id="37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58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4288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E6756-F9B9-804E-BFAB-3E7F1C7DF956}" type="slidenum">
              <a:rPr lang="fr-FR"/>
              <a:pPr/>
              <a:t>84</a:t>
            </a:fld>
            <a:endParaRPr lang="fr-F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6453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BE175D-CA0E-8D42-B26F-3B7F04532C49}" type="slidenum">
              <a:rPr lang="fr-FR"/>
              <a:pPr/>
              <a:t>87</a:t>
            </a:fld>
            <a:endParaRPr lang="fr-FR"/>
          </a:p>
        </p:txBody>
      </p:sp>
      <p:sp>
        <p:nvSpPr>
          <p:cNvPr id="79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05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9138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9213E-3875-EF46-A74D-93A75D8B9E5A}" type="slidenum">
              <a:rPr lang="fr-FR"/>
              <a:pPr/>
              <a:t>26</a:t>
            </a:fld>
            <a:endParaRPr lang="fr-FR"/>
          </a:p>
        </p:txBody>
      </p:sp>
      <p:sp>
        <p:nvSpPr>
          <p:cNvPr id="36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2962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3BBCE-143C-2A45-9A90-E24F8006B24B}" type="slidenum">
              <a:rPr lang="fr-FR"/>
              <a:pPr/>
              <a:t>27</a:t>
            </a:fld>
            <a:endParaRPr lang="fr-FR"/>
          </a:p>
        </p:txBody>
      </p:sp>
      <p:sp>
        <p:nvSpPr>
          <p:cNvPr id="400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0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4324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0A601-8BBC-1B4B-B9D6-4F06E41D4A5D}" type="slidenum">
              <a:rPr lang="fr-FR"/>
              <a:pPr/>
              <a:t>28</a:t>
            </a:fld>
            <a:endParaRPr lang="fr-FR"/>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914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0A601-8BBC-1B4B-B9D6-4F06E41D4A5D}" type="slidenum">
              <a:rPr lang="fr-FR"/>
              <a:pPr/>
              <a:t>29</a:t>
            </a:fld>
            <a:endParaRPr lang="fr-FR"/>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0394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9F93B-95E9-E744-9EA9-52B42CF140CF}" type="slidenum">
              <a:rPr lang="fr-FR"/>
              <a:pPr/>
              <a:t>30</a:t>
            </a:fld>
            <a:endParaRPr lang="fr-FR"/>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36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8735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CE0E0-5470-5340-94C6-FAF8821366FB}" type="slidenum">
              <a:rPr lang="fr-FR"/>
              <a:pPr/>
              <a:t>38</a:t>
            </a:fld>
            <a:endParaRPr lang="fr-FR"/>
          </a:p>
        </p:txBody>
      </p:sp>
      <p:sp>
        <p:nvSpPr>
          <p:cNvPr id="376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8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41333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3CF8079-530D-3A4F-8176-70472A699A7E}" type="datetimeFigureOut">
              <a:t>07/08/16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262999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3CF8079-530D-3A4F-8176-70472A699A7E}" type="datetimeFigureOut">
              <a:t>07/08/16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354698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3CF8079-530D-3A4F-8176-70472A699A7E}" type="datetimeFigureOut">
              <a:t>07/08/16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294821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3CF8079-530D-3A4F-8176-70472A699A7E}" type="datetimeFigureOut">
              <a:t>07/08/16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135120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3CF8079-530D-3A4F-8176-70472A699A7E}" type="datetimeFigureOut">
              <a:t>07/08/16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54421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3CF8079-530D-3A4F-8176-70472A699A7E}" type="datetimeFigureOut">
              <a:t>07/08/16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47281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3CF8079-530D-3A4F-8176-70472A699A7E}" type="datetimeFigureOut">
              <a:t>07/08/16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122173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3CF8079-530D-3A4F-8176-70472A699A7E}" type="datetimeFigureOut">
              <a:t>07/08/16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143768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3CF8079-530D-3A4F-8176-70472A699A7E}" type="datetimeFigureOut">
              <a:t>07/08/16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204815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3CF8079-530D-3A4F-8176-70472A699A7E}" type="datetimeFigureOut">
              <a:t>07/08/16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394428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3CF8079-530D-3A4F-8176-70472A699A7E}" type="datetimeFigureOut">
              <a:t>07/08/16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655E230-36DE-9E49-A03D-693DB0FE497C}" type="slidenum">
              <a:t>‹#›</a:t>
            </a:fld>
            <a:endParaRPr lang="fr-FR"/>
          </a:p>
        </p:txBody>
      </p:sp>
    </p:spTree>
    <p:extLst>
      <p:ext uri="{BB962C8B-B14F-4D97-AF65-F5344CB8AC3E}">
        <p14:creationId xmlns:p14="http://schemas.microsoft.com/office/powerpoint/2010/main" val="25480694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F8079-530D-3A4F-8176-70472A699A7E}" type="datetimeFigureOut">
              <a:t>07/08/16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5E230-36DE-9E49-A03D-693DB0FE497C}" type="slidenum">
              <a:t>‹#›</a:t>
            </a:fld>
            <a:endParaRPr lang="fr-FR"/>
          </a:p>
        </p:txBody>
      </p:sp>
    </p:spTree>
    <p:extLst>
      <p:ext uri="{BB962C8B-B14F-4D97-AF65-F5344CB8AC3E}">
        <p14:creationId xmlns:p14="http://schemas.microsoft.com/office/powerpoint/2010/main" val="369094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6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microsoft.com/office/2007/relationships/hdphoto" Target="../media/hdphoto2.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 Id="rId3" Type="http://schemas.openxmlformats.org/officeDocument/2006/relationships/image" Target="../media/image10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 Id="rId3" Type="http://schemas.microsoft.com/office/2007/relationships/hdphoto" Target="../media/hdphoto3.wdp"/></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2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984699" y="328483"/>
            <a:ext cx="7292367" cy="255454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fr-FR" sz="8000" dirty="0" smtClean="0">
                <a:solidFill>
                  <a:schemeClr val="accent1">
                    <a:lumMod val="75000"/>
                  </a:schemeClr>
                </a:solidFill>
                <a:effectLst>
                  <a:outerShdw blurRad="38100" dist="38100" dir="2700000" algn="tl">
                    <a:srgbClr val="DDDDDD"/>
                  </a:outerShdw>
                </a:effectLst>
                <a:latin typeface="Mistral" charset="0"/>
              </a:rPr>
              <a:t>La biodiversité de crise en crise</a:t>
            </a:r>
            <a:endParaRPr lang="fr-FR" sz="8000" dirty="0">
              <a:solidFill>
                <a:schemeClr val="accent1">
                  <a:lumMod val="75000"/>
                </a:schemeClr>
              </a:solidFill>
              <a:effectLst>
                <a:outerShdw blurRad="38100" dist="38100" dir="2700000" algn="tl">
                  <a:srgbClr val="DDDDDD"/>
                </a:outerShdw>
              </a:effectLst>
              <a:latin typeface="Mistral" charset="0"/>
            </a:endParaRPr>
          </a:p>
        </p:txBody>
      </p:sp>
      <p:sp>
        <p:nvSpPr>
          <p:cNvPr id="6" name="Text Box 6"/>
          <p:cNvSpPr txBox="1">
            <a:spLocks noChangeArrowheads="1"/>
          </p:cNvSpPr>
          <p:nvPr/>
        </p:nvSpPr>
        <p:spPr bwMode="auto">
          <a:xfrm>
            <a:off x="882650" y="3936163"/>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solidFill>
                  <a:srgbClr val="376092"/>
                </a:solidFill>
              </a:rPr>
              <a:t>Bruno DAVID</a:t>
            </a:r>
            <a:endParaRPr lang="fr-FR" sz="2000" baseline="30000">
              <a:solidFill>
                <a:srgbClr val="376092"/>
              </a:solidFill>
            </a:endParaRPr>
          </a:p>
        </p:txBody>
      </p:sp>
      <p:grpSp>
        <p:nvGrpSpPr>
          <p:cNvPr id="9" name="Grouper 8"/>
          <p:cNvGrpSpPr/>
          <p:nvPr/>
        </p:nvGrpSpPr>
        <p:grpSpPr>
          <a:xfrm>
            <a:off x="3724673" y="2917938"/>
            <a:ext cx="5105603" cy="3629154"/>
            <a:chOff x="3724673" y="2917938"/>
            <a:chExt cx="5105603" cy="3629154"/>
          </a:xfrm>
        </p:grpSpPr>
        <p:pic>
          <p:nvPicPr>
            <p:cNvPr id="7" name="Image 6" descr="Capture d’écran 2011-10-23 à 17.42.3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4673" y="2917938"/>
              <a:ext cx="5105603" cy="3608970"/>
            </a:xfrm>
            <a:prstGeom prst="rect">
              <a:avLst/>
            </a:prstGeom>
          </p:spPr>
        </p:pic>
        <p:sp>
          <p:nvSpPr>
            <p:cNvPr id="8" name="Rectangle 7"/>
            <p:cNvSpPr/>
            <p:nvPr/>
          </p:nvSpPr>
          <p:spPr>
            <a:xfrm>
              <a:off x="3753215" y="6208538"/>
              <a:ext cx="1781171" cy="338554"/>
            </a:xfrm>
            <a:prstGeom prst="rect">
              <a:avLst/>
            </a:prstGeom>
          </p:spPr>
          <p:txBody>
            <a:bodyPr wrap="square">
              <a:spAutoFit/>
            </a:bodyPr>
            <a:lstStyle/>
            <a:p>
              <a:r>
                <a:rPr lang="fr-FR" sz="1600">
                  <a:solidFill>
                    <a:schemeClr val="tx1">
                      <a:lumMod val="65000"/>
                      <a:lumOff val="35000"/>
                    </a:schemeClr>
                  </a:solidFill>
                </a:rPr>
                <a:t>http://io9.com/</a:t>
              </a:r>
            </a:p>
          </p:txBody>
        </p:sp>
      </p:grpSp>
      <p:pic>
        <p:nvPicPr>
          <p:cNvPr id="10" name="Image 9" descr="mnh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6453" y="4608860"/>
            <a:ext cx="1649521" cy="1869457"/>
          </a:xfrm>
          <a:prstGeom prst="rect">
            <a:avLst/>
          </a:prstGeom>
        </p:spPr>
      </p:pic>
    </p:spTree>
    <p:extLst>
      <p:ext uri="{BB962C8B-B14F-4D97-AF65-F5344CB8AC3E}">
        <p14:creationId xmlns:p14="http://schemas.microsoft.com/office/powerpoint/2010/main" val="18868068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14205" y="489664"/>
            <a:ext cx="5545108" cy="646331"/>
          </a:xfrm>
          <a:prstGeom prst="rect">
            <a:avLst/>
          </a:prstGeom>
          <a:noFill/>
          <a:effectLst/>
        </p:spPr>
        <p:txBody>
          <a:bodyPr wrap="none" rtlCol="0">
            <a:spAutoFit/>
          </a:bodyPr>
          <a:lstStyle/>
          <a:p>
            <a:r>
              <a:rPr lang="fr-FR" sz="3600" b="1" dirty="0" smtClean="0">
                <a:solidFill>
                  <a:schemeClr val="tx2">
                    <a:lumMod val="60000"/>
                    <a:lumOff val="40000"/>
                  </a:schemeClr>
                </a:solidFill>
                <a:latin typeface="Arial"/>
                <a:cs typeface="Arial"/>
              </a:rPr>
              <a:t>Qu’est-ce qu’une crise ?</a:t>
            </a:r>
            <a:endParaRPr lang="fr-FR" sz="3600" b="1" dirty="0">
              <a:solidFill>
                <a:schemeClr val="tx2">
                  <a:lumMod val="60000"/>
                  <a:lumOff val="40000"/>
                </a:schemeClr>
              </a:solidFill>
              <a:latin typeface="Arial"/>
              <a:cs typeface="Arial"/>
            </a:endParaRPr>
          </a:p>
        </p:txBody>
      </p:sp>
      <p:grpSp>
        <p:nvGrpSpPr>
          <p:cNvPr id="16" name="Grouper 15"/>
          <p:cNvGrpSpPr/>
          <p:nvPr/>
        </p:nvGrpSpPr>
        <p:grpSpPr>
          <a:xfrm>
            <a:off x="5665754" y="1661747"/>
            <a:ext cx="3296652" cy="3955949"/>
            <a:chOff x="5665754" y="1661747"/>
            <a:chExt cx="3296652" cy="3955949"/>
          </a:xfrm>
        </p:grpSpPr>
        <p:sp>
          <p:nvSpPr>
            <p:cNvPr id="8" name="ZoneTexte 7"/>
            <p:cNvSpPr txBox="1"/>
            <p:nvPr/>
          </p:nvSpPr>
          <p:spPr>
            <a:xfrm>
              <a:off x="6532685" y="1661747"/>
              <a:ext cx="1681101" cy="523220"/>
            </a:xfrm>
            <a:prstGeom prst="rect">
              <a:avLst/>
            </a:prstGeom>
            <a:noFill/>
          </p:spPr>
          <p:txBody>
            <a:bodyPr wrap="none" rtlCol="0">
              <a:spAutoFit/>
            </a:bodyPr>
            <a:lstStyle/>
            <a:p>
              <a:r>
                <a:rPr lang="fr-FR" sz="2800" b="1" dirty="0" smtClean="0">
                  <a:solidFill>
                    <a:schemeClr val="tx2">
                      <a:lumMod val="75000"/>
                    </a:schemeClr>
                  </a:solidFill>
                </a:rPr>
                <a:t>Biosphère</a:t>
              </a:r>
              <a:endParaRPr lang="fr-FR" sz="2800" b="1" dirty="0">
                <a:solidFill>
                  <a:schemeClr val="tx2">
                    <a:lumMod val="75000"/>
                  </a:schemeClr>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754" y="2405254"/>
              <a:ext cx="3296652" cy="2474308"/>
            </a:xfrm>
            <a:prstGeom prst="rect">
              <a:avLst/>
            </a:prstGeom>
          </p:spPr>
        </p:pic>
        <p:sp>
          <p:nvSpPr>
            <p:cNvPr id="10" name="ZoneTexte 9"/>
            <p:cNvSpPr txBox="1"/>
            <p:nvPr/>
          </p:nvSpPr>
          <p:spPr>
            <a:xfrm>
              <a:off x="6580420" y="5248364"/>
              <a:ext cx="1585627" cy="369332"/>
            </a:xfrm>
            <a:prstGeom prst="rect">
              <a:avLst/>
            </a:prstGeom>
            <a:noFill/>
          </p:spPr>
          <p:txBody>
            <a:bodyPr wrap="none" rtlCol="0">
              <a:spAutoFit/>
            </a:bodyPr>
            <a:lstStyle/>
            <a:p>
              <a:r>
                <a:rPr lang="fr-FR"/>
                <a:t>Impact </a:t>
              </a:r>
              <a:r>
                <a:rPr lang="fr-FR" smtClean="0"/>
                <a:t>général</a:t>
              </a:r>
              <a:endParaRPr lang="fr-FR"/>
            </a:p>
          </p:txBody>
        </p:sp>
      </p:grpSp>
      <p:grpSp>
        <p:nvGrpSpPr>
          <p:cNvPr id="14" name="Grouper 13"/>
          <p:cNvGrpSpPr/>
          <p:nvPr/>
        </p:nvGrpSpPr>
        <p:grpSpPr>
          <a:xfrm>
            <a:off x="538995" y="1661747"/>
            <a:ext cx="2007740" cy="3955949"/>
            <a:chOff x="538995" y="1661747"/>
            <a:chExt cx="2007740" cy="3955949"/>
          </a:xfrm>
        </p:grpSpPr>
        <p:sp>
          <p:nvSpPr>
            <p:cNvPr id="6" name="ZoneTexte 5"/>
            <p:cNvSpPr txBox="1"/>
            <p:nvPr/>
          </p:nvSpPr>
          <p:spPr>
            <a:xfrm>
              <a:off x="940777" y="1661747"/>
              <a:ext cx="1204176" cy="523220"/>
            </a:xfrm>
            <a:prstGeom prst="rect">
              <a:avLst/>
            </a:prstGeom>
            <a:noFill/>
          </p:spPr>
          <p:txBody>
            <a:bodyPr wrap="none" rtlCol="0">
              <a:spAutoFit/>
            </a:bodyPr>
            <a:lstStyle/>
            <a:p>
              <a:r>
                <a:rPr lang="fr-FR" sz="2800" b="1" dirty="0" smtClean="0">
                  <a:solidFill>
                    <a:schemeClr val="tx2">
                      <a:lumMod val="75000"/>
                    </a:schemeClr>
                  </a:solidFill>
                </a:rPr>
                <a:t>Espace</a:t>
              </a:r>
              <a:endParaRPr lang="fr-FR" sz="2800" b="1" dirty="0">
                <a:solidFill>
                  <a:schemeClr val="tx2">
                    <a:lumMod val="75000"/>
                  </a:schemeClr>
                </a:solidFill>
              </a:endParaRPr>
            </a:p>
          </p:txBody>
        </p:sp>
        <p:sp>
          <p:nvSpPr>
            <p:cNvPr id="11" name="ZoneTexte 10"/>
            <p:cNvSpPr txBox="1"/>
            <p:nvPr/>
          </p:nvSpPr>
          <p:spPr>
            <a:xfrm>
              <a:off x="788492" y="5248364"/>
              <a:ext cx="1508746" cy="369332"/>
            </a:xfrm>
            <a:prstGeom prst="rect">
              <a:avLst/>
            </a:prstGeom>
            <a:noFill/>
          </p:spPr>
          <p:txBody>
            <a:bodyPr wrap="none" rtlCol="0">
              <a:spAutoFit/>
            </a:bodyPr>
            <a:lstStyle/>
            <a:p>
              <a:r>
                <a:rPr lang="fr-FR" dirty="0"/>
                <a:t>Impact global </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95" y="2651535"/>
              <a:ext cx="2007740" cy="2007740"/>
            </a:xfrm>
            <a:prstGeom prst="rect">
              <a:avLst/>
            </a:prstGeom>
          </p:spPr>
        </p:pic>
      </p:grpSp>
      <p:grpSp>
        <p:nvGrpSpPr>
          <p:cNvPr id="15" name="Grouper 14"/>
          <p:cNvGrpSpPr/>
          <p:nvPr/>
        </p:nvGrpSpPr>
        <p:grpSpPr>
          <a:xfrm>
            <a:off x="3164650" y="1661747"/>
            <a:ext cx="2348335" cy="4092524"/>
            <a:chOff x="3164650" y="1661747"/>
            <a:chExt cx="2348335" cy="4092524"/>
          </a:xfrm>
        </p:grpSpPr>
        <p:sp>
          <p:nvSpPr>
            <p:cNvPr id="4" name="ZoneTexte 3"/>
            <p:cNvSpPr txBox="1"/>
            <p:nvPr/>
          </p:nvSpPr>
          <p:spPr>
            <a:xfrm>
              <a:off x="3164650" y="5107940"/>
              <a:ext cx="2348335" cy="646331"/>
            </a:xfrm>
            <a:prstGeom prst="rect">
              <a:avLst/>
            </a:prstGeom>
            <a:noFill/>
          </p:spPr>
          <p:txBody>
            <a:bodyPr wrap="none" rtlCol="0">
              <a:spAutoFit/>
            </a:bodyPr>
            <a:lstStyle/>
            <a:p>
              <a:pPr algn="ctr"/>
              <a:r>
                <a:rPr lang="fr-FR" dirty="0" smtClean="0"/>
                <a:t>Impact brutal</a:t>
              </a:r>
            </a:p>
            <a:p>
              <a:pPr algn="ctr"/>
              <a:r>
                <a:rPr lang="fr-FR" dirty="0" smtClean="0"/>
                <a:t>(à l’échelle géologique)</a:t>
              </a:r>
            </a:p>
          </p:txBody>
        </p:sp>
        <p:sp>
          <p:nvSpPr>
            <p:cNvPr id="7" name="ZoneTexte 6"/>
            <p:cNvSpPr txBox="1"/>
            <p:nvPr/>
          </p:nvSpPr>
          <p:spPr>
            <a:xfrm>
              <a:off x="3769720" y="1661747"/>
              <a:ext cx="1138197" cy="523220"/>
            </a:xfrm>
            <a:prstGeom prst="rect">
              <a:avLst/>
            </a:prstGeom>
            <a:noFill/>
          </p:spPr>
          <p:txBody>
            <a:bodyPr wrap="none" rtlCol="0">
              <a:spAutoFit/>
            </a:bodyPr>
            <a:lstStyle/>
            <a:p>
              <a:r>
                <a:rPr lang="fr-FR" sz="2800" b="1" dirty="0" smtClean="0">
                  <a:solidFill>
                    <a:schemeClr val="tx2">
                      <a:lumMod val="75000"/>
                    </a:schemeClr>
                  </a:solidFill>
                </a:rPr>
                <a:t>Temps</a:t>
              </a:r>
              <a:endParaRPr lang="fr-FR" sz="2800" b="1" dirty="0">
                <a:solidFill>
                  <a:schemeClr val="tx2">
                    <a:lumMod val="75000"/>
                  </a:schemeClr>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161" y="2935474"/>
              <a:ext cx="2191314" cy="1308160"/>
            </a:xfrm>
            <a:prstGeom prst="rect">
              <a:avLst/>
            </a:prstGeom>
          </p:spPr>
        </p:pic>
      </p:grpSp>
    </p:spTree>
    <p:extLst>
      <p:ext uri="{BB962C8B-B14F-4D97-AF65-F5344CB8AC3E}">
        <p14:creationId xmlns:p14="http://schemas.microsoft.com/office/powerpoint/2010/main" val="4008775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3561491" y="1547335"/>
            <a:ext cx="5003800" cy="3733800"/>
            <a:chOff x="3561491" y="1547335"/>
            <a:chExt cx="5003800" cy="3733800"/>
          </a:xfrm>
        </p:grpSpPr>
        <p:pic>
          <p:nvPicPr>
            <p:cNvPr id="4" name="Image 3" descr="Capture d’écran 2011-10-23 à 18.12.3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491" y="1547335"/>
              <a:ext cx="5003800" cy="3733800"/>
            </a:xfrm>
            <a:prstGeom prst="rect">
              <a:avLst/>
            </a:prstGeom>
          </p:spPr>
        </p:pic>
        <p:sp>
          <p:nvSpPr>
            <p:cNvPr id="9" name="Rectangle 8"/>
            <p:cNvSpPr/>
            <p:nvPr/>
          </p:nvSpPr>
          <p:spPr>
            <a:xfrm>
              <a:off x="3592194" y="4913143"/>
              <a:ext cx="1420381" cy="338554"/>
            </a:xfrm>
            <a:prstGeom prst="rect">
              <a:avLst/>
            </a:prstGeom>
          </p:spPr>
          <p:txBody>
            <a:bodyPr wrap="none">
              <a:spAutoFit/>
            </a:bodyPr>
            <a:lstStyle/>
            <a:p>
              <a:r>
                <a:rPr lang="fr-FR" sz="1600"/>
                <a:t>Image B. David</a:t>
              </a:r>
            </a:p>
          </p:txBody>
        </p:sp>
      </p:grpSp>
      <p:sp>
        <p:nvSpPr>
          <p:cNvPr id="3" name="ZoneTexte 2"/>
          <p:cNvSpPr txBox="1"/>
          <p:nvPr/>
        </p:nvSpPr>
        <p:spPr>
          <a:xfrm>
            <a:off x="3253168" y="5536054"/>
            <a:ext cx="4877657" cy="1200328"/>
          </a:xfrm>
          <a:prstGeom prst="rect">
            <a:avLst/>
          </a:prstGeom>
          <a:noFill/>
        </p:spPr>
        <p:txBody>
          <a:bodyPr wrap="none" rtlCol="0">
            <a:spAutoFit/>
          </a:bodyPr>
          <a:lstStyle/>
          <a:p>
            <a:r>
              <a:rPr lang="fr-FR" sz="2400">
                <a:solidFill>
                  <a:schemeClr val="tx2">
                    <a:lumMod val="75000"/>
                  </a:schemeClr>
                </a:solidFill>
              </a:rPr>
              <a:t>Qu’en est-il aujourd’hui ?</a:t>
            </a:r>
          </a:p>
          <a:p>
            <a:r>
              <a:rPr lang="fr-FR" sz="2400">
                <a:solidFill>
                  <a:schemeClr val="tx2">
                    <a:lumMod val="75000"/>
                  </a:schemeClr>
                </a:solidFill>
              </a:rPr>
              <a:t>Une crise est-elle annoncée ?</a:t>
            </a:r>
          </a:p>
          <a:p>
            <a:r>
              <a:rPr lang="fr-FR" sz="2400">
                <a:solidFill>
                  <a:schemeClr val="tx2">
                    <a:lumMod val="75000"/>
                  </a:schemeClr>
                </a:solidFill>
              </a:rPr>
              <a:t>Est-elle comparable à celle du passé ?</a:t>
            </a:r>
          </a:p>
        </p:txBody>
      </p:sp>
      <p:sp>
        <p:nvSpPr>
          <p:cNvPr id="5" name="ZoneTexte 4"/>
          <p:cNvSpPr txBox="1"/>
          <p:nvPr/>
        </p:nvSpPr>
        <p:spPr>
          <a:xfrm>
            <a:off x="414205" y="489664"/>
            <a:ext cx="6008225"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Histoire de la biosphère…</a:t>
            </a:r>
          </a:p>
        </p:txBody>
      </p:sp>
      <p:sp>
        <p:nvSpPr>
          <p:cNvPr id="6" name="ZoneTexte 5"/>
          <p:cNvSpPr txBox="1"/>
          <p:nvPr/>
        </p:nvSpPr>
        <p:spPr>
          <a:xfrm>
            <a:off x="360352" y="1508670"/>
            <a:ext cx="5730831" cy="523220"/>
          </a:xfrm>
          <a:prstGeom prst="rect">
            <a:avLst/>
          </a:prstGeom>
          <a:noFill/>
          <a:effectLst/>
        </p:spPr>
        <p:txBody>
          <a:bodyPr wrap="none" rtlCol="0">
            <a:spAutoFit/>
          </a:bodyPr>
          <a:lstStyle/>
          <a:p>
            <a:r>
              <a:rPr lang="fr-FR" sz="2800" b="1">
                <a:solidFill>
                  <a:schemeClr val="tx2">
                    <a:lumMod val="60000"/>
                    <a:lumOff val="40000"/>
                  </a:schemeClr>
                </a:solidFill>
                <a:latin typeface="Arial"/>
                <a:cs typeface="Arial"/>
              </a:rPr>
              <a:t>… un long chemin </a:t>
            </a:r>
            <a:r>
              <a:rPr lang="fr-FR" sz="2800" b="1">
                <a:solidFill>
                  <a:srgbClr val="183D68"/>
                </a:solidFill>
                <a:latin typeface="Arial"/>
                <a:cs typeface="Arial"/>
              </a:rPr>
              <a:t>pas tranquille</a:t>
            </a:r>
          </a:p>
        </p:txBody>
      </p:sp>
      <p:sp>
        <p:nvSpPr>
          <p:cNvPr id="8" name="Flèche droite rayée 7"/>
          <p:cNvSpPr/>
          <p:nvPr/>
        </p:nvSpPr>
        <p:spPr>
          <a:xfrm>
            <a:off x="904085" y="5929335"/>
            <a:ext cx="1786716" cy="529885"/>
          </a:xfrm>
          <a:prstGeom prst="stripedRightArrow">
            <a:avLst>
              <a:gd name="adj1" fmla="val 61148"/>
              <a:gd name="adj2"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 name="ZoneTexte 10"/>
          <p:cNvSpPr txBox="1"/>
          <p:nvPr/>
        </p:nvSpPr>
        <p:spPr>
          <a:xfrm>
            <a:off x="99391" y="2398369"/>
            <a:ext cx="3462100" cy="2296013"/>
          </a:xfrm>
          <a:prstGeom prst="rect">
            <a:avLst/>
          </a:prstGeom>
          <a:noFill/>
        </p:spPr>
        <p:txBody>
          <a:bodyPr wrap="square" rtlCol="0">
            <a:spAutoFit/>
          </a:bodyPr>
          <a:lstStyle/>
          <a:p>
            <a:pPr>
              <a:lnSpc>
                <a:spcPct val="120000"/>
              </a:lnSpc>
            </a:pPr>
            <a:r>
              <a:rPr lang="fr-FR" sz="2400">
                <a:solidFill>
                  <a:schemeClr val="tx2">
                    <a:lumMod val="75000"/>
                  </a:schemeClr>
                </a:solidFill>
              </a:rPr>
              <a:t>Cinq crises majeures depuis 550  Ma.</a:t>
            </a:r>
          </a:p>
          <a:p>
            <a:pPr>
              <a:lnSpc>
                <a:spcPct val="120000"/>
              </a:lnSpc>
            </a:pPr>
            <a:endParaRPr lang="fr-FR" sz="2400">
              <a:solidFill>
                <a:schemeClr val="tx2">
                  <a:lumMod val="75000"/>
                </a:schemeClr>
              </a:solidFill>
            </a:endParaRPr>
          </a:p>
          <a:p>
            <a:pPr>
              <a:lnSpc>
                <a:spcPct val="120000"/>
              </a:lnSpc>
            </a:pPr>
            <a:r>
              <a:rPr lang="fr-FR" sz="2400">
                <a:solidFill>
                  <a:schemeClr val="tx2">
                    <a:lumMod val="75000"/>
                  </a:schemeClr>
                </a:solidFill>
              </a:rPr>
              <a:t>Mais aussi une cinquantaine d’autres ! </a:t>
            </a:r>
          </a:p>
        </p:txBody>
      </p:sp>
    </p:spTree>
    <p:extLst>
      <p:ext uri="{BB962C8B-B14F-4D97-AF65-F5344CB8AC3E}">
        <p14:creationId xmlns:p14="http://schemas.microsoft.com/office/powerpoint/2010/main" val="10132440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609" y="489664"/>
            <a:ext cx="7086195"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Un argumentaire en 6 chapitres</a:t>
            </a:r>
          </a:p>
        </p:txBody>
      </p:sp>
      <p:grpSp>
        <p:nvGrpSpPr>
          <p:cNvPr id="11" name="Grouper 10"/>
          <p:cNvGrpSpPr/>
          <p:nvPr/>
        </p:nvGrpSpPr>
        <p:grpSpPr>
          <a:xfrm>
            <a:off x="1060554" y="2227334"/>
            <a:ext cx="7187134" cy="3392704"/>
            <a:chOff x="1060554" y="1769044"/>
            <a:chExt cx="7187134" cy="3392704"/>
          </a:xfrm>
        </p:grpSpPr>
        <p:sp>
          <p:nvSpPr>
            <p:cNvPr id="3" name="Étoile à 6 branches 2"/>
            <p:cNvSpPr/>
            <p:nvPr/>
          </p:nvSpPr>
          <p:spPr>
            <a:xfrm>
              <a:off x="2644837" y="2186704"/>
              <a:ext cx="2801956" cy="2566430"/>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solidFill>
                  <a:schemeClr val="tx2">
                    <a:lumMod val="75000"/>
                  </a:schemeClr>
                </a:solidFill>
              </a:endParaRPr>
            </a:p>
          </p:txBody>
        </p:sp>
        <p:sp>
          <p:nvSpPr>
            <p:cNvPr id="5" name="ZoneTexte 4"/>
            <p:cNvSpPr txBox="1"/>
            <p:nvPr/>
          </p:nvSpPr>
          <p:spPr>
            <a:xfrm>
              <a:off x="2908326" y="1769044"/>
              <a:ext cx="2313454" cy="369332"/>
            </a:xfrm>
            <a:prstGeom prst="rect">
              <a:avLst/>
            </a:prstGeom>
            <a:noFill/>
          </p:spPr>
          <p:txBody>
            <a:bodyPr wrap="none" rtlCol="0">
              <a:spAutoFit/>
            </a:bodyPr>
            <a:lstStyle/>
            <a:p>
              <a:r>
                <a:rPr lang="fr-FR" b="1">
                  <a:solidFill>
                    <a:schemeClr val="tx2">
                      <a:lumMod val="75000"/>
                    </a:schemeClr>
                  </a:solidFill>
                </a:rPr>
                <a:t>Se caler dans le temps</a:t>
              </a:r>
            </a:p>
          </p:txBody>
        </p:sp>
        <p:sp>
          <p:nvSpPr>
            <p:cNvPr id="6" name="ZoneTexte 5"/>
            <p:cNvSpPr txBox="1"/>
            <p:nvPr/>
          </p:nvSpPr>
          <p:spPr>
            <a:xfrm>
              <a:off x="5675431" y="2678199"/>
              <a:ext cx="1762021" cy="369332"/>
            </a:xfrm>
            <a:prstGeom prst="rect">
              <a:avLst/>
            </a:prstGeom>
            <a:noFill/>
          </p:spPr>
          <p:txBody>
            <a:bodyPr wrap="none" rtlCol="0">
              <a:spAutoFit/>
            </a:bodyPr>
            <a:lstStyle/>
            <a:p>
              <a:r>
                <a:rPr lang="fr-FR" b="1">
                  <a:solidFill>
                    <a:schemeClr val="tx2">
                      <a:lumMod val="75000"/>
                    </a:schemeClr>
                  </a:solidFill>
                </a:rPr>
                <a:t>Crises anciennes</a:t>
              </a:r>
            </a:p>
          </p:txBody>
        </p:sp>
        <p:sp>
          <p:nvSpPr>
            <p:cNvPr id="7" name="ZoneTexte 6"/>
            <p:cNvSpPr txBox="1"/>
            <p:nvPr/>
          </p:nvSpPr>
          <p:spPr>
            <a:xfrm>
              <a:off x="5600810" y="3888928"/>
              <a:ext cx="2646878" cy="369332"/>
            </a:xfrm>
            <a:prstGeom prst="rect">
              <a:avLst/>
            </a:prstGeom>
            <a:noFill/>
          </p:spPr>
          <p:txBody>
            <a:bodyPr wrap="none" rtlCol="0">
              <a:spAutoFit/>
            </a:bodyPr>
            <a:lstStyle/>
            <a:p>
              <a:r>
                <a:rPr lang="fr-FR" b="1">
                  <a:solidFill>
                    <a:schemeClr val="tx2">
                      <a:lumMod val="75000"/>
                    </a:schemeClr>
                  </a:solidFill>
                </a:rPr>
                <a:t>Réactions de la biosphère</a:t>
              </a:r>
            </a:p>
          </p:txBody>
        </p:sp>
        <p:sp>
          <p:nvSpPr>
            <p:cNvPr id="8" name="ZoneTexte 7"/>
            <p:cNvSpPr txBox="1"/>
            <p:nvPr/>
          </p:nvSpPr>
          <p:spPr>
            <a:xfrm>
              <a:off x="3600644" y="4792416"/>
              <a:ext cx="894070" cy="369332"/>
            </a:xfrm>
            <a:prstGeom prst="rect">
              <a:avLst/>
            </a:prstGeom>
            <a:noFill/>
          </p:spPr>
          <p:txBody>
            <a:bodyPr wrap="none" rtlCol="0">
              <a:spAutoFit/>
            </a:bodyPr>
            <a:lstStyle/>
            <a:p>
              <a:r>
                <a:rPr lang="fr-FR" b="1">
                  <a:solidFill>
                    <a:schemeClr val="tx2">
                      <a:lumMod val="75000"/>
                    </a:schemeClr>
                  </a:solidFill>
                </a:rPr>
                <a:t>Climats</a:t>
              </a:r>
            </a:p>
          </p:txBody>
        </p:sp>
        <p:sp>
          <p:nvSpPr>
            <p:cNvPr id="9" name="ZoneTexte 8"/>
            <p:cNvSpPr txBox="1"/>
            <p:nvPr/>
          </p:nvSpPr>
          <p:spPr>
            <a:xfrm>
              <a:off x="1246978" y="3888928"/>
              <a:ext cx="1284614" cy="369332"/>
            </a:xfrm>
            <a:prstGeom prst="rect">
              <a:avLst/>
            </a:prstGeom>
            <a:noFill/>
          </p:spPr>
          <p:txBody>
            <a:bodyPr wrap="none" rtlCol="0">
              <a:spAutoFit/>
            </a:bodyPr>
            <a:lstStyle/>
            <a:p>
              <a:r>
                <a:rPr lang="fr-FR" b="1">
                  <a:solidFill>
                    <a:schemeClr val="tx2">
                      <a:lumMod val="75000"/>
                    </a:schemeClr>
                  </a:solidFill>
                </a:rPr>
                <a:t>Il y a 55 Ma</a:t>
              </a:r>
            </a:p>
          </p:txBody>
        </p:sp>
        <p:sp>
          <p:nvSpPr>
            <p:cNvPr id="10" name="ZoneTexte 9"/>
            <p:cNvSpPr txBox="1"/>
            <p:nvPr/>
          </p:nvSpPr>
          <p:spPr>
            <a:xfrm>
              <a:off x="1060554" y="2667804"/>
              <a:ext cx="1478703" cy="369332"/>
            </a:xfrm>
            <a:prstGeom prst="rect">
              <a:avLst/>
            </a:prstGeom>
            <a:noFill/>
          </p:spPr>
          <p:txBody>
            <a:bodyPr wrap="none" rtlCol="0">
              <a:spAutoFit/>
            </a:bodyPr>
            <a:lstStyle/>
            <a:p>
              <a:r>
                <a:rPr lang="fr-FR" b="1">
                  <a:solidFill>
                    <a:schemeClr val="tx2">
                      <a:lumMod val="75000"/>
                    </a:schemeClr>
                  </a:solidFill>
                </a:rPr>
                <a:t>Actuellement</a:t>
              </a:r>
            </a:p>
          </p:txBody>
        </p:sp>
      </p:grpSp>
      <p:sp>
        <p:nvSpPr>
          <p:cNvPr id="12" name="Flèche courbée vers le bas 11"/>
          <p:cNvSpPr/>
          <p:nvPr/>
        </p:nvSpPr>
        <p:spPr>
          <a:xfrm rot="5400000">
            <a:off x="3799085" y="3627047"/>
            <a:ext cx="1165299" cy="606373"/>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4038301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809" y="782633"/>
            <a:ext cx="8805333"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Quelques remarques préalables sur les temps anciens</a:t>
            </a:r>
            <a:endParaRPr lang="fr-FR" sz="2800"/>
          </a:p>
        </p:txBody>
      </p:sp>
      <p:pic>
        <p:nvPicPr>
          <p:cNvPr id="3" name="Image 2" descr="Capture d’écran 2011-10-28 à 18.19.3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3510" y="1971518"/>
            <a:ext cx="5806890" cy="3846882"/>
          </a:xfrm>
          <a:prstGeom prst="rect">
            <a:avLst/>
          </a:prstGeom>
        </p:spPr>
      </p:pic>
      <p:sp>
        <p:nvSpPr>
          <p:cNvPr id="4" name="Rectangle 3"/>
          <p:cNvSpPr/>
          <p:nvPr/>
        </p:nvSpPr>
        <p:spPr>
          <a:xfrm>
            <a:off x="229809" y="245120"/>
            <a:ext cx="1313468" cy="369332"/>
          </a:xfrm>
          <a:prstGeom prst="rect">
            <a:avLst/>
          </a:prstGeom>
        </p:spPr>
        <p:txBody>
          <a:bodyPr wrap="none">
            <a:spAutoFit/>
          </a:bodyPr>
          <a:lstStyle/>
          <a:p>
            <a:r>
              <a:rPr lang="fr-FR" b="1">
                <a:solidFill>
                  <a:schemeClr val="tx2">
                    <a:lumMod val="60000"/>
                    <a:lumOff val="40000"/>
                  </a:schemeClr>
                </a:solidFill>
                <a:latin typeface="Arial"/>
                <a:cs typeface="Arial"/>
              </a:rPr>
              <a:t>Chapitre 1</a:t>
            </a:r>
            <a:endParaRPr lang="fr-FR"/>
          </a:p>
        </p:txBody>
      </p:sp>
    </p:spTree>
    <p:extLst>
      <p:ext uri="{BB962C8B-B14F-4D97-AF65-F5344CB8AC3E}">
        <p14:creationId xmlns:p14="http://schemas.microsoft.com/office/powerpoint/2010/main" val="41772327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181790" y="1685468"/>
            <a:ext cx="8889640" cy="5121336"/>
            <a:chOff x="181790" y="1685468"/>
            <a:chExt cx="8889640" cy="5121336"/>
          </a:xfrm>
        </p:grpSpPr>
        <p:grpSp>
          <p:nvGrpSpPr>
            <p:cNvPr id="4" name="Grouper 3"/>
            <p:cNvGrpSpPr/>
            <p:nvPr/>
          </p:nvGrpSpPr>
          <p:grpSpPr>
            <a:xfrm>
              <a:off x="1551192" y="1685468"/>
              <a:ext cx="7520238" cy="5121336"/>
              <a:chOff x="1551192" y="1685468"/>
              <a:chExt cx="7520238" cy="5121336"/>
            </a:xfrm>
          </p:grpSpPr>
          <p:pic>
            <p:nvPicPr>
              <p:cNvPr id="2" name="Image 1" descr="Capture d’écran 2011-10-28 à 17.49.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280" y="1717518"/>
                <a:ext cx="7477150" cy="5089286"/>
              </a:xfrm>
              <a:prstGeom prst="rect">
                <a:avLst/>
              </a:prstGeom>
            </p:spPr>
          </p:pic>
          <p:sp>
            <p:nvSpPr>
              <p:cNvPr id="3" name="ZoneTexte 2"/>
              <p:cNvSpPr txBox="1"/>
              <p:nvPr/>
            </p:nvSpPr>
            <p:spPr>
              <a:xfrm rot="16200000">
                <a:off x="313126" y="2923534"/>
                <a:ext cx="2783910" cy="307777"/>
              </a:xfrm>
              <a:prstGeom prst="rect">
                <a:avLst/>
              </a:prstGeom>
              <a:noFill/>
            </p:spPr>
            <p:txBody>
              <a:bodyPr wrap="none" rtlCol="0">
                <a:spAutoFit/>
              </a:bodyPr>
              <a:lstStyle/>
              <a:p>
                <a:r>
                  <a:rPr lang="fr-FR" sz="1400">
                    <a:solidFill>
                      <a:srgbClr val="17375E"/>
                    </a:solidFill>
                  </a:rPr>
                  <a:t>Global Boundary Stratotype Section</a:t>
                </a:r>
              </a:p>
            </p:txBody>
          </p:sp>
        </p:grpSp>
        <p:sp>
          <p:nvSpPr>
            <p:cNvPr id="5" name="ZoneTexte 4"/>
            <p:cNvSpPr txBox="1"/>
            <p:nvPr/>
          </p:nvSpPr>
          <p:spPr>
            <a:xfrm>
              <a:off x="181790" y="6499027"/>
              <a:ext cx="2018501" cy="307777"/>
            </a:xfrm>
            <a:prstGeom prst="rect">
              <a:avLst/>
            </a:prstGeom>
            <a:noFill/>
          </p:spPr>
          <p:txBody>
            <a:bodyPr wrap="none" rtlCol="0">
              <a:spAutoFit/>
            </a:bodyPr>
            <a:lstStyle/>
            <a:p>
              <a:r>
                <a:rPr lang="fr-FR" sz="1400">
                  <a:solidFill>
                    <a:srgbClr val="17375E"/>
                  </a:solidFill>
                </a:rPr>
                <a:t>D’après Patrick De </a:t>
              </a:r>
              <a:r>
                <a:rPr lang="fr-FR" sz="1400">
                  <a:solidFill>
                    <a:schemeClr val="tx2">
                      <a:lumMod val="20000"/>
                      <a:lumOff val="80000"/>
                    </a:schemeClr>
                  </a:solidFill>
                </a:rPr>
                <a:t>Wever</a:t>
              </a:r>
            </a:p>
          </p:txBody>
        </p:sp>
      </p:grpSp>
      <p:sp>
        <p:nvSpPr>
          <p:cNvPr id="9" name="ZoneTexte 8"/>
          <p:cNvSpPr txBox="1"/>
          <p:nvPr/>
        </p:nvSpPr>
        <p:spPr>
          <a:xfrm>
            <a:off x="115060" y="175194"/>
            <a:ext cx="8781771" cy="584776"/>
          </a:xfrm>
          <a:prstGeom prst="rect">
            <a:avLst/>
          </a:prstGeom>
          <a:noFill/>
          <a:effectLst/>
        </p:spPr>
        <p:txBody>
          <a:bodyPr wrap="none" rtlCol="0">
            <a:spAutoFit/>
          </a:bodyPr>
          <a:lstStyle/>
          <a:p>
            <a:r>
              <a:rPr lang="fr-FR" sz="3200" b="1">
                <a:solidFill>
                  <a:schemeClr val="tx2">
                    <a:lumMod val="60000"/>
                    <a:lumOff val="40000"/>
                  </a:schemeClr>
                </a:solidFill>
                <a:latin typeface="Arial"/>
                <a:cs typeface="Arial"/>
              </a:rPr>
              <a:t>Marquer le temps pour repérer l’instant fatal</a:t>
            </a:r>
          </a:p>
        </p:txBody>
      </p:sp>
      <p:sp>
        <p:nvSpPr>
          <p:cNvPr id="10" name="Rectangle 9"/>
          <p:cNvSpPr/>
          <p:nvPr/>
        </p:nvSpPr>
        <p:spPr>
          <a:xfrm>
            <a:off x="223915" y="1089453"/>
            <a:ext cx="6708067" cy="400110"/>
          </a:xfrm>
          <a:prstGeom prst="rect">
            <a:avLst/>
          </a:prstGeom>
        </p:spPr>
        <p:txBody>
          <a:bodyPr wrap="square">
            <a:spAutoFit/>
          </a:bodyPr>
          <a:lstStyle/>
          <a:p>
            <a:r>
              <a:rPr lang="fr-FR" sz="2000" b="1">
                <a:solidFill>
                  <a:schemeClr val="tx2">
                    <a:lumMod val="60000"/>
                    <a:lumOff val="40000"/>
                  </a:schemeClr>
                </a:solidFill>
                <a:latin typeface="Arial"/>
                <a:cs typeface="Arial"/>
              </a:rPr>
              <a:t>La limite des crises: l’épaisseur d’un trait ?</a:t>
            </a:r>
          </a:p>
        </p:txBody>
      </p:sp>
    </p:spTree>
    <p:extLst>
      <p:ext uri="{BB962C8B-B14F-4D97-AF65-F5344CB8AC3E}">
        <p14:creationId xmlns:p14="http://schemas.microsoft.com/office/powerpoint/2010/main" val="10918728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apture d’écran 2011-10-24 à 10.26.4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4776" y="1800955"/>
            <a:ext cx="5462140" cy="3768453"/>
          </a:xfrm>
          <a:prstGeom prst="rect">
            <a:avLst/>
          </a:prstGeom>
        </p:spPr>
      </p:pic>
      <p:sp>
        <p:nvSpPr>
          <p:cNvPr id="11" name="ZoneTexte 10"/>
          <p:cNvSpPr txBox="1"/>
          <p:nvPr/>
        </p:nvSpPr>
        <p:spPr>
          <a:xfrm>
            <a:off x="3635896" y="5237923"/>
            <a:ext cx="2018501" cy="307777"/>
          </a:xfrm>
          <a:prstGeom prst="rect">
            <a:avLst/>
          </a:prstGeom>
          <a:noFill/>
        </p:spPr>
        <p:txBody>
          <a:bodyPr wrap="none" rtlCol="0">
            <a:spAutoFit/>
          </a:bodyPr>
          <a:lstStyle/>
          <a:p>
            <a:r>
              <a:rPr lang="fr-FR" sz="1400">
                <a:solidFill>
                  <a:schemeClr val="accent1">
                    <a:lumMod val="40000"/>
                    <a:lumOff val="60000"/>
                  </a:schemeClr>
                </a:solidFill>
              </a:rPr>
              <a:t>D’après Patrick De Wever</a:t>
            </a:r>
          </a:p>
        </p:txBody>
      </p:sp>
      <p:sp>
        <p:nvSpPr>
          <p:cNvPr id="12" name="ZoneTexte 11"/>
          <p:cNvSpPr txBox="1"/>
          <p:nvPr/>
        </p:nvSpPr>
        <p:spPr>
          <a:xfrm>
            <a:off x="102954" y="3050060"/>
            <a:ext cx="3609519" cy="1785104"/>
          </a:xfrm>
          <a:prstGeom prst="rect">
            <a:avLst/>
          </a:prstGeom>
          <a:noFill/>
        </p:spPr>
        <p:txBody>
          <a:bodyPr wrap="none" rtlCol="0">
            <a:spAutoFit/>
          </a:bodyPr>
          <a:lstStyle/>
          <a:p>
            <a:pPr>
              <a:spcAft>
                <a:spcPts val="1200"/>
              </a:spcAft>
            </a:pPr>
            <a:r>
              <a:rPr lang="fr-FR" sz="2000" i="1">
                <a:solidFill>
                  <a:srgbClr val="1F497D"/>
                </a:solidFill>
              </a:rPr>
              <a:t>H. parvus</a:t>
            </a:r>
            <a:r>
              <a:rPr lang="fr-FR" sz="2000">
                <a:solidFill>
                  <a:srgbClr val="1F497D"/>
                </a:solidFill>
              </a:rPr>
              <a:t> détecté avant la limite.</a:t>
            </a:r>
          </a:p>
          <a:p>
            <a:pPr>
              <a:spcAft>
                <a:spcPts val="1200"/>
              </a:spcAft>
            </a:pPr>
            <a:r>
              <a:rPr lang="fr-FR" sz="2000">
                <a:solidFill>
                  <a:srgbClr val="1F497D"/>
                </a:solidFill>
              </a:rPr>
              <a:t>Net de loin, flou de près.</a:t>
            </a:r>
          </a:p>
          <a:p>
            <a:pPr>
              <a:spcAft>
                <a:spcPts val="1200"/>
              </a:spcAft>
            </a:pPr>
            <a:r>
              <a:rPr lang="fr-FR" sz="2000">
                <a:solidFill>
                  <a:srgbClr val="1F497D"/>
                </a:solidFill>
              </a:rPr>
              <a:t>Diachronie à l’échelle globale.</a:t>
            </a:r>
          </a:p>
          <a:p>
            <a:pPr>
              <a:spcAft>
                <a:spcPts val="1200"/>
              </a:spcAft>
            </a:pPr>
            <a:r>
              <a:rPr lang="fr-FR" sz="2000">
                <a:solidFill>
                  <a:srgbClr val="1F497D"/>
                </a:solidFill>
              </a:rPr>
              <a:t>Décision suite à un vote !!!</a:t>
            </a:r>
          </a:p>
        </p:txBody>
      </p:sp>
      <p:sp>
        <p:nvSpPr>
          <p:cNvPr id="13" name="ZoneTexte 12"/>
          <p:cNvSpPr txBox="1"/>
          <p:nvPr/>
        </p:nvSpPr>
        <p:spPr>
          <a:xfrm>
            <a:off x="223915" y="1328302"/>
            <a:ext cx="7489538" cy="830997"/>
          </a:xfrm>
          <a:prstGeom prst="rect">
            <a:avLst/>
          </a:prstGeom>
          <a:noFill/>
        </p:spPr>
        <p:txBody>
          <a:bodyPr wrap="none" rtlCol="0">
            <a:spAutoFit/>
          </a:bodyPr>
          <a:lstStyle/>
          <a:p>
            <a:r>
              <a:rPr lang="fr-FR" sz="2400">
                <a:solidFill>
                  <a:schemeClr val="tx2"/>
                </a:solidFill>
              </a:rPr>
              <a:t>Limite P/T = Apparition du micro-fossile </a:t>
            </a:r>
            <a:r>
              <a:rPr lang="fr-FR" sz="2400" i="1">
                <a:solidFill>
                  <a:schemeClr val="tx2"/>
                </a:solidFill>
              </a:rPr>
              <a:t>Hindeodus parvus</a:t>
            </a:r>
          </a:p>
          <a:p>
            <a:r>
              <a:rPr lang="fr-FR" sz="2400">
                <a:solidFill>
                  <a:schemeClr val="tx2"/>
                </a:solidFill>
              </a:rPr>
              <a:t>Mais…</a:t>
            </a:r>
          </a:p>
        </p:txBody>
      </p:sp>
      <p:sp>
        <p:nvSpPr>
          <p:cNvPr id="16" name="ZoneTexte 15"/>
          <p:cNvSpPr txBox="1"/>
          <p:nvPr/>
        </p:nvSpPr>
        <p:spPr>
          <a:xfrm>
            <a:off x="3624776" y="5948042"/>
            <a:ext cx="5462140" cy="707886"/>
          </a:xfrm>
          <a:prstGeom prst="rect">
            <a:avLst/>
          </a:prstGeom>
          <a:noFill/>
        </p:spPr>
        <p:txBody>
          <a:bodyPr wrap="square" rtlCol="0">
            <a:spAutoFit/>
          </a:bodyPr>
          <a:lstStyle/>
          <a:p>
            <a:r>
              <a:rPr lang="fr-FR" sz="2000">
                <a:solidFill>
                  <a:srgbClr val="1F497D"/>
                </a:solidFill>
              </a:rPr>
              <a:t>Difficile d’aborder la question de l’adaptation dans un cadre temporel imprécis</a:t>
            </a:r>
          </a:p>
        </p:txBody>
      </p:sp>
      <p:sp>
        <p:nvSpPr>
          <p:cNvPr id="14" name="Flèche droite rayée 13"/>
          <p:cNvSpPr/>
          <p:nvPr/>
        </p:nvSpPr>
        <p:spPr>
          <a:xfrm>
            <a:off x="913330" y="6037042"/>
            <a:ext cx="1786716" cy="529885"/>
          </a:xfrm>
          <a:prstGeom prst="stripedRightArrow">
            <a:avLst>
              <a:gd name="adj1" fmla="val 61148"/>
              <a:gd name="adj2"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9" name="ZoneTexte 18"/>
          <p:cNvSpPr txBox="1"/>
          <p:nvPr/>
        </p:nvSpPr>
        <p:spPr>
          <a:xfrm>
            <a:off x="169800" y="175194"/>
            <a:ext cx="8781771" cy="584776"/>
          </a:xfrm>
          <a:prstGeom prst="rect">
            <a:avLst/>
          </a:prstGeom>
          <a:noFill/>
          <a:effectLst/>
        </p:spPr>
        <p:txBody>
          <a:bodyPr wrap="none" rtlCol="0">
            <a:spAutoFit/>
          </a:bodyPr>
          <a:lstStyle/>
          <a:p>
            <a:r>
              <a:rPr lang="fr-FR" sz="3200" b="1">
                <a:solidFill>
                  <a:schemeClr val="tx2">
                    <a:lumMod val="60000"/>
                    <a:lumOff val="40000"/>
                  </a:schemeClr>
                </a:solidFill>
                <a:latin typeface="Arial"/>
                <a:cs typeface="Arial"/>
              </a:rPr>
              <a:t>Marquer le temps pour repérer l’instant fatal</a:t>
            </a:r>
          </a:p>
        </p:txBody>
      </p:sp>
    </p:spTree>
    <p:extLst>
      <p:ext uri="{BB962C8B-B14F-4D97-AF65-F5344CB8AC3E}">
        <p14:creationId xmlns:p14="http://schemas.microsoft.com/office/powerpoint/2010/main" val="7480599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609" y="489664"/>
            <a:ext cx="4417195"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Le signal du départ</a:t>
            </a:r>
          </a:p>
        </p:txBody>
      </p:sp>
      <p:grpSp>
        <p:nvGrpSpPr>
          <p:cNvPr id="16" name="Grouper 15"/>
          <p:cNvGrpSpPr/>
          <p:nvPr/>
        </p:nvGrpSpPr>
        <p:grpSpPr>
          <a:xfrm>
            <a:off x="5985605" y="1802356"/>
            <a:ext cx="2623108" cy="2283411"/>
            <a:chOff x="6086296" y="1201689"/>
            <a:chExt cx="2623108" cy="2283411"/>
          </a:xfrm>
        </p:grpSpPr>
        <p:sp>
          <p:nvSpPr>
            <p:cNvPr id="6" name="Rectangle 5"/>
            <p:cNvSpPr/>
            <p:nvPr/>
          </p:nvSpPr>
          <p:spPr>
            <a:xfrm>
              <a:off x="6513268" y="3208101"/>
              <a:ext cx="2095445" cy="276999"/>
            </a:xfrm>
            <a:prstGeom prst="rect">
              <a:avLst/>
            </a:prstGeom>
          </p:spPr>
          <p:txBody>
            <a:bodyPr wrap="none">
              <a:spAutoFit/>
            </a:bodyPr>
            <a:lstStyle/>
            <a:p>
              <a:r>
                <a:rPr lang="fr-FR" sz="1200">
                  <a:solidFill>
                    <a:schemeClr val="bg1">
                      <a:lumMod val="65000"/>
                    </a:schemeClr>
                  </a:solidFill>
                </a:rPr>
                <a:t>http://ursulav.deviantart.com/</a:t>
              </a:r>
            </a:p>
          </p:txBody>
        </p:sp>
        <p:pic>
          <p:nvPicPr>
            <p:cNvPr id="7" name="Image 6" descr="My_Little_Hadrosaur_by_ursulav.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86296" y="1201689"/>
              <a:ext cx="2623108" cy="2098486"/>
            </a:xfrm>
            <a:prstGeom prst="rect">
              <a:avLst/>
            </a:prstGeom>
          </p:spPr>
        </p:pic>
      </p:grpSp>
      <p:sp>
        <p:nvSpPr>
          <p:cNvPr id="8" name="ZoneTexte 7"/>
          <p:cNvSpPr txBox="1"/>
          <p:nvPr/>
        </p:nvSpPr>
        <p:spPr>
          <a:xfrm>
            <a:off x="232207" y="3808768"/>
            <a:ext cx="5372975" cy="1631216"/>
          </a:xfrm>
          <a:prstGeom prst="rect">
            <a:avLst/>
          </a:prstGeom>
          <a:noFill/>
        </p:spPr>
        <p:txBody>
          <a:bodyPr wrap="square" rtlCol="0">
            <a:spAutoFit/>
          </a:bodyPr>
          <a:lstStyle/>
          <a:p>
            <a:r>
              <a:rPr lang="fr-FR" sz="2800" b="1">
                <a:solidFill>
                  <a:srgbClr val="1F497D"/>
                </a:solidFill>
              </a:rPr>
              <a:t>L’hécatombe précède la limite !</a:t>
            </a:r>
          </a:p>
          <a:p>
            <a:endParaRPr lang="fr-FR" sz="2400">
              <a:solidFill>
                <a:srgbClr val="1F497D"/>
              </a:solidFill>
            </a:endParaRPr>
          </a:p>
          <a:p>
            <a:r>
              <a:rPr lang="fr-FR" sz="2400">
                <a:solidFill>
                  <a:srgbClr val="1F497D"/>
                </a:solidFill>
              </a:rPr>
              <a:t>40% de disparitions dans les 5 Ma avant la limite K/T</a:t>
            </a:r>
          </a:p>
        </p:txBody>
      </p:sp>
      <p:sp>
        <p:nvSpPr>
          <p:cNvPr id="12" name="Rectangle 11"/>
          <p:cNvSpPr/>
          <p:nvPr/>
        </p:nvSpPr>
        <p:spPr>
          <a:xfrm>
            <a:off x="232207" y="6354384"/>
            <a:ext cx="1230851" cy="276999"/>
          </a:xfrm>
          <a:prstGeom prst="rect">
            <a:avLst/>
          </a:prstGeom>
        </p:spPr>
        <p:txBody>
          <a:bodyPr wrap="none">
            <a:spAutoFit/>
          </a:bodyPr>
          <a:lstStyle/>
          <a:p>
            <a:r>
              <a:rPr lang="fr-FR" sz="1200" i="1">
                <a:solidFill>
                  <a:schemeClr val="tx1">
                    <a:lumMod val="65000"/>
                    <a:lumOff val="35000"/>
                  </a:schemeClr>
                </a:solidFill>
              </a:rPr>
              <a:t>SULLIVAN (2006)</a:t>
            </a:r>
          </a:p>
        </p:txBody>
      </p:sp>
      <p:sp>
        <p:nvSpPr>
          <p:cNvPr id="10" name="ZoneTexte 9"/>
          <p:cNvSpPr txBox="1"/>
          <p:nvPr/>
        </p:nvSpPr>
        <p:spPr>
          <a:xfrm>
            <a:off x="325609" y="2464936"/>
            <a:ext cx="5179022" cy="584776"/>
          </a:xfrm>
          <a:prstGeom prst="rect">
            <a:avLst/>
          </a:prstGeom>
          <a:noFill/>
        </p:spPr>
        <p:txBody>
          <a:bodyPr wrap="none" rtlCol="0">
            <a:spAutoFit/>
          </a:bodyPr>
          <a:lstStyle/>
          <a:p>
            <a:r>
              <a:rPr lang="fr-FR" sz="3200" b="1">
                <a:solidFill>
                  <a:srgbClr val="632523"/>
                </a:solidFill>
                <a:latin typeface="Arial"/>
                <a:cs typeface="Arial"/>
              </a:rPr>
              <a:t>Dinosaures à la limite K/T</a:t>
            </a:r>
          </a:p>
        </p:txBody>
      </p:sp>
      <p:sp>
        <p:nvSpPr>
          <p:cNvPr id="19" name="Rectangle 18"/>
          <p:cNvSpPr/>
          <p:nvPr/>
        </p:nvSpPr>
        <p:spPr>
          <a:xfrm>
            <a:off x="223915" y="1332399"/>
            <a:ext cx="6708067" cy="400110"/>
          </a:xfrm>
          <a:prstGeom prst="rect">
            <a:avLst/>
          </a:prstGeom>
        </p:spPr>
        <p:txBody>
          <a:bodyPr wrap="square">
            <a:spAutoFit/>
          </a:bodyPr>
          <a:lstStyle/>
          <a:p>
            <a:r>
              <a:rPr lang="fr-FR" sz="2000" b="1">
                <a:solidFill>
                  <a:schemeClr val="tx2">
                    <a:lumMod val="60000"/>
                    <a:lumOff val="40000"/>
                  </a:schemeClr>
                </a:solidFill>
                <a:latin typeface="Arial"/>
                <a:cs typeface="Arial"/>
              </a:rPr>
              <a:t>La limite des crises: l’épaisseur d’un trait ?</a:t>
            </a:r>
          </a:p>
        </p:txBody>
      </p:sp>
    </p:spTree>
    <p:extLst>
      <p:ext uri="{BB962C8B-B14F-4D97-AF65-F5344CB8AC3E}">
        <p14:creationId xmlns:p14="http://schemas.microsoft.com/office/powerpoint/2010/main" val="30473469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apture d’écran 2011-10-31 à 09.38.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04" y="1115391"/>
            <a:ext cx="5958331" cy="5698436"/>
          </a:xfrm>
          <a:prstGeom prst="rect">
            <a:avLst/>
          </a:prstGeom>
        </p:spPr>
      </p:pic>
      <p:sp>
        <p:nvSpPr>
          <p:cNvPr id="6" name="Rectangle 5"/>
          <p:cNvSpPr/>
          <p:nvPr/>
        </p:nvSpPr>
        <p:spPr>
          <a:xfrm>
            <a:off x="577497" y="6388886"/>
            <a:ext cx="1356787" cy="276999"/>
          </a:xfrm>
          <a:prstGeom prst="rect">
            <a:avLst/>
          </a:prstGeom>
        </p:spPr>
        <p:txBody>
          <a:bodyPr wrap="none">
            <a:spAutoFit/>
          </a:bodyPr>
          <a:lstStyle/>
          <a:p>
            <a:r>
              <a:rPr lang="fr-FR" sz="1200" i="1">
                <a:solidFill>
                  <a:schemeClr val="tx1">
                    <a:lumMod val="65000"/>
                    <a:lumOff val="35000"/>
                  </a:schemeClr>
                </a:solidFill>
              </a:rPr>
              <a:t>H. Châtelier (2002)</a:t>
            </a:r>
          </a:p>
        </p:txBody>
      </p:sp>
      <p:sp>
        <p:nvSpPr>
          <p:cNvPr id="9" name="ZoneTexte 8"/>
          <p:cNvSpPr txBox="1"/>
          <p:nvPr/>
        </p:nvSpPr>
        <p:spPr>
          <a:xfrm>
            <a:off x="452814" y="333637"/>
            <a:ext cx="3930132" cy="461665"/>
          </a:xfrm>
          <a:prstGeom prst="rect">
            <a:avLst/>
          </a:prstGeom>
          <a:noFill/>
        </p:spPr>
        <p:txBody>
          <a:bodyPr wrap="none" rtlCol="0">
            <a:spAutoFit/>
          </a:bodyPr>
          <a:lstStyle/>
          <a:p>
            <a:r>
              <a:rPr lang="fr-FR" sz="2400" b="1">
                <a:solidFill>
                  <a:srgbClr val="632523"/>
                </a:solidFill>
                <a:latin typeface="Arial"/>
                <a:cs typeface="Arial"/>
              </a:rPr>
              <a:t>Ammonites à la limite K/T</a:t>
            </a:r>
          </a:p>
        </p:txBody>
      </p:sp>
      <p:grpSp>
        <p:nvGrpSpPr>
          <p:cNvPr id="3" name="Grouper 2"/>
          <p:cNvGrpSpPr/>
          <p:nvPr/>
        </p:nvGrpSpPr>
        <p:grpSpPr>
          <a:xfrm>
            <a:off x="6017708" y="994341"/>
            <a:ext cx="2769703" cy="2124358"/>
            <a:chOff x="6015658" y="4429768"/>
            <a:chExt cx="2769703" cy="2124358"/>
          </a:xfrm>
        </p:grpSpPr>
        <p:pic>
          <p:nvPicPr>
            <p:cNvPr id="4" name="Image 3" descr="Capture d’écran 2011-10-28 à 18.4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658" y="4429768"/>
              <a:ext cx="2769703" cy="1946756"/>
            </a:xfrm>
            <a:prstGeom prst="rect">
              <a:avLst/>
            </a:prstGeom>
          </p:spPr>
        </p:pic>
        <p:sp>
          <p:nvSpPr>
            <p:cNvPr id="5" name="Rectangle 4"/>
            <p:cNvSpPr/>
            <p:nvPr/>
          </p:nvSpPr>
          <p:spPr>
            <a:xfrm>
              <a:off x="6816904" y="6277127"/>
              <a:ext cx="1826942" cy="276999"/>
            </a:xfrm>
            <a:prstGeom prst="rect">
              <a:avLst/>
            </a:prstGeom>
          </p:spPr>
          <p:txBody>
            <a:bodyPr wrap="none">
              <a:spAutoFit/>
            </a:bodyPr>
            <a:lstStyle/>
            <a:p>
              <a:r>
                <a:rPr lang="fr-FR" sz="1200">
                  <a:solidFill>
                    <a:schemeClr val="bg1">
                      <a:lumMod val="65000"/>
                    </a:schemeClr>
                  </a:solidFill>
                </a:rPr>
                <a:t>http://www.peluches.net/</a:t>
              </a:r>
            </a:p>
          </p:txBody>
        </p:sp>
      </p:grpSp>
      <p:sp>
        <p:nvSpPr>
          <p:cNvPr id="12" name="Signalisation droite 11"/>
          <p:cNvSpPr/>
          <p:nvPr/>
        </p:nvSpPr>
        <p:spPr>
          <a:xfrm rot="16200000" flipH="1">
            <a:off x="2896363" y="3262329"/>
            <a:ext cx="1963698" cy="143567"/>
          </a:xfrm>
          <a:prstGeom prst="homePlate">
            <a:avLst/>
          </a:prstGeom>
          <a:solidFill>
            <a:srgbClr val="FFFF00"/>
          </a:solidFill>
          <a:ln>
            <a:solidFill>
              <a:srgbClr val="1025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5661494" y="5936650"/>
            <a:ext cx="3125917" cy="707886"/>
          </a:xfrm>
          <a:prstGeom prst="rect">
            <a:avLst/>
          </a:prstGeom>
          <a:noFill/>
        </p:spPr>
        <p:txBody>
          <a:bodyPr wrap="square" rtlCol="0">
            <a:spAutoFit/>
          </a:bodyPr>
          <a:lstStyle/>
          <a:p>
            <a:r>
              <a:rPr lang="fr-FR" sz="2000">
                <a:solidFill>
                  <a:srgbClr val="17375E"/>
                </a:solidFill>
              </a:rPr>
              <a:t>Baisse de 65% des genres</a:t>
            </a:r>
          </a:p>
          <a:p>
            <a:r>
              <a:rPr lang="fr-FR" sz="2000">
                <a:solidFill>
                  <a:srgbClr val="17375E"/>
                </a:solidFill>
              </a:rPr>
              <a:t>5 à 6 Ma avant la « crise » </a:t>
            </a:r>
          </a:p>
        </p:txBody>
      </p:sp>
    </p:spTree>
    <p:extLst>
      <p:ext uri="{BB962C8B-B14F-4D97-AF65-F5344CB8AC3E}">
        <p14:creationId xmlns:p14="http://schemas.microsoft.com/office/powerpoint/2010/main" val="7107467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609" y="489664"/>
            <a:ext cx="3134767"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Le clap de fin</a:t>
            </a:r>
          </a:p>
        </p:txBody>
      </p:sp>
      <p:sp>
        <p:nvSpPr>
          <p:cNvPr id="10" name="Rectangle 9"/>
          <p:cNvSpPr/>
          <p:nvPr/>
        </p:nvSpPr>
        <p:spPr>
          <a:xfrm>
            <a:off x="325609" y="1735493"/>
            <a:ext cx="4572000" cy="400110"/>
          </a:xfrm>
          <a:prstGeom prst="rect">
            <a:avLst/>
          </a:prstGeom>
        </p:spPr>
        <p:txBody>
          <a:bodyPr>
            <a:spAutoFit/>
          </a:bodyPr>
          <a:lstStyle/>
          <a:p>
            <a:r>
              <a:rPr lang="fr-FR" sz="2000" b="1">
                <a:solidFill>
                  <a:schemeClr val="tx2">
                    <a:lumMod val="60000"/>
                    <a:lumOff val="40000"/>
                  </a:schemeClr>
                </a:solidFill>
                <a:latin typeface="Arial"/>
                <a:cs typeface="Arial"/>
              </a:rPr>
              <a:t>Pas totalement instantané</a:t>
            </a:r>
          </a:p>
        </p:txBody>
      </p:sp>
      <p:sp>
        <p:nvSpPr>
          <p:cNvPr id="14" name="Rectangle 13"/>
          <p:cNvSpPr/>
          <p:nvPr/>
        </p:nvSpPr>
        <p:spPr>
          <a:xfrm>
            <a:off x="440219" y="2455660"/>
            <a:ext cx="4572000" cy="1477328"/>
          </a:xfrm>
          <a:prstGeom prst="rect">
            <a:avLst/>
          </a:prstGeom>
        </p:spPr>
        <p:txBody>
          <a:bodyPr>
            <a:spAutoFit/>
          </a:bodyPr>
          <a:lstStyle/>
          <a:p>
            <a:pPr algn="just"/>
            <a:r>
              <a:rPr lang="fr-FR">
                <a:solidFill>
                  <a:schemeClr val="tx2">
                    <a:lumMod val="75000"/>
                  </a:schemeClr>
                </a:solidFill>
              </a:rPr>
              <a:t>Dans le bassin de San Juan (Colorado et Nouveau Mexique) ont été trouvées plus de 30 pièces d’un hadrosaure dans des grès de la base du Tertiaire de Ojo Alamao et de la formation Animas.</a:t>
            </a:r>
            <a:r>
              <a:rPr lang="fr-FR">
                <a:solidFill>
                  <a:schemeClr val="tx2">
                    <a:lumMod val="75000"/>
                  </a:schemeClr>
                </a:solidFill>
                <a:effectLst/>
              </a:rPr>
              <a:t> </a:t>
            </a:r>
            <a:endParaRPr lang="fr-FR">
              <a:solidFill>
                <a:schemeClr val="tx2">
                  <a:lumMod val="75000"/>
                </a:schemeClr>
              </a:solidFill>
            </a:endParaRPr>
          </a:p>
        </p:txBody>
      </p:sp>
      <p:sp>
        <p:nvSpPr>
          <p:cNvPr id="15" name="Rectangle 14"/>
          <p:cNvSpPr/>
          <p:nvPr/>
        </p:nvSpPr>
        <p:spPr>
          <a:xfrm>
            <a:off x="440219" y="4772233"/>
            <a:ext cx="4572000" cy="1200329"/>
          </a:xfrm>
          <a:prstGeom prst="rect">
            <a:avLst/>
          </a:prstGeom>
        </p:spPr>
        <p:txBody>
          <a:bodyPr>
            <a:spAutoFit/>
          </a:bodyPr>
          <a:lstStyle/>
          <a:p>
            <a:pPr algn="just"/>
            <a:r>
              <a:rPr lang="fr-FR">
                <a:solidFill>
                  <a:schemeClr val="tx2">
                    <a:lumMod val="75000"/>
                  </a:schemeClr>
                </a:solidFill>
              </a:rPr>
              <a:t>Scaphitidae et Baculitidae sont connus de niveaux datés d’immédiatement après la limite Crétacé - Tertiaire au Danemark et dans le New Jersey.</a:t>
            </a:r>
            <a:r>
              <a:rPr lang="fr-FR">
                <a:solidFill>
                  <a:schemeClr val="tx2">
                    <a:lumMod val="75000"/>
                  </a:schemeClr>
                </a:solidFill>
                <a:effectLst/>
              </a:rPr>
              <a:t> </a:t>
            </a:r>
            <a:endParaRPr lang="fr-FR">
              <a:solidFill>
                <a:schemeClr val="tx2">
                  <a:lumMod val="75000"/>
                </a:schemeClr>
              </a:solidFill>
            </a:endParaRPr>
          </a:p>
        </p:txBody>
      </p:sp>
      <p:grpSp>
        <p:nvGrpSpPr>
          <p:cNvPr id="5" name="Grouper 4"/>
          <p:cNvGrpSpPr/>
          <p:nvPr/>
        </p:nvGrpSpPr>
        <p:grpSpPr>
          <a:xfrm>
            <a:off x="5700510" y="4378514"/>
            <a:ext cx="3083143" cy="2312357"/>
            <a:chOff x="5552856" y="1135995"/>
            <a:chExt cx="3083143" cy="2312357"/>
          </a:xfrm>
        </p:grpSpPr>
        <p:pic>
          <p:nvPicPr>
            <p:cNvPr id="4" name="Image 3" descr="Pfa29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2856" y="1135995"/>
              <a:ext cx="3083143" cy="2312357"/>
            </a:xfrm>
            <a:prstGeom prst="rect">
              <a:avLst/>
            </a:prstGeom>
          </p:spPr>
        </p:pic>
        <p:sp>
          <p:nvSpPr>
            <p:cNvPr id="3" name="Rectangle 2"/>
            <p:cNvSpPr/>
            <p:nvPr/>
          </p:nvSpPr>
          <p:spPr>
            <a:xfrm>
              <a:off x="5552856" y="3134129"/>
              <a:ext cx="2210862" cy="307777"/>
            </a:xfrm>
            <a:prstGeom prst="rect">
              <a:avLst/>
            </a:prstGeom>
          </p:spPr>
          <p:txBody>
            <a:bodyPr wrap="none">
              <a:spAutoFit/>
            </a:bodyPr>
            <a:lstStyle/>
            <a:p>
              <a:r>
                <a:rPr lang="fr-FR" sz="1400">
                  <a:solidFill>
                    <a:schemeClr val="bg1">
                      <a:lumMod val="50000"/>
                    </a:schemeClr>
                  </a:solidFill>
                </a:rPr>
                <a:t>http://www.fossilmall.com/</a:t>
              </a:r>
            </a:p>
          </p:txBody>
        </p:sp>
      </p:grpSp>
      <p:pic>
        <p:nvPicPr>
          <p:cNvPr id="8" name="Image 7" descr="c510116d4619c7de881369c537d15d7e-300x300.jpg"/>
          <p:cNvPicPr>
            <a:picLocks noChangeAspect="1"/>
          </p:cNvPicPr>
          <p:nvPr/>
        </p:nvPicPr>
        <p:blipFill rotWithShape="1">
          <a:blip r:embed="rId3">
            <a:extLst>
              <a:ext uri="{28A0092B-C50C-407E-A947-70E740481C1C}">
                <a14:useLocalDpi xmlns:a14="http://schemas.microsoft.com/office/drawing/2010/main" val="0"/>
              </a:ext>
            </a:extLst>
          </a:blip>
          <a:srcRect t="6975" b="6749"/>
          <a:stretch/>
        </p:blipFill>
        <p:spPr>
          <a:xfrm>
            <a:off x="3668299" y="112999"/>
            <a:ext cx="1602908" cy="1382901"/>
          </a:xfrm>
          <a:prstGeom prst="rect">
            <a:avLst/>
          </a:prstGeom>
        </p:spPr>
      </p:pic>
      <p:sp>
        <p:nvSpPr>
          <p:cNvPr id="9" name="Rectangle 8"/>
          <p:cNvSpPr/>
          <p:nvPr/>
        </p:nvSpPr>
        <p:spPr>
          <a:xfrm>
            <a:off x="5709574" y="3779099"/>
            <a:ext cx="3074079" cy="307777"/>
          </a:xfrm>
          <a:prstGeom prst="rect">
            <a:avLst/>
          </a:prstGeom>
        </p:spPr>
        <p:txBody>
          <a:bodyPr wrap="none">
            <a:spAutoFit/>
          </a:bodyPr>
          <a:lstStyle/>
          <a:p>
            <a:r>
              <a:rPr lang="fr-FR" sz="1400">
                <a:solidFill>
                  <a:schemeClr val="bg1">
                    <a:lumMod val="50000"/>
                  </a:schemeClr>
                </a:solidFill>
              </a:rPr>
              <a:t>http://fossil.wikia.com/wiki/Kritosaurus</a:t>
            </a:r>
          </a:p>
        </p:txBody>
      </p:sp>
      <p:pic>
        <p:nvPicPr>
          <p:cNvPr id="11" name="Image 10" descr="Kritosaurus_B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511" y="1697733"/>
            <a:ext cx="3189228" cy="2096918"/>
          </a:xfrm>
          <a:prstGeom prst="rect">
            <a:avLst/>
          </a:prstGeom>
        </p:spPr>
      </p:pic>
    </p:spTree>
    <p:extLst>
      <p:ext uri="{BB962C8B-B14F-4D97-AF65-F5344CB8AC3E}">
        <p14:creationId xmlns:p14="http://schemas.microsoft.com/office/powerpoint/2010/main" val="6660555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5609" y="357148"/>
            <a:ext cx="4956180"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Moralité du chapitre 1 </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609" y="2344449"/>
            <a:ext cx="3682045" cy="43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 name="Grouper 1"/>
          <p:cNvGrpSpPr/>
          <p:nvPr/>
        </p:nvGrpSpPr>
        <p:grpSpPr>
          <a:xfrm>
            <a:off x="4446932" y="2453600"/>
            <a:ext cx="4365764" cy="3759141"/>
            <a:chOff x="4446932" y="2453600"/>
            <a:chExt cx="4365764" cy="3759141"/>
          </a:xfrm>
        </p:grpSpPr>
        <p:sp>
          <p:nvSpPr>
            <p:cNvPr id="5" name="Rectangle 4"/>
            <p:cNvSpPr/>
            <p:nvPr/>
          </p:nvSpPr>
          <p:spPr>
            <a:xfrm>
              <a:off x="4446932" y="4359926"/>
              <a:ext cx="4365764" cy="1852815"/>
            </a:xfrm>
            <a:prstGeom prst="rect">
              <a:avLst/>
            </a:prstGeom>
          </p:spPr>
          <p:txBody>
            <a:bodyPr wrap="square">
              <a:spAutoFit/>
            </a:bodyPr>
            <a:lstStyle/>
            <a:p>
              <a:pPr algn="r">
                <a:lnSpc>
                  <a:spcPct val="120000"/>
                </a:lnSpc>
              </a:pPr>
              <a:r>
                <a:rPr lang="fr-FR" sz="2400" b="1">
                  <a:solidFill>
                    <a:schemeClr val="tx2">
                      <a:lumMod val="60000"/>
                      <a:lumOff val="40000"/>
                    </a:schemeClr>
                  </a:solidFill>
                </a:rPr>
                <a:t>Il faut être prudent dans les interprétations du fait de barres d’erreur avant tout liées au temps et à son appréciation.</a:t>
              </a:r>
            </a:p>
          </p:txBody>
        </p:sp>
        <p:pic>
          <p:nvPicPr>
            <p:cNvPr id="10" name="Image 9" descr="Capture d’écran 2011-10-28 à 18.19.3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420" y="2453600"/>
              <a:ext cx="1931458" cy="1279530"/>
            </a:xfrm>
            <a:prstGeom prst="rect">
              <a:avLst/>
            </a:prstGeom>
          </p:spPr>
        </p:pic>
      </p:grpSp>
      <p:sp>
        <p:nvSpPr>
          <p:cNvPr id="11" name="ZoneTexte 10"/>
          <p:cNvSpPr txBox="1"/>
          <p:nvPr/>
        </p:nvSpPr>
        <p:spPr>
          <a:xfrm>
            <a:off x="325609" y="1105603"/>
            <a:ext cx="7636225" cy="830997"/>
          </a:xfrm>
          <a:prstGeom prst="rect">
            <a:avLst/>
          </a:prstGeom>
          <a:noFill/>
        </p:spPr>
        <p:txBody>
          <a:bodyPr wrap="none" rtlCol="0">
            <a:spAutoFit/>
          </a:bodyPr>
          <a:lstStyle/>
          <a:p>
            <a:r>
              <a:rPr lang="fr-FR" sz="2400" b="1">
                <a:solidFill>
                  <a:srgbClr val="558ED5"/>
                </a:solidFill>
              </a:rPr>
              <a:t>Difficile d’avoir un début et une fin</a:t>
            </a:r>
          </a:p>
          <a:p>
            <a:r>
              <a:rPr lang="fr-FR" sz="2400" b="1">
                <a:solidFill>
                  <a:srgbClr val="558ED5"/>
                </a:solidFill>
              </a:rPr>
              <a:t>Tout au plus une durée totale d’événements perturbateurs</a:t>
            </a:r>
          </a:p>
        </p:txBody>
      </p:sp>
    </p:spTree>
    <p:extLst>
      <p:ext uri="{BB962C8B-B14F-4D97-AF65-F5344CB8AC3E}">
        <p14:creationId xmlns:p14="http://schemas.microsoft.com/office/powerpoint/2010/main" val="1018043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3075078" y="3377345"/>
            <a:ext cx="6079965" cy="3491997"/>
            <a:chOff x="2562448" y="1459243"/>
            <a:chExt cx="6505041" cy="3659095"/>
          </a:xfrm>
        </p:grpSpPr>
        <p:pic>
          <p:nvPicPr>
            <p:cNvPr id="5" name="Image 4" descr="snowball_eart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2448" y="1459243"/>
              <a:ext cx="6505041" cy="3659095"/>
            </a:xfrm>
            <a:prstGeom prst="rect">
              <a:avLst/>
            </a:prstGeom>
          </p:spPr>
        </p:pic>
        <p:sp>
          <p:nvSpPr>
            <p:cNvPr id="7" name="Rectangle 6"/>
            <p:cNvSpPr/>
            <p:nvPr/>
          </p:nvSpPr>
          <p:spPr>
            <a:xfrm>
              <a:off x="2632283" y="4756647"/>
              <a:ext cx="2008697" cy="322505"/>
            </a:xfrm>
            <a:prstGeom prst="rect">
              <a:avLst/>
            </a:prstGeom>
          </p:spPr>
          <p:txBody>
            <a:bodyPr wrap="none">
              <a:spAutoFit/>
            </a:bodyPr>
            <a:lstStyle/>
            <a:p>
              <a:r>
                <a:rPr lang="fr-FR" sz="1400">
                  <a:solidFill>
                    <a:schemeClr val="tx1">
                      <a:lumMod val="50000"/>
                      <a:lumOff val="50000"/>
                    </a:schemeClr>
                  </a:solidFill>
                </a:rPr>
                <a:t>http://www.bbc.co.uk/</a:t>
              </a:r>
            </a:p>
          </p:txBody>
        </p:sp>
      </p:grpSp>
      <p:sp>
        <p:nvSpPr>
          <p:cNvPr id="2" name="ZoneTexte 1"/>
          <p:cNvSpPr txBox="1"/>
          <p:nvPr/>
        </p:nvSpPr>
        <p:spPr>
          <a:xfrm>
            <a:off x="258533" y="1549900"/>
            <a:ext cx="3518912" cy="646331"/>
          </a:xfrm>
          <a:prstGeom prst="rect">
            <a:avLst/>
          </a:prstGeom>
          <a:noFill/>
          <a:effectLst/>
        </p:spPr>
        <p:txBody>
          <a:bodyPr wrap="none" rtlCol="0">
            <a:spAutoFit/>
          </a:bodyPr>
          <a:lstStyle/>
          <a:p>
            <a:r>
              <a:rPr lang="fr-FR" sz="3600" b="1" i="1" dirty="0" err="1" smtClean="0">
                <a:solidFill>
                  <a:schemeClr val="tx2">
                    <a:lumMod val="60000"/>
                    <a:lumOff val="40000"/>
                  </a:schemeClr>
                </a:solidFill>
                <a:latin typeface="Arial"/>
                <a:cs typeface="Arial"/>
              </a:rPr>
              <a:t>Snowball</a:t>
            </a:r>
            <a:r>
              <a:rPr lang="fr-FR" sz="3600" b="1" i="1" dirty="0" smtClean="0">
                <a:solidFill>
                  <a:schemeClr val="tx2">
                    <a:lumMod val="60000"/>
                    <a:lumOff val="40000"/>
                  </a:schemeClr>
                </a:solidFill>
                <a:latin typeface="Arial"/>
                <a:cs typeface="Arial"/>
              </a:rPr>
              <a:t> </a:t>
            </a:r>
            <a:r>
              <a:rPr lang="fr-FR" sz="3600" b="1" i="1" dirty="0" err="1">
                <a:solidFill>
                  <a:schemeClr val="tx2">
                    <a:lumMod val="60000"/>
                    <a:lumOff val="40000"/>
                  </a:schemeClr>
                </a:solidFill>
                <a:latin typeface="Arial"/>
                <a:cs typeface="Arial"/>
              </a:rPr>
              <a:t>Earth</a:t>
            </a:r>
            <a:endParaRPr lang="fr-FR" sz="3200" b="1" i="1" dirty="0">
              <a:solidFill>
                <a:schemeClr val="tx2">
                  <a:lumMod val="60000"/>
                  <a:lumOff val="40000"/>
                </a:schemeClr>
              </a:solidFill>
              <a:latin typeface="Arial"/>
              <a:cs typeface="Arial"/>
            </a:endParaRPr>
          </a:p>
        </p:txBody>
      </p:sp>
      <p:sp>
        <p:nvSpPr>
          <p:cNvPr id="10" name="Rectangle 9"/>
          <p:cNvSpPr/>
          <p:nvPr/>
        </p:nvSpPr>
        <p:spPr>
          <a:xfrm>
            <a:off x="1559291" y="2359892"/>
            <a:ext cx="6111820" cy="954107"/>
          </a:xfrm>
          <a:prstGeom prst="rect">
            <a:avLst/>
          </a:prstGeom>
        </p:spPr>
        <p:txBody>
          <a:bodyPr wrap="none">
            <a:spAutoFit/>
          </a:bodyPr>
          <a:lstStyle/>
          <a:p>
            <a:r>
              <a:rPr lang="fr-FR" sz="2800" b="1">
                <a:solidFill>
                  <a:schemeClr val="tx2">
                    <a:lumMod val="60000"/>
                    <a:lumOff val="40000"/>
                  </a:schemeClr>
                </a:solidFill>
                <a:latin typeface="Arial"/>
                <a:cs typeface="Arial"/>
              </a:rPr>
              <a:t>4000 m de glace sur les continents</a:t>
            </a:r>
          </a:p>
          <a:p>
            <a:r>
              <a:rPr lang="fr-FR" sz="2800" b="1">
                <a:solidFill>
                  <a:schemeClr val="tx2">
                    <a:lumMod val="60000"/>
                    <a:lumOff val="40000"/>
                  </a:schemeClr>
                </a:solidFill>
                <a:latin typeface="Arial"/>
                <a:cs typeface="Arial"/>
              </a:rPr>
              <a:t>1000 m sur les océans</a:t>
            </a:r>
            <a:endParaRPr lang="fr-FR" sz="2800"/>
          </a:p>
        </p:txBody>
      </p:sp>
      <p:sp>
        <p:nvSpPr>
          <p:cNvPr id="3" name="ZoneTexte 2"/>
          <p:cNvSpPr txBox="1"/>
          <p:nvPr/>
        </p:nvSpPr>
        <p:spPr>
          <a:xfrm>
            <a:off x="814336" y="5410391"/>
            <a:ext cx="6085448" cy="523220"/>
          </a:xfrm>
          <a:prstGeom prst="rect">
            <a:avLst/>
          </a:prstGeom>
          <a:noFill/>
        </p:spPr>
        <p:txBody>
          <a:bodyPr wrap="none" rtlCol="0">
            <a:spAutoFit/>
          </a:bodyPr>
          <a:lstStyle/>
          <a:p>
            <a:r>
              <a:rPr lang="fr-FR" sz="2800" dirty="0" smtClean="0">
                <a:solidFill>
                  <a:schemeClr val="tx2"/>
                </a:solidFill>
              </a:rPr>
              <a:t>Deux épisodes  </a:t>
            </a:r>
            <a:r>
              <a:rPr lang="fr-FR" sz="2800" dirty="0" smtClean="0">
                <a:solidFill>
                  <a:schemeClr val="bg1"/>
                </a:solidFill>
              </a:rPr>
              <a:t>majeurs à 720 et </a:t>
            </a:r>
            <a:r>
              <a:rPr lang="fr-FR" sz="2800" dirty="0" smtClean="0">
                <a:solidFill>
                  <a:schemeClr val="tx2">
                    <a:lumMod val="75000"/>
                  </a:schemeClr>
                </a:solidFill>
              </a:rPr>
              <a:t>650 Ma</a:t>
            </a:r>
            <a:endParaRPr lang="fr-FR" sz="2800" dirty="0">
              <a:solidFill>
                <a:schemeClr val="tx2">
                  <a:lumMod val="75000"/>
                </a:schemeClr>
              </a:solidFill>
            </a:endParaRPr>
          </a:p>
        </p:txBody>
      </p:sp>
      <p:sp>
        <p:nvSpPr>
          <p:cNvPr id="4" name="Rectangle 3"/>
          <p:cNvSpPr/>
          <p:nvPr/>
        </p:nvSpPr>
        <p:spPr>
          <a:xfrm>
            <a:off x="5190627" y="1549900"/>
            <a:ext cx="3409557" cy="646331"/>
          </a:xfrm>
          <a:prstGeom prst="rect">
            <a:avLst/>
          </a:prstGeom>
        </p:spPr>
        <p:txBody>
          <a:bodyPr wrap="none">
            <a:spAutoFit/>
          </a:bodyPr>
          <a:lstStyle/>
          <a:p>
            <a:r>
              <a:rPr lang="fr-FR" sz="3600" b="1">
                <a:solidFill>
                  <a:schemeClr val="tx2">
                    <a:lumMod val="60000"/>
                    <a:lumOff val="40000"/>
                  </a:schemeClr>
                </a:solidFill>
                <a:latin typeface="Arial"/>
                <a:cs typeface="Arial"/>
              </a:rPr>
              <a:t>Terre englacée</a:t>
            </a:r>
          </a:p>
        </p:txBody>
      </p:sp>
      <p:sp>
        <p:nvSpPr>
          <p:cNvPr id="6" name="ZoneTexte 5"/>
          <p:cNvSpPr txBox="1"/>
          <p:nvPr/>
        </p:nvSpPr>
        <p:spPr>
          <a:xfrm>
            <a:off x="2249341" y="340445"/>
            <a:ext cx="4935134" cy="707886"/>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4000" b="1" dirty="0" smtClean="0">
                <a:solidFill>
                  <a:srgbClr val="FF6600"/>
                </a:solidFill>
              </a:rPr>
              <a:t>-700 </a:t>
            </a:r>
            <a:r>
              <a:rPr lang="fr-FR" sz="4000" b="1" dirty="0">
                <a:solidFill>
                  <a:srgbClr val="FF6600"/>
                </a:solidFill>
              </a:rPr>
              <a:t>millions d’années</a:t>
            </a:r>
          </a:p>
        </p:txBody>
      </p:sp>
    </p:spTree>
    <p:extLst>
      <p:ext uri="{BB962C8B-B14F-4D97-AF65-F5344CB8AC3E}">
        <p14:creationId xmlns:p14="http://schemas.microsoft.com/office/powerpoint/2010/main" val="20127360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5609" y="357148"/>
            <a:ext cx="4956180" cy="646331"/>
          </a:xfrm>
          <a:prstGeom prst="rect">
            <a:avLst/>
          </a:prstGeom>
          <a:noFill/>
          <a:effectLst/>
        </p:spPr>
        <p:txBody>
          <a:bodyPr wrap="none" rtlCol="0">
            <a:spAutoFit/>
          </a:bodyPr>
          <a:lstStyle/>
          <a:p>
            <a:r>
              <a:rPr lang="fr-FR" sz="3600" b="1">
                <a:solidFill>
                  <a:schemeClr val="tx2">
                    <a:lumMod val="60000"/>
                    <a:lumOff val="40000"/>
                  </a:schemeClr>
                </a:solidFill>
                <a:latin typeface="Arial"/>
                <a:cs typeface="Arial"/>
              </a:rPr>
              <a:t>Moralité du chapitre 1 </a:t>
            </a:r>
          </a:p>
        </p:txBody>
      </p:sp>
      <p:pic>
        <p:nvPicPr>
          <p:cNvPr id="10" name="Image 9" descr="Capture d’écran 2011-10-28 à 18.19.3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3444" y="3719740"/>
            <a:ext cx="1931458" cy="1279530"/>
          </a:xfrm>
          <a:prstGeom prst="rect">
            <a:avLst/>
          </a:prstGeom>
        </p:spPr>
      </p:pic>
      <p:sp>
        <p:nvSpPr>
          <p:cNvPr id="11" name="ZoneTexte 10"/>
          <p:cNvSpPr txBox="1"/>
          <p:nvPr/>
        </p:nvSpPr>
        <p:spPr>
          <a:xfrm>
            <a:off x="325609" y="1341295"/>
            <a:ext cx="6078707" cy="615553"/>
          </a:xfrm>
          <a:prstGeom prst="rect">
            <a:avLst/>
          </a:prstGeom>
          <a:noFill/>
        </p:spPr>
        <p:txBody>
          <a:bodyPr wrap="none" rtlCol="0">
            <a:spAutoFit/>
          </a:bodyPr>
          <a:lstStyle/>
          <a:p>
            <a:pPr>
              <a:lnSpc>
                <a:spcPct val="150000"/>
              </a:lnSpc>
            </a:pPr>
            <a:r>
              <a:rPr lang="fr-FR" sz="2400" b="1">
                <a:solidFill>
                  <a:srgbClr val="558ED5"/>
                </a:solidFill>
              </a:rPr>
              <a:t>Donc une crise c’est un « instantané », certes !</a:t>
            </a:r>
          </a:p>
        </p:txBody>
      </p:sp>
      <p:grpSp>
        <p:nvGrpSpPr>
          <p:cNvPr id="5" name="Grouper 4"/>
          <p:cNvGrpSpPr/>
          <p:nvPr/>
        </p:nvGrpSpPr>
        <p:grpSpPr>
          <a:xfrm>
            <a:off x="329134" y="2173374"/>
            <a:ext cx="7574688" cy="3989786"/>
            <a:chOff x="329134" y="2173374"/>
            <a:chExt cx="7574688" cy="3989786"/>
          </a:xfrm>
        </p:grpSpPr>
        <p:pic>
          <p:nvPicPr>
            <p:cNvPr id="2" name="Image 1" descr="temps-qui-pa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0468" y="3049806"/>
              <a:ext cx="3113354" cy="3113354"/>
            </a:xfrm>
            <a:prstGeom prst="rect">
              <a:avLst/>
            </a:prstGeom>
          </p:spPr>
        </p:pic>
        <p:sp>
          <p:nvSpPr>
            <p:cNvPr id="3" name="ZoneTexte 2"/>
            <p:cNvSpPr txBox="1"/>
            <p:nvPr/>
          </p:nvSpPr>
          <p:spPr>
            <a:xfrm>
              <a:off x="329134" y="2173374"/>
              <a:ext cx="5406849" cy="584776"/>
            </a:xfrm>
            <a:prstGeom prst="rect">
              <a:avLst/>
            </a:prstGeom>
            <a:noFill/>
          </p:spPr>
          <p:txBody>
            <a:bodyPr wrap="none" rtlCol="0">
              <a:spAutoFit/>
            </a:bodyPr>
            <a:lstStyle/>
            <a:p>
              <a:r>
                <a:rPr lang="fr-FR" sz="3200" b="1">
                  <a:solidFill>
                    <a:srgbClr val="558ED5"/>
                  </a:solidFill>
                </a:rPr>
                <a:t>Mais à l’échelle GEOLOGIQUE !</a:t>
              </a:r>
            </a:p>
          </p:txBody>
        </p:sp>
      </p:grpSp>
    </p:spTree>
    <p:extLst>
      <p:ext uri="{BB962C8B-B14F-4D97-AF65-F5344CB8AC3E}">
        <p14:creationId xmlns:p14="http://schemas.microsoft.com/office/powerpoint/2010/main" val="1707564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809" y="782633"/>
            <a:ext cx="8805333"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Comment les crises anciennes ont-elles fonctionné ?</a:t>
            </a:r>
            <a:endParaRPr lang="fr-FR" sz="2800"/>
          </a:p>
        </p:txBody>
      </p:sp>
      <p:pic>
        <p:nvPicPr>
          <p:cNvPr id="4" name="Image 3" descr="Capture d’écran 2011-10-31 à 12.07.3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9650" y="1643591"/>
            <a:ext cx="3397650" cy="4971453"/>
          </a:xfrm>
          <a:prstGeom prst="rect">
            <a:avLst/>
          </a:prstGeom>
        </p:spPr>
      </p:pic>
      <p:sp>
        <p:nvSpPr>
          <p:cNvPr id="3" name="Rectangle 2"/>
          <p:cNvSpPr/>
          <p:nvPr/>
        </p:nvSpPr>
        <p:spPr>
          <a:xfrm>
            <a:off x="229809" y="272140"/>
            <a:ext cx="1313468" cy="369332"/>
          </a:xfrm>
          <a:prstGeom prst="rect">
            <a:avLst/>
          </a:prstGeom>
        </p:spPr>
        <p:txBody>
          <a:bodyPr wrap="none">
            <a:spAutoFit/>
          </a:bodyPr>
          <a:lstStyle/>
          <a:p>
            <a:r>
              <a:rPr lang="fr-FR" b="1">
                <a:solidFill>
                  <a:srgbClr val="800000"/>
                </a:solidFill>
                <a:latin typeface="Arial"/>
                <a:cs typeface="Arial"/>
              </a:rPr>
              <a:t>Chapitre 2</a:t>
            </a:r>
            <a:endParaRPr lang="fr-FR">
              <a:solidFill>
                <a:srgbClr val="800000"/>
              </a:solidFill>
            </a:endParaRPr>
          </a:p>
        </p:txBody>
      </p:sp>
    </p:spTree>
    <p:extLst>
      <p:ext uri="{BB962C8B-B14F-4D97-AF65-F5344CB8AC3E}">
        <p14:creationId xmlns:p14="http://schemas.microsoft.com/office/powerpoint/2010/main" val="23353616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812800" y="609600"/>
            <a:ext cx="833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000">
                <a:latin typeface="Times" charset="0"/>
              </a:rPr>
              <a:t> </a:t>
            </a:r>
            <a:endParaRPr lang="en-US">
              <a:latin typeface="Times" charset="0"/>
            </a:endParaRPr>
          </a:p>
        </p:txBody>
      </p:sp>
      <p:grpSp>
        <p:nvGrpSpPr>
          <p:cNvPr id="317505" name="Group 65"/>
          <p:cNvGrpSpPr>
            <a:grpSpLocks/>
          </p:cNvGrpSpPr>
          <p:nvPr/>
        </p:nvGrpSpPr>
        <p:grpSpPr bwMode="auto">
          <a:xfrm>
            <a:off x="2596174" y="2054225"/>
            <a:ext cx="6386512" cy="4803775"/>
            <a:chOff x="1169" y="1294"/>
            <a:chExt cx="4023" cy="3026"/>
          </a:xfrm>
        </p:grpSpPr>
        <p:sp>
          <p:nvSpPr>
            <p:cNvPr id="317444" name="Freeform 4"/>
            <p:cNvSpPr>
              <a:spLocks/>
            </p:cNvSpPr>
            <p:nvPr/>
          </p:nvSpPr>
          <p:spPr bwMode="auto">
            <a:xfrm>
              <a:off x="1391" y="1596"/>
              <a:ext cx="3223" cy="2363"/>
            </a:xfrm>
            <a:custGeom>
              <a:avLst/>
              <a:gdLst>
                <a:gd name="T0" fmla="*/ 0 w 3129"/>
                <a:gd name="T1" fmla="*/ 1816 h 1880"/>
                <a:gd name="T2" fmla="*/ 160 w 3129"/>
                <a:gd name="T3" fmla="*/ 1800 h 1880"/>
                <a:gd name="T4" fmla="*/ 312 w 3129"/>
                <a:gd name="T5" fmla="*/ 1800 h 1880"/>
                <a:gd name="T6" fmla="*/ 384 w 3129"/>
                <a:gd name="T7" fmla="*/ 1784 h 1880"/>
                <a:gd name="T8" fmla="*/ 488 w 3129"/>
                <a:gd name="T9" fmla="*/ 1744 h 1880"/>
                <a:gd name="T10" fmla="*/ 536 w 3129"/>
                <a:gd name="T11" fmla="*/ 1712 h 1880"/>
                <a:gd name="T12" fmla="*/ 600 w 3129"/>
                <a:gd name="T13" fmla="*/ 1696 h 1880"/>
                <a:gd name="T14" fmla="*/ 656 w 3129"/>
                <a:gd name="T15" fmla="*/ 1664 h 1880"/>
                <a:gd name="T16" fmla="*/ 728 w 3129"/>
                <a:gd name="T17" fmla="*/ 1616 h 1880"/>
                <a:gd name="T18" fmla="*/ 760 w 3129"/>
                <a:gd name="T19" fmla="*/ 1608 h 1880"/>
                <a:gd name="T20" fmla="*/ 784 w 3129"/>
                <a:gd name="T21" fmla="*/ 1640 h 1880"/>
                <a:gd name="T22" fmla="*/ 864 w 3129"/>
                <a:gd name="T23" fmla="*/ 1584 h 1880"/>
                <a:gd name="T24" fmla="*/ 952 w 3129"/>
                <a:gd name="T25" fmla="*/ 1552 h 1880"/>
                <a:gd name="T26" fmla="*/ 1024 w 3129"/>
                <a:gd name="T27" fmla="*/ 1528 h 1880"/>
                <a:gd name="T28" fmla="*/ 1096 w 3129"/>
                <a:gd name="T29" fmla="*/ 1504 h 1880"/>
                <a:gd name="T30" fmla="*/ 1120 w 3129"/>
                <a:gd name="T31" fmla="*/ 1464 h 1880"/>
                <a:gd name="T32" fmla="*/ 1144 w 3129"/>
                <a:gd name="T33" fmla="*/ 1512 h 1880"/>
                <a:gd name="T34" fmla="*/ 1168 w 3129"/>
                <a:gd name="T35" fmla="*/ 1528 h 1880"/>
                <a:gd name="T36" fmla="*/ 1200 w 3129"/>
                <a:gd name="T37" fmla="*/ 1464 h 1880"/>
                <a:gd name="T38" fmla="*/ 1264 w 3129"/>
                <a:gd name="T39" fmla="*/ 1408 h 1880"/>
                <a:gd name="T40" fmla="*/ 1360 w 3129"/>
                <a:gd name="T41" fmla="*/ 1368 h 1880"/>
                <a:gd name="T42" fmla="*/ 1473 w 3129"/>
                <a:gd name="T43" fmla="*/ 1344 h 1880"/>
                <a:gd name="T44" fmla="*/ 1553 w 3129"/>
                <a:gd name="T45" fmla="*/ 1344 h 1880"/>
                <a:gd name="T46" fmla="*/ 1601 w 3129"/>
                <a:gd name="T47" fmla="*/ 1360 h 1880"/>
                <a:gd name="T48" fmla="*/ 1633 w 3129"/>
                <a:gd name="T49" fmla="*/ 1368 h 1880"/>
                <a:gd name="T50" fmla="*/ 1697 w 3129"/>
                <a:gd name="T51" fmla="*/ 1344 h 1880"/>
                <a:gd name="T52" fmla="*/ 1761 w 3129"/>
                <a:gd name="T53" fmla="*/ 1336 h 1880"/>
                <a:gd name="T54" fmla="*/ 1777 w 3129"/>
                <a:gd name="T55" fmla="*/ 1392 h 1880"/>
                <a:gd name="T56" fmla="*/ 1801 w 3129"/>
                <a:gd name="T57" fmla="*/ 1464 h 1880"/>
                <a:gd name="T58" fmla="*/ 1865 w 3129"/>
                <a:gd name="T59" fmla="*/ 1352 h 1880"/>
                <a:gd name="T60" fmla="*/ 1913 w 3129"/>
                <a:gd name="T61" fmla="*/ 1288 h 1880"/>
                <a:gd name="T62" fmla="*/ 1937 w 3129"/>
                <a:gd name="T63" fmla="*/ 1280 h 1880"/>
                <a:gd name="T64" fmla="*/ 1953 w 3129"/>
                <a:gd name="T65" fmla="*/ 1312 h 1880"/>
                <a:gd name="T66" fmla="*/ 2033 w 3129"/>
                <a:gd name="T67" fmla="*/ 1232 h 1880"/>
                <a:gd name="T68" fmla="*/ 2161 w 3129"/>
                <a:gd name="T69" fmla="*/ 1136 h 1880"/>
                <a:gd name="T70" fmla="*/ 2257 w 3129"/>
                <a:gd name="T71" fmla="*/ 1056 h 1880"/>
                <a:gd name="T72" fmla="*/ 2289 w 3129"/>
                <a:gd name="T73" fmla="*/ 1016 h 1880"/>
                <a:gd name="T74" fmla="*/ 2329 w 3129"/>
                <a:gd name="T75" fmla="*/ 1008 h 1880"/>
                <a:gd name="T76" fmla="*/ 2353 w 3129"/>
                <a:gd name="T77" fmla="*/ 944 h 1880"/>
                <a:gd name="T78" fmla="*/ 2401 w 3129"/>
                <a:gd name="T79" fmla="*/ 1008 h 1880"/>
                <a:gd name="T80" fmla="*/ 2457 w 3129"/>
                <a:gd name="T81" fmla="*/ 992 h 1880"/>
                <a:gd name="T82" fmla="*/ 2545 w 3129"/>
                <a:gd name="T83" fmla="*/ 920 h 1880"/>
                <a:gd name="T84" fmla="*/ 2601 w 3129"/>
                <a:gd name="T85" fmla="*/ 832 h 1880"/>
                <a:gd name="T86" fmla="*/ 2601 w 3129"/>
                <a:gd name="T87" fmla="*/ 752 h 1880"/>
                <a:gd name="T88" fmla="*/ 2617 w 3129"/>
                <a:gd name="T89" fmla="*/ 680 h 1880"/>
                <a:gd name="T90" fmla="*/ 2665 w 3129"/>
                <a:gd name="T91" fmla="*/ 624 h 1880"/>
                <a:gd name="T92" fmla="*/ 2721 w 3129"/>
                <a:gd name="T93" fmla="*/ 528 h 1880"/>
                <a:gd name="T94" fmla="*/ 2761 w 3129"/>
                <a:gd name="T95" fmla="*/ 448 h 1880"/>
                <a:gd name="T96" fmla="*/ 2769 w 3129"/>
                <a:gd name="T97" fmla="*/ 576 h 1880"/>
                <a:gd name="T98" fmla="*/ 2785 w 3129"/>
                <a:gd name="T99" fmla="*/ 672 h 1880"/>
                <a:gd name="T100" fmla="*/ 2833 w 3129"/>
                <a:gd name="T101" fmla="*/ 520 h 1880"/>
                <a:gd name="T102" fmla="*/ 2873 w 3129"/>
                <a:gd name="T103" fmla="*/ 272 h 1880"/>
                <a:gd name="T104" fmla="*/ 2913 w 3129"/>
                <a:gd name="T105" fmla="*/ 160 h 1880"/>
                <a:gd name="T106" fmla="*/ 3017 w 3129"/>
                <a:gd name="T107" fmla="*/ 112 h 1880"/>
                <a:gd name="T108" fmla="*/ 3065 w 3129"/>
                <a:gd name="T109" fmla="*/ 40 h 1880"/>
                <a:gd name="T110" fmla="*/ 3129 w 3129"/>
                <a:gd name="T111" fmla="*/ 0 h 1880"/>
                <a:gd name="T112" fmla="*/ 3129 w 3129"/>
                <a:gd name="T113" fmla="*/ 1424 h 1880"/>
                <a:gd name="T114" fmla="*/ 3121 w 3129"/>
                <a:gd name="T115" fmla="*/ 1816 h 1880"/>
                <a:gd name="T116" fmla="*/ 1857 w 3129"/>
                <a:gd name="T117" fmla="*/ 1864 h 1880"/>
                <a:gd name="T118" fmla="*/ 1120 w 3129"/>
                <a:gd name="T119" fmla="*/ 1840 h 1880"/>
                <a:gd name="T120" fmla="*/ 112 w 3129"/>
                <a:gd name="T121" fmla="*/ 1880 h 1880"/>
                <a:gd name="T122" fmla="*/ 0 w 3129"/>
                <a:gd name="T123" fmla="*/ 1816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9" h="1880">
                  <a:moveTo>
                    <a:pt x="0" y="1816"/>
                  </a:moveTo>
                  <a:lnTo>
                    <a:pt x="160" y="1800"/>
                  </a:lnTo>
                  <a:lnTo>
                    <a:pt x="312" y="1800"/>
                  </a:lnTo>
                  <a:lnTo>
                    <a:pt x="384" y="1784"/>
                  </a:lnTo>
                  <a:lnTo>
                    <a:pt x="488" y="1744"/>
                  </a:lnTo>
                  <a:lnTo>
                    <a:pt x="536" y="1712"/>
                  </a:lnTo>
                  <a:lnTo>
                    <a:pt x="600" y="1696"/>
                  </a:lnTo>
                  <a:lnTo>
                    <a:pt x="656" y="1664"/>
                  </a:lnTo>
                  <a:lnTo>
                    <a:pt x="728" y="1616"/>
                  </a:lnTo>
                  <a:lnTo>
                    <a:pt x="760" y="1608"/>
                  </a:lnTo>
                  <a:lnTo>
                    <a:pt x="784" y="1640"/>
                  </a:lnTo>
                  <a:lnTo>
                    <a:pt x="864" y="1584"/>
                  </a:lnTo>
                  <a:lnTo>
                    <a:pt x="952" y="1552"/>
                  </a:lnTo>
                  <a:lnTo>
                    <a:pt x="1024" y="1528"/>
                  </a:lnTo>
                  <a:lnTo>
                    <a:pt x="1096" y="1504"/>
                  </a:lnTo>
                  <a:lnTo>
                    <a:pt x="1120" y="1464"/>
                  </a:lnTo>
                  <a:lnTo>
                    <a:pt x="1144" y="1512"/>
                  </a:lnTo>
                  <a:lnTo>
                    <a:pt x="1168" y="1528"/>
                  </a:lnTo>
                  <a:lnTo>
                    <a:pt x="1200" y="1464"/>
                  </a:lnTo>
                  <a:lnTo>
                    <a:pt x="1264" y="1408"/>
                  </a:lnTo>
                  <a:lnTo>
                    <a:pt x="1360" y="1368"/>
                  </a:lnTo>
                  <a:lnTo>
                    <a:pt x="1473" y="1344"/>
                  </a:lnTo>
                  <a:lnTo>
                    <a:pt x="1553" y="1344"/>
                  </a:lnTo>
                  <a:lnTo>
                    <a:pt x="1601" y="1360"/>
                  </a:lnTo>
                  <a:lnTo>
                    <a:pt x="1633" y="1368"/>
                  </a:lnTo>
                  <a:lnTo>
                    <a:pt x="1697" y="1344"/>
                  </a:lnTo>
                  <a:lnTo>
                    <a:pt x="1761" y="1336"/>
                  </a:lnTo>
                  <a:lnTo>
                    <a:pt x="1777" y="1392"/>
                  </a:lnTo>
                  <a:lnTo>
                    <a:pt x="1801" y="1464"/>
                  </a:lnTo>
                  <a:lnTo>
                    <a:pt x="1865" y="1352"/>
                  </a:lnTo>
                  <a:lnTo>
                    <a:pt x="1913" y="1288"/>
                  </a:lnTo>
                  <a:lnTo>
                    <a:pt x="1937" y="1280"/>
                  </a:lnTo>
                  <a:lnTo>
                    <a:pt x="1953" y="1312"/>
                  </a:lnTo>
                  <a:lnTo>
                    <a:pt x="2033" y="1232"/>
                  </a:lnTo>
                  <a:lnTo>
                    <a:pt x="2161" y="1136"/>
                  </a:lnTo>
                  <a:lnTo>
                    <a:pt x="2257" y="1056"/>
                  </a:lnTo>
                  <a:lnTo>
                    <a:pt x="2289" y="1016"/>
                  </a:lnTo>
                  <a:lnTo>
                    <a:pt x="2329" y="1008"/>
                  </a:lnTo>
                  <a:lnTo>
                    <a:pt x="2353" y="944"/>
                  </a:lnTo>
                  <a:lnTo>
                    <a:pt x="2401" y="1008"/>
                  </a:lnTo>
                  <a:lnTo>
                    <a:pt x="2457" y="992"/>
                  </a:lnTo>
                  <a:lnTo>
                    <a:pt x="2545" y="920"/>
                  </a:lnTo>
                  <a:lnTo>
                    <a:pt x="2601" y="832"/>
                  </a:lnTo>
                  <a:lnTo>
                    <a:pt x="2601" y="752"/>
                  </a:lnTo>
                  <a:lnTo>
                    <a:pt x="2617" y="680"/>
                  </a:lnTo>
                  <a:lnTo>
                    <a:pt x="2665" y="624"/>
                  </a:lnTo>
                  <a:lnTo>
                    <a:pt x="2721" y="528"/>
                  </a:lnTo>
                  <a:lnTo>
                    <a:pt x="2761" y="448"/>
                  </a:lnTo>
                  <a:lnTo>
                    <a:pt x="2769" y="576"/>
                  </a:lnTo>
                  <a:lnTo>
                    <a:pt x="2785" y="672"/>
                  </a:lnTo>
                  <a:lnTo>
                    <a:pt x="2833" y="520"/>
                  </a:lnTo>
                  <a:lnTo>
                    <a:pt x="2873" y="272"/>
                  </a:lnTo>
                  <a:lnTo>
                    <a:pt x="2913" y="160"/>
                  </a:lnTo>
                  <a:lnTo>
                    <a:pt x="3017" y="112"/>
                  </a:lnTo>
                  <a:lnTo>
                    <a:pt x="3065" y="40"/>
                  </a:lnTo>
                  <a:lnTo>
                    <a:pt x="3129" y="0"/>
                  </a:lnTo>
                  <a:lnTo>
                    <a:pt x="3129" y="1424"/>
                  </a:lnTo>
                  <a:lnTo>
                    <a:pt x="3121" y="1816"/>
                  </a:lnTo>
                  <a:lnTo>
                    <a:pt x="1857" y="1864"/>
                  </a:lnTo>
                  <a:lnTo>
                    <a:pt x="1120" y="1840"/>
                  </a:lnTo>
                  <a:lnTo>
                    <a:pt x="112" y="1880"/>
                  </a:lnTo>
                  <a:lnTo>
                    <a:pt x="0" y="1816"/>
                  </a:lnTo>
                  <a:close/>
                </a:path>
              </a:pathLst>
            </a:custGeom>
            <a:solidFill>
              <a:srgbClr val="333399"/>
            </a:solidFill>
            <a:ln w="19050">
              <a:solidFill>
                <a:srgbClr val="000000"/>
              </a:solidFill>
              <a:prstDash val="solid"/>
              <a:round/>
              <a:headEnd/>
              <a:tailEnd/>
            </a:ln>
          </p:spPr>
          <p:txBody>
            <a:bodyPr/>
            <a:lstStyle/>
            <a:p>
              <a:endParaRPr lang="fr-FR"/>
            </a:p>
          </p:txBody>
        </p:sp>
        <p:sp>
          <p:nvSpPr>
            <p:cNvPr id="317445" name="Line 5"/>
            <p:cNvSpPr>
              <a:spLocks noChangeShapeType="1"/>
            </p:cNvSpPr>
            <p:nvPr/>
          </p:nvSpPr>
          <p:spPr bwMode="auto">
            <a:xfrm flipV="1">
              <a:off x="4614" y="1556"/>
              <a:ext cx="1" cy="249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46" name="Line 6"/>
            <p:cNvSpPr>
              <a:spLocks noChangeShapeType="1"/>
            </p:cNvSpPr>
            <p:nvPr/>
          </p:nvSpPr>
          <p:spPr bwMode="auto">
            <a:xfrm flipH="1">
              <a:off x="4614" y="1807"/>
              <a:ext cx="5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47" name="Line 7"/>
            <p:cNvSpPr>
              <a:spLocks noChangeShapeType="1"/>
            </p:cNvSpPr>
            <p:nvPr/>
          </p:nvSpPr>
          <p:spPr bwMode="auto">
            <a:xfrm flipH="1">
              <a:off x="4614" y="2149"/>
              <a:ext cx="5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48" name="Line 8"/>
            <p:cNvSpPr>
              <a:spLocks noChangeShapeType="1"/>
            </p:cNvSpPr>
            <p:nvPr/>
          </p:nvSpPr>
          <p:spPr bwMode="auto">
            <a:xfrm flipH="1">
              <a:off x="4614" y="2491"/>
              <a:ext cx="5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49" name="Line 9"/>
            <p:cNvSpPr>
              <a:spLocks noChangeShapeType="1"/>
            </p:cNvSpPr>
            <p:nvPr/>
          </p:nvSpPr>
          <p:spPr bwMode="auto">
            <a:xfrm flipH="1">
              <a:off x="4614" y="2833"/>
              <a:ext cx="5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50" name="Line 10"/>
            <p:cNvSpPr>
              <a:spLocks noChangeShapeType="1"/>
            </p:cNvSpPr>
            <p:nvPr/>
          </p:nvSpPr>
          <p:spPr bwMode="auto">
            <a:xfrm flipH="1">
              <a:off x="4614" y="3175"/>
              <a:ext cx="5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51" name="Line 11"/>
            <p:cNvSpPr>
              <a:spLocks noChangeShapeType="1"/>
            </p:cNvSpPr>
            <p:nvPr/>
          </p:nvSpPr>
          <p:spPr bwMode="auto">
            <a:xfrm flipH="1">
              <a:off x="4614" y="3517"/>
              <a:ext cx="5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52" name="Line 12"/>
            <p:cNvSpPr>
              <a:spLocks noChangeShapeType="1"/>
            </p:cNvSpPr>
            <p:nvPr/>
          </p:nvSpPr>
          <p:spPr bwMode="auto">
            <a:xfrm>
              <a:off x="4589" y="3859"/>
              <a:ext cx="75"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453" name="Freeform 13"/>
            <p:cNvSpPr>
              <a:spLocks/>
            </p:cNvSpPr>
            <p:nvPr/>
          </p:nvSpPr>
          <p:spPr bwMode="auto">
            <a:xfrm>
              <a:off x="1366" y="2662"/>
              <a:ext cx="3248" cy="1317"/>
            </a:xfrm>
            <a:custGeom>
              <a:avLst/>
              <a:gdLst>
                <a:gd name="T0" fmla="*/ 152 w 3153"/>
                <a:gd name="T1" fmla="*/ 928 h 1048"/>
                <a:gd name="T2" fmla="*/ 288 w 3153"/>
                <a:gd name="T3" fmla="*/ 888 h 1048"/>
                <a:gd name="T4" fmla="*/ 400 w 3153"/>
                <a:gd name="T5" fmla="*/ 896 h 1048"/>
                <a:gd name="T6" fmla="*/ 528 w 3153"/>
                <a:gd name="T7" fmla="*/ 672 h 1048"/>
                <a:gd name="T8" fmla="*/ 688 w 3153"/>
                <a:gd name="T9" fmla="*/ 200 h 1048"/>
                <a:gd name="T10" fmla="*/ 768 w 3153"/>
                <a:gd name="T11" fmla="*/ 72 h 1048"/>
                <a:gd name="T12" fmla="*/ 792 w 3153"/>
                <a:gd name="T13" fmla="*/ 368 h 1048"/>
                <a:gd name="T14" fmla="*/ 856 w 3153"/>
                <a:gd name="T15" fmla="*/ 112 h 1048"/>
                <a:gd name="T16" fmla="*/ 936 w 3153"/>
                <a:gd name="T17" fmla="*/ 32 h 1048"/>
                <a:gd name="T18" fmla="*/ 1056 w 3153"/>
                <a:gd name="T19" fmla="*/ 48 h 1048"/>
                <a:gd name="T20" fmla="*/ 1136 w 3153"/>
                <a:gd name="T21" fmla="*/ 24 h 1048"/>
                <a:gd name="T22" fmla="*/ 1168 w 3153"/>
                <a:gd name="T23" fmla="*/ 224 h 1048"/>
                <a:gd name="T24" fmla="*/ 1208 w 3153"/>
                <a:gd name="T25" fmla="*/ 200 h 1048"/>
                <a:gd name="T26" fmla="*/ 1368 w 3153"/>
                <a:gd name="T27" fmla="*/ 144 h 1048"/>
                <a:gd name="T28" fmla="*/ 1457 w 3153"/>
                <a:gd name="T29" fmla="*/ 232 h 1048"/>
                <a:gd name="T30" fmla="*/ 1641 w 3153"/>
                <a:gd name="T31" fmla="*/ 256 h 1048"/>
                <a:gd name="T32" fmla="*/ 1777 w 3153"/>
                <a:gd name="T33" fmla="*/ 304 h 1048"/>
                <a:gd name="T34" fmla="*/ 1809 w 3153"/>
                <a:gd name="T35" fmla="*/ 816 h 1048"/>
                <a:gd name="T36" fmla="*/ 1937 w 3153"/>
                <a:gd name="T37" fmla="*/ 720 h 1048"/>
                <a:gd name="T38" fmla="*/ 1977 w 3153"/>
                <a:gd name="T39" fmla="*/ 840 h 1048"/>
                <a:gd name="T40" fmla="*/ 2137 w 3153"/>
                <a:gd name="T41" fmla="*/ 760 h 1048"/>
                <a:gd name="T42" fmla="*/ 2217 w 3153"/>
                <a:gd name="T43" fmla="*/ 680 h 1048"/>
                <a:gd name="T44" fmla="*/ 2361 w 3153"/>
                <a:gd name="T45" fmla="*/ 624 h 1048"/>
                <a:gd name="T46" fmla="*/ 2457 w 3153"/>
                <a:gd name="T47" fmla="*/ 616 h 1048"/>
                <a:gd name="T48" fmla="*/ 2601 w 3153"/>
                <a:gd name="T49" fmla="*/ 584 h 1048"/>
                <a:gd name="T50" fmla="*/ 2649 w 3153"/>
                <a:gd name="T51" fmla="*/ 608 h 1048"/>
                <a:gd name="T52" fmla="*/ 2761 w 3153"/>
                <a:gd name="T53" fmla="*/ 624 h 1048"/>
                <a:gd name="T54" fmla="*/ 2801 w 3153"/>
                <a:gd name="T55" fmla="*/ 712 h 1048"/>
                <a:gd name="T56" fmla="*/ 2881 w 3153"/>
                <a:gd name="T57" fmla="*/ 688 h 1048"/>
                <a:gd name="T58" fmla="*/ 2969 w 3153"/>
                <a:gd name="T59" fmla="*/ 704 h 1048"/>
                <a:gd name="T60" fmla="*/ 3113 w 3153"/>
                <a:gd name="T61" fmla="*/ 712 h 1048"/>
                <a:gd name="T62" fmla="*/ 3153 w 3153"/>
                <a:gd name="T63" fmla="*/ 968 h 1048"/>
                <a:gd name="T64" fmla="*/ 104 w 3153"/>
                <a:gd name="T65"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3" h="1048">
                  <a:moveTo>
                    <a:pt x="0" y="976"/>
                  </a:moveTo>
                  <a:lnTo>
                    <a:pt x="152" y="928"/>
                  </a:lnTo>
                  <a:lnTo>
                    <a:pt x="232" y="920"/>
                  </a:lnTo>
                  <a:lnTo>
                    <a:pt x="288" y="888"/>
                  </a:lnTo>
                  <a:lnTo>
                    <a:pt x="344" y="880"/>
                  </a:lnTo>
                  <a:lnTo>
                    <a:pt x="400" y="896"/>
                  </a:lnTo>
                  <a:lnTo>
                    <a:pt x="432" y="840"/>
                  </a:lnTo>
                  <a:lnTo>
                    <a:pt x="528" y="672"/>
                  </a:lnTo>
                  <a:lnTo>
                    <a:pt x="600" y="424"/>
                  </a:lnTo>
                  <a:lnTo>
                    <a:pt x="688" y="200"/>
                  </a:lnTo>
                  <a:lnTo>
                    <a:pt x="736" y="72"/>
                  </a:lnTo>
                  <a:lnTo>
                    <a:pt x="768" y="72"/>
                  </a:lnTo>
                  <a:lnTo>
                    <a:pt x="784" y="224"/>
                  </a:lnTo>
                  <a:lnTo>
                    <a:pt x="792" y="368"/>
                  </a:lnTo>
                  <a:lnTo>
                    <a:pt x="824" y="240"/>
                  </a:lnTo>
                  <a:lnTo>
                    <a:pt x="856" y="112"/>
                  </a:lnTo>
                  <a:lnTo>
                    <a:pt x="864" y="64"/>
                  </a:lnTo>
                  <a:lnTo>
                    <a:pt x="936" y="32"/>
                  </a:lnTo>
                  <a:lnTo>
                    <a:pt x="1000" y="104"/>
                  </a:lnTo>
                  <a:lnTo>
                    <a:pt x="1056" y="48"/>
                  </a:lnTo>
                  <a:lnTo>
                    <a:pt x="1088" y="0"/>
                  </a:lnTo>
                  <a:lnTo>
                    <a:pt x="1136" y="24"/>
                  </a:lnTo>
                  <a:lnTo>
                    <a:pt x="1144" y="104"/>
                  </a:lnTo>
                  <a:lnTo>
                    <a:pt x="1168" y="224"/>
                  </a:lnTo>
                  <a:lnTo>
                    <a:pt x="1168" y="336"/>
                  </a:lnTo>
                  <a:lnTo>
                    <a:pt x="1208" y="200"/>
                  </a:lnTo>
                  <a:lnTo>
                    <a:pt x="1248" y="216"/>
                  </a:lnTo>
                  <a:lnTo>
                    <a:pt x="1368" y="144"/>
                  </a:lnTo>
                  <a:lnTo>
                    <a:pt x="1424" y="200"/>
                  </a:lnTo>
                  <a:lnTo>
                    <a:pt x="1457" y="232"/>
                  </a:lnTo>
                  <a:lnTo>
                    <a:pt x="1577" y="200"/>
                  </a:lnTo>
                  <a:lnTo>
                    <a:pt x="1641" y="256"/>
                  </a:lnTo>
                  <a:lnTo>
                    <a:pt x="1713" y="272"/>
                  </a:lnTo>
                  <a:lnTo>
                    <a:pt x="1777" y="304"/>
                  </a:lnTo>
                  <a:lnTo>
                    <a:pt x="1785" y="584"/>
                  </a:lnTo>
                  <a:lnTo>
                    <a:pt x="1809" y="816"/>
                  </a:lnTo>
                  <a:lnTo>
                    <a:pt x="1841" y="760"/>
                  </a:lnTo>
                  <a:lnTo>
                    <a:pt x="1937" y="720"/>
                  </a:lnTo>
                  <a:lnTo>
                    <a:pt x="1969" y="768"/>
                  </a:lnTo>
                  <a:lnTo>
                    <a:pt x="1977" y="840"/>
                  </a:lnTo>
                  <a:lnTo>
                    <a:pt x="2105" y="752"/>
                  </a:lnTo>
                  <a:lnTo>
                    <a:pt x="2137" y="760"/>
                  </a:lnTo>
                  <a:lnTo>
                    <a:pt x="2185" y="712"/>
                  </a:lnTo>
                  <a:lnTo>
                    <a:pt x="2217" y="680"/>
                  </a:lnTo>
                  <a:lnTo>
                    <a:pt x="2297" y="664"/>
                  </a:lnTo>
                  <a:lnTo>
                    <a:pt x="2361" y="624"/>
                  </a:lnTo>
                  <a:lnTo>
                    <a:pt x="2401" y="664"/>
                  </a:lnTo>
                  <a:lnTo>
                    <a:pt x="2457" y="616"/>
                  </a:lnTo>
                  <a:lnTo>
                    <a:pt x="2521" y="616"/>
                  </a:lnTo>
                  <a:lnTo>
                    <a:pt x="2601" y="584"/>
                  </a:lnTo>
                  <a:lnTo>
                    <a:pt x="2641" y="568"/>
                  </a:lnTo>
                  <a:lnTo>
                    <a:pt x="2649" y="608"/>
                  </a:lnTo>
                  <a:lnTo>
                    <a:pt x="2713" y="608"/>
                  </a:lnTo>
                  <a:lnTo>
                    <a:pt x="2761" y="624"/>
                  </a:lnTo>
                  <a:lnTo>
                    <a:pt x="2793" y="664"/>
                  </a:lnTo>
                  <a:lnTo>
                    <a:pt x="2801" y="712"/>
                  </a:lnTo>
                  <a:lnTo>
                    <a:pt x="2849" y="720"/>
                  </a:lnTo>
                  <a:lnTo>
                    <a:pt x="2881" y="688"/>
                  </a:lnTo>
                  <a:lnTo>
                    <a:pt x="2921" y="680"/>
                  </a:lnTo>
                  <a:lnTo>
                    <a:pt x="2969" y="704"/>
                  </a:lnTo>
                  <a:lnTo>
                    <a:pt x="3057" y="712"/>
                  </a:lnTo>
                  <a:lnTo>
                    <a:pt x="3113" y="712"/>
                  </a:lnTo>
                  <a:lnTo>
                    <a:pt x="3153" y="704"/>
                  </a:lnTo>
                  <a:lnTo>
                    <a:pt x="3153" y="968"/>
                  </a:lnTo>
                  <a:lnTo>
                    <a:pt x="1657" y="984"/>
                  </a:lnTo>
                  <a:lnTo>
                    <a:pt x="104" y="1048"/>
                  </a:lnTo>
                  <a:lnTo>
                    <a:pt x="0" y="976"/>
                  </a:lnTo>
                  <a:close/>
                </a:path>
              </a:pathLst>
            </a:custGeom>
            <a:solidFill>
              <a:srgbClr val="333399"/>
            </a:solidFill>
            <a:ln w="19050">
              <a:solidFill>
                <a:srgbClr val="000000"/>
              </a:solidFill>
              <a:prstDash val="solid"/>
              <a:round/>
              <a:headEnd/>
              <a:tailEnd/>
            </a:ln>
          </p:spPr>
          <p:txBody>
            <a:bodyPr/>
            <a:lstStyle/>
            <a:p>
              <a:endParaRPr lang="fr-FR"/>
            </a:p>
          </p:txBody>
        </p:sp>
        <p:sp>
          <p:nvSpPr>
            <p:cNvPr id="317454" name="Freeform 14"/>
            <p:cNvSpPr>
              <a:spLocks/>
            </p:cNvSpPr>
            <p:nvPr/>
          </p:nvSpPr>
          <p:spPr bwMode="auto">
            <a:xfrm>
              <a:off x="1268" y="3577"/>
              <a:ext cx="2489" cy="352"/>
            </a:xfrm>
            <a:custGeom>
              <a:avLst/>
              <a:gdLst>
                <a:gd name="T0" fmla="*/ 0 w 2417"/>
                <a:gd name="T1" fmla="*/ 240 h 280"/>
                <a:gd name="T2" fmla="*/ 64 w 2417"/>
                <a:gd name="T3" fmla="*/ 224 h 280"/>
                <a:gd name="T4" fmla="*/ 112 w 2417"/>
                <a:gd name="T5" fmla="*/ 192 h 280"/>
                <a:gd name="T6" fmla="*/ 152 w 2417"/>
                <a:gd name="T7" fmla="*/ 168 h 280"/>
                <a:gd name="T8" fmla="*/ 192 w 2417"/>
                <a:gd name="T9" fmla="*/ 128 h 280"/>
                <a:gd name="T10" fmla="*/ 224 w 2417"/>
                <a:gd name="T11" fmla="*/ 80 h 280"/>
                <a:gd name="T12" fmla="*/ 256 w 2417"/>
                <a:gd name="T13" fmla="*/ 56 h 280"/>
                <a:gd name="T14" fmla="*/ 280 w 2417"/>
                <a:gd name="T15" fmla="*/ 32 h 280"/>
                <a:gd name="T16" fmla="*/ 304 w 2417"/>
                <a:gd name="T17" fmla="*/ 16 h 280"/>
                <a:gd name="T18" fmla="*/ 336 w 2417"/>
                <a:gd name="T19" fmla="*/ 24 h 280"/>
                <a:gd name="T20" fmla="*/ 360 w 2417"/>
                <a:gd name="T21" fmla="*/ 32 h 280"/>
                <a:gd name="T22" fmla="*/ 384 w 2417"/>
                <a:gd name="T23" fmla="*/ 48 h 280"/>
                <a:gd name="T24" fmla="*/ 400 w 2417"/>
                <a:gd name="T25" fmla="*/ 40 h 280"/>
                <a:gd name="T26" fmla="*/ 416 w 2417"/>
                <a:gd name="T27" fmla="*/ 16 h 280"/>
                <a:gd name="T28" fmla="*/ 440 w 2417"/>
                <a:gd name="T29" fmla="*/ 8 h 280"/>
                <a:gd name="T30" fmla="*/ 480 w 2417"/>
                <a:gd name="T31" fmla="*/ 0 h 280"/>
                <a:gd name="T32" fmla="*/ 504 w 2417"/>
                <a:gd name="T33" fmla="*/ 8 h 280"/>
                <a:gd name="T34" fmla="*/ 520 w 2417"/>
                <a:gd name="T35" fmla="*/ 32 h 280"/>
                <a:gd name="T36" fmla="*/ 536 w 2417"/>
                <a:gd name="T37" fmla="*/ 48 h 280"/>
                <a:gd name="T38" fmla="*/ 568 w 2417"/>
                <a:gd name="T39" fmla="*/ 48 h 280"/>
                <a:gd name="T40" fmla="*/ 616 w 2417"/>
                <a:gd name="T41" fmla="*/ 40 h 280"/>
                <a:gd name="T42" fmla="*/ 648 w 2417"/>
                <a:gd name="T43" fmla="*/ 40 h 280"/>
                <a:gd name="T44" fmla="*/ 672 w 2417"/>
                <a:gd name="T45" fmla="*/ 48 h 280"/>
                <a:gd name="T46" fmla="*/ 688 w 2417"/>
                <a:gd name="T47" fmla="*/ 64 h 280"/>
                <a:gd name="T48" fmla="*/ 720 w 2417"/>
                <a:gd name="T49" fmla="*/ 56 h 280"/>
                <a:gd name="T50" fmla="*/ 744 w 2417"/>
                <a:gd name="T51" fmla="*/ 56 h 280"/>
                <a:gd name="T52" fmla="*/ 776 w 2417"/>
                <a:gd name="T53" fmla="*/ 64 h 280"/>
                <a:gd name="T54" fmla="*/ 808 w 2417"/>
                <a:gd name="T55" fmla="*/ 72 h 280"/>
                <a:gd name="T56" fmla="*/ 832 w 2417"/>
                <a:gd name="T57" fmla="*/ 64 h 280"/>
                <a:gd name="T58" fmla="*/ 864 w 2417"/>
                <a:gd name="T59" fmla="*/ 72 h 280"/>
                <a:gd name="T60" fmla="*/ 880 w 2417"/>
                <a:gd name="T61" fmla="*/ 88 h 280"/>
                <a:gd name="T62" fmla="*/ 888 w 2417"/>
                <a:gd name="T63" fmla="*/ 104 h 280"/>
                <a:gd name="T64" fmla="*/ 896 w 2417"/>
                <a:gd name="T65" fmla="*/ 136 h 280"/>
                <a:gd name="T66" fmla="*/ 920 w 2417"/>
                <a:gd name="T67" fmla="*/ 152 h 280"/>
                <a:gd name="T68" fmla="*/ 976 w 2417"/>
                <a:gd name="T69" fmla="*/ 144 h 280"/>
                <a:gd name="T70" fmla="*/ 992 w 2417"/>
                <a:gd name="T71" fmla="*/ 136 h 280"/>
                <a:gd name="T72" fmla="*/ 1056 w 2417"/>
                <a:gd name="T73" fmla="*/ 152 h 280"/>
                <a:gd name="T74" fmla="*/ 1120 w 2417"/>
                <a:gd name="T75" fmla="*/ 168 h 280"/>
                <a:gd name="T76" fmla="*/ 1184 w 2417"/>
                <a:gd name="T77" fmla="*/ 176 h 280"/>
                <a:gd name="T78" fmla="*/ 1208 w 2417"/>
                <a:gd name="T79" fmla="*/ 176 h 280"/>
                <a:gd name="T80" fmla="*/ 1248 w 2417"/>
                <a:gd name="T81" fmla="*/ 184 h 280"/>
                <a:gd name="T82" fmla="*/ 1280 w 2417"/>
                <a:gd name="T83" fmla="*/ 200 h 280"/>
                <a:gd name="T84" fmla="*/ 1328 w 2417"/>
                <a:gd name="T85" fmla="*/ 200 h 280"/>
                <a:gd name="T86" fmla="*/ 1392 w 2417"/>
                <a:gd name="T87" fmla="*/ 200 h 280"/>
                <a:gd name="T88" fmla="*/ 1440 w 2417"/>
                <a:gd name="T89" fmla="*/ 216 h 280"/>
                <a:gd name="T90" fmla="*/ 1561 w 2417"/>
                <a:gd name="T91" fmla="*/ 216 h 280"/>
                <a:gd name="T92" fmla="*/ 1665 w 2417"/>
                <a:gd name="T93" fmla="*/ 208 h 280"/>
                <a:gd name="T94" fmla="*/ 1777 w 2417"/>
                <a:gd name="T95" fmla="*/ 208 h 280"/>
                <a:gd name="T96" fmla="*/ 1849 w 2417"/>
                <a:gd name="T97" fmla="*/ 216 h 280"/>
                <a:gd name="T98" fmla="*/ 1913 w 2417"/>
                <a:gd name="T99" fmla="*/ 224 h 280"/>
                <a:gd name="T100" fmla="*/ 2001 w 2417"/>
                <a:gd name="T101" fmla="*/ 224 h 280"/>
                <a:gd name="T102" fmla="*/ 2089 w 2417"/>
                <a:gd name="T103" fmla="*/ 224 h 280"/>
                <a:gd name="T104" fmla="*/ 2177 w 2417"/>
                <a:gd name="T105" fmla="*/ 224 h 280"/>
                <a:gd name="T106" fmla="*/ 2313 w 2417"/>
                <a:gd name="T107" fmla="*/ 232 h 280"/>
                <a:gd name="T108" fmla="*/ 2417 w 2417"/>
                <a:gd name="T109" fmla="*/ 232 h 280"/>
                <a:gd name="T110" fmla="*/ 2289 w 2417"/>
                <a:gd name="T111" fmla="*/ 280 h 280"/>
                <a:gd name="T112" fmla="*/ 1761 w 2417"/>
                <a:gd name="T113" fmla="*/ 272 h 280"/>
                <a:gd name="T114" fmla="*/ 1553 w 2417"/>
                <a:gd name="T115" fmla="*/ 272 h 280"/>
                <a:gd name="T116" fmla="*/ 56 w 2417"/>
                <a:gd name="T117" fmla="*/ 280 h 280"/>
                <a:gd name="T118" fmla="*/ 0 w 2417"/>
                <a:gd name="T119" fmla="*/ 2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7" h="280">
                  <a:moveTo>
                    <a:pt x="0" y="240"/>
                  </a:moveTo>
                  <a:lnTo>
                    <a:pt x="64" y="224"/>
                  </a:lnTo>
                  <a:lnTo>
                    <a:pt x="112" y="192"/>
                  </a:lnTo>
                  <a:lnTo>
                    <a:pt x="152" y="168"/>
                  </a:lnTo>
                  <a:lnTo>
                    <a:pt x="192" y="128"/>
                  </a:lnTo>
                  <a:lnTo>
                    <a:pt x="224" y="80"/>
                  </a:lnTo>
                  <a:lnTo>
                    <a:pt x="256" y="56"/>
                  </a:lnTo>
                  <a:lnTo>
                    <a:pt x="280" y="32"/>
                  </a:lnTo>
                  <a:lnTo>
                    <a:pt x="304" y="16"/>
                  </a:lnTo>
                  <a:lnTo>
                    <a:pt x="336" y="24"/>
                  </a:lnTo>
                  <a:lnTo>
                    <a:pt x="360" y="32"/>
                  </a:lnTo>
                  <a:lnTo>
                    <a:pt x="384" y="48"/>
                  </a:lnTo>
                  <a:lnTo>
                    <a:pt x="400" y="40"/>
                  </a:lnTo>
                  <a:lnTo>
                    <a:pt x="416" y="16"/>
                  </a:lnTo>
                  <a:lnTo>
                    <a:pt x="440" y="8"/>
                  </a:lnTo>
                  <a:lnTo>
                    <a:pt x="480" y="0"/>
                  </a:lnTo>
                  <a:lnTo>
                    <a:pt x="504" y="8"/>
                  </a:lnTo>
                  <a:lnTo>
                    <a:pt x="520" y="32"/>
                  </a:lnTo>
                  <a:lnTo>
                    <a:pt x="536" y="48"/>
                  </a:lnTo>
                  <a:lnTo>
                    <a:pt x="568" y="48"/>
                  </a:lnTo>
                  <a:lnTo>
                    <a:pt x="616" y="40"/>
                  </a:lnTo>
                  <a:lnTo>
                    <a:pt x="648" y="40"/>
                  </a:lnTo>
                  <a:lnTo>
                    <a:pt x="672" y="48"/>
                  </a:lnTo>
                  <a:lnTo>
                    <a:pt x="688" y="64"/>
                  </a:lnTo>
                  <a:lnTo>
                    <a:pt x="720" y="56"/>
                  </a:lnTo>
                  <a:lnTo>
                    <a:pt x="744" y="56"/>
                  </a:lnTo>
                  <a:lnTo>
                    <a:pt x="776" y="64"/>
                  </a:lnTo>
                  <a:lnTo>
                    <a:pt x="808" y="72"/>
                  </a:lnTo>
                  <a:lnTo>
                    <a:pt x="832" y="64"/>
                  </a:lnTo>
                  <a:lnTo>
                    <a:pt x="864" y="72"/>
                  </a:lnTo>
                  <a:lnTo>
                    <a:pt x="880" y="88"/>
                  </a:lnTo>
                  <a:lnTo>
                    <a:pt x="888" y="104"/>
                  </a:lnTo>
                  <a:lnTo>
                    <a:pt x="896" y="136"/>
                  </a:lnTo>
                  <a:lnTo>
                    <a:pt x="920" y="152"/>
                  </a:lnTo>
                  <a:lnTo>
                    <a:pt x="976" y="144"/>
                  </a:lnTo>
                  <a:lnTo>
                    <a:pt x="992" y="136"/>
                  </a:lnTo>
                  <a:lnTo>
                    <a:pt x="1056" y="152"/>
                  </a:lnTo>
                  <a:lnTo>
                    <a:pt x="1120" y="168"/>
                  </a:lnTo>
                  <a:lnTo>
                    <a:pt x="1184" y="176"/>
                  </a:lnTo>
                  <a:lnTo>
                    <a:pt x="1208" y="176"/>
                  </a:lnTo>
                  <a:lnTo>
                    <a:pt x="1248" y="184"/>
                  </a:lnTo>
                  <a:lnTo>
                    <a:pt x="1280" y="200"/>
                  </a:lnTo>
                  <a:lnTo>
                    <a:pt x="1328" y="200"/>
                  </a:lnTo>
                  <a:lnTo>
                    <a:pt x="1392" y="200"/>
                  </a:lnTo>
                  <a:lnTo>
                    <a:pt x="1440" y="216"/>
                  </a:lnTo>
                  <a:lnTo>
                    <a:pt x="1561" y="216"/>
                  </a:lnTo>
                  <a:lnTo>
                    <a:pt x="1665" y="208"/>
                  </a:lnTo>
                  <a:lnTo>
                    <a:pt x="1777" y="208"/>
                  </a:lnTo>
                  <a:lnTo>
                    <a:pt x="1849" y="216"/>
                  </a:lnTo>
                  <a:lnTo>
                    <a:pt x="1913" y="224"/>
                  </a:lnTo>
                  <a:lnTo>
                    <a:pt x="2001" y="224"/>
                  </a:lnTo>
                  <a:lnTo>
                    <a:pt x="2089" y="224"/>
                  </a:lnTo>
                  <a:lnTo>
                    <a:pt x="2177" y="224"/>
                  </a:lnTo>
                  <a:lnTo>
                    <a:pt x="2313" y="232"/>
                  </a:lnTo>
                  <a:lnTo>
                    <a:pt x="2417" y="232"/>
                  </a:lnTo>
                  <a:lnTo>
                    <a:pt x="2289" y="280"/>
                  </a:lnTo>
                  <a:lnTo>
                    <a:pt x="1761" y="272"/>
                  </a:lnTo>
                  <a:lnTo>
                    <a:pt x="1553" y="272"/>
                  </a:lnTo>
                  <a:lnTo>
                    <a:pt x="56" y="280"/>
                  </a:lnTo>
                  <a:lnTo>
                    <a:pt x="0" y="240"/>
                  </a:lnTo>
                  <a:close/>
                </a:path>
              </a:pathLst>
            </a:custGeom>
            <a:solidFill>
              <a:srgbClr val="333399"/>
            </a:solidFill>
            <a:ln w="19050">
              <a:solidFill>
                <a:srgbClr val="000000"/>
              </a:solidFill>
              <a:prstDash val="solid"/>
              <a:round/>
              <a:headEnd/>
              <a:tailEnd/>
            </a:ln>
          </p:spPr>
          <p:txBody>
            <a:bodyPr/>
            <a:lstStyle/>
            <a:p>
              <a:endParaRPr lang="fr-FR"/>
            </a:p>
          </p:txBody>
        </p:sp>
        <p:sp>
          <p:nvSpPr>
            <p:cNvPr id="317455" name="Freeform 15"/>
            <p:cNvSpPr>
              <a:spLocks/>
            </p:cNvSpPr>
            <p:nvPr/>
          </p:nvSpPr>
          <p:spPr bwMode="auto">
            <a:xfrm>
              <a:off x="1383" y="3648"/>
              <a:ext cx="461" cy="231"/>
            </a:xfrm>
            <a:custGeom>
              <a:avLst/>
              <a:gdLst>
                <a:gd name="T0" fmla="*/ 0 w 448"/>
                <a:gd name="T1" fmla="*/ 184 h 184"/>
                <a:gd name="T2" fmla="*/ 80 w 448"/>
                <a:gd name="T3" fmla="*/ 160 h 184"/>
                <a:gd name="T4" fmla="*/ 136 w 448"/>
                <a:gd name="T5" fmla="*/ 144 h 184"/>
                <a:gd name="T6" fmla="*/ 184 w 448"/>
                <a:gd name="T7" fmla="*/ 144 h 184"/>
                <a:gd name="T8" fmla="*/ 216 w 448"/>
                <a:gd name="T9" fmla="*/ 136 h 184"/>
                <a:gd name="T10" fmla="*/ 272 w 448"/>
                <a:gd name="T11" fmla="*/ 104 h 184"/>
                <a:gd name="T12" fmla="*/ 312 w 448"/>
                <a:gd name="T13" fmla="*/ 96 h 184"/>
                <a:gd name="T14" fmla="*/ 336 w 448"/>
                <a:gd name="T15" fmla="*/ 96 h 184"/>
                <a:gd name="T16" fmla="*/ 384 w 448"/>
                <a:gd name="T17" fmla="*/ 112 h 184"/>
                <a:gd name="T18" fmla="*/ 400 w 448"/>
                <a:gd name="T19" fmla="*/ 72 h 184"/>
                <a:gd name="T20" fmla="*/ 448 w 448"/>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184">
                  <a:moveTo>
                    <a:pt x="0" y="184"/>
                  </a:moveTo>
                  <a:lnTo>
                    <a:pt x="80" y="160"/>
                  </a:lnTo>
                  <a:lnTo>
                    <a:pt x="136" y="144"/>
                  </a:lnTo>
                  <a:lnTo>
                    <a:pt x="184" y="144"/>
                  </a:lnTo>
                  <a:lnTo>
                    <a:pt x="216" y="136"/>
                  </a:lnTo>
                  <a:lnTo>
                    <a:pt x="272" y="104"/>
                  </a:lnTo>
                  <a:lnTo>
                    <a:pt x="312" y="96"/>
                  </a:lnTo>
                  <a:lnTo>
                    <a:pt x="336" y="96"/>
                  </a:lnTo>
                  <a:lnTo>
                    <a:pt x="384" y="112"/>
                  </a:lnTo>
                  <a:lnTo>
                    <a:pt x="400" y="72"/>
                  </a:lnTo>
                  <a:lnTo>
                    <a:pt x="448"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7456" name="Freeform 16"/>
            <p:cNvSpPr>
              <a:spLocks/>
            </p:cNvSpPr>
            <p:nvPr/>
          </p:nvSpPr>
          <p:spPr bwMode="auto">
            <a:xfrm>
              <a:off x="1391" y="3276"/>
              <a:ext cx="1806" cy="603"/>
            </a:xfrm>
            <a:custGeom>
              <a:avLst/>
              <a:gdLst>
                <a:gd name="T0" fmla="*/ 0 w 1753"/>
                <a:gd name="T1" fmla="*/ 480 h 480"/>
                <a:gd name="T2" fmla="*/ 96 w 1753"/>
                <a:gd name="T3" fmla="*/ 472 h 480"/>
                <a:gd name="T4" fmla="*/ 208 w 1753"/>
                <a:gd name="T5" fmla="*/ 464 h 480"/>
                <a:gd name="T6" fmla="*/ 320 w 1753"/>
                <a:gd name="T7" fmla="*/ 464 h 480"/>
                <a:gd name="T8" fmla="*/ 408 w 1753"/>
                <a:gd name="T9" fmla="*/ 440 h 480"/>
                <a:gd name="T10" fmla="*/ 472 w 1753"/>
                <a:gd name="T11" fmla="*/ 416 h 480"/>
                <a:gd name="T12" fmla="*/ 512 w 1753"/>
                <a:gd name="T13" fmla="*/ 392 h 480"/>
                <a:gd name="T14" fmla="*/ 536 w 1753"/>
                <a:gd name="T15" fmla="*/ 368 h 480"/>
                <a:gd name="T16" fmla="*/ 584 w 1753"/>
                <a:gd name="T17" fmla="*/ 360 h 480"/>
                <a:gd name="T18" fmla="*/ 624 w 1753"/>
                <a:gd name="T19" fmla="*/ 344 h 480"/>
                <a:gd name="T20" fmla="*/ 672 w 1753"/>
                <a:gd name="T21" fmla="*/ 312 h 480"/>
                <a:gd name="T22" fmla="*/ 720 w 1753"/>
                <a:gd name="T23" fmla="*/ 280 h 480"/>
                <a:gd name="T24" fmla="*/ 760 w 1753"/>
                <a:gd name="T25" fmla="*/ 272 h 480"/>
                <a:gd name="T26" fmla="*/ 784 w 1753"/>
                <a:gd name="T27" fmla="*/ 296 h 480"/>
                <a:gd name="T28" fmla="*/ 864 w 1753"/>
                <a:gd name="T29" fmla="*/ 248 h 480"/>
                <a:gd name="T30" fmla="*/ 1000 w 1753"/>
                <a:gd name="T31" fmla="*/ 200 h 480"/>
                <a:gd name="T32" fmla="*/ 1088 w 1753"/>
                <a:gd name="T33" fmla="*/ 168 h 480"/>
                <a:gd name="T34" fmla="*/ 1120 w 1753"/>
                <a:gd name="T35" fmla="*/ 128 h 480"/>
                <a:gd name="T36" fmla="*/ 1144 w 1753"/>
                <a:gd name="T37" fmla="*/ 176 h 480"/>
                <a:gd name="T38" fmla="*/ 1160 w 1753"/>
                <a:gd name="T39" fmla="*/ 192 h 480"/>
                <a:gd name="T40" fmla="*/ 1192 w 1753"/>
                <a:gd name="T41" fmla="*/ 136 h 480"/>
                <a:gd name="T42" fmla="*/ 1256 w 1753"/>
                <a:gd name="T43" fmla="*/ 72 h 480"/>
                <a:gd name="T44" fmla="*/ 1416 w 1753"/>
                <a:gd name="T45" fmla="*/ 16 h 480"/>
                <a:gd name="T46" fmla="*/ 1465 w 1753"/>
                <a:gd name="T47" fmla="*/ 8 h 480"/>
                <a:gd name="T48" fmla="*/ 1553 w 1753"/>
                <a:gd name="T49" fmla="*/ 8 h 480"/>
                <a:gd name="T50" fmla="*/ 1633 w 1753"/>
                <a:gd name="T51" fmla="*/ 32 h 480"/>
                <a:gd name="T52" fmla="*/ 1681 w 1753"/>
                <a:gd name="T53" fmla="*/ 16 h 480"/>
                <a:gd name="T54" fmla="*/ 1753 w 1753"/>
                <a:gd name="T5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53" h="480">
                  <a:moveTo>
                    <a:pt x="0" y="480"/>
                  </a:moveTo>
                  <a:lnTo>
                    <a:pt x="96" y="472"/>
                  </a:lnTo>
                  <a:lnTo>
                    <a:pt x="208" y="464"/>
                  </a:lnTo>
                  <a:lnTo>
                    <a:pt x="320" y="464"/>
                  </a:lnTo>
                  <a:lnTo>
                    <a:pt x="408" y="440"/>
                  </a:lnTo>
                  <a:lnTo>
                    <a:pt x="472" y="416"/>
                  </a:lnTo>
                  <a:lnTo>
                    <a:pt x="512" y="392"/>
                  </a:lnTo>
                  <a:lnTo>
                    <a:pt x="536" y="368"/>
                  </a:lnTo>
                  <a:lnTo>
                    <a:pt x="584" y="360"/>
                  </a:lnTo>
                  <a:lnTo>
                    <a:pt x="624" y="344"/>
                  </a:lnTo>
                  <a:lnTo>
                    <a:pt x="672" y="312"/>
                  </a:lnTo>
                  <a:lnTo>
                    <a:pt x="720" y="280"/>
                  </a:lnTo>
                  <a:lnTo>
                    <a:pt x="760" y="272"/>
                  </a:lnTo>
                  <a:lnTo>
                    <a:pt x="784" y="296"/>
                  </a:lnTo>
                  <a:lnTo>
                    <a:pt x="864" y="248"/>
                  </a:lnTo>
                  <a:lnTo>
                    <a:pt x="1000" y="200"/>
                  </a:lnTo>
                  <a:lnTo>
                    <a:pt x="1088" y="168"/>
                  </a:lnTo>
                  <a:lnTo>
                    <a:pt x="1120" y="128"/>
                  </a:lnTo>
                  <a:lnTo>
                    <a:pt x="1144" y="176"/>
                  </a:lnTo>
                  <a:lnTo>
                    <a:pt x="1160" y="192"/>
                  </a:lnTo>
                  <a:lnTo>
                    <a:pt x="1192" y="136"/>
                  </a:lnTo>
                  <a:lnTo>
                    <a:pt x="1256" y="72"/>
                  </a:lnTo>
                  <a:lnTo>
                    <a:pt x="1416" y="16"/>
                  </a:lnTo>
                  <a:lnTo>
                    <a:pt x="1465" y="8"/>
                  </a:lnTo>
                  <a:lnTo>
                    <a:pt x="1553" y="8"/>
                  </a:lnTo>
                  <a:lnTo>
                    <a:pt x="1633" y="32"/>
                  </a:lnTo>
                  <a:lnTo>
                    <a:pt x="1681" y="16"/>
                  </a:lnTo>
                  <a:lnTo>
                    <a:pt x="1753"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7457" name="Rectangle 17"/>
            <p:cNvSpPr>
              <a:spLocks noChangeArrowheads="1"/>
            </p:cNvSpPr>
            <p:nvPr/>
          </p:nvSpPr>
          <p:spPr bwMode="auto">
            <a:xfrm>
              <a:off x="1169" y="3869"/>
              <a:ext cx="3453" cy="201"/>
            </a:xfrm>
            <a:prstGeom prst="rect">
              <a:avLst/>
            </a:prstGeom>
            <a:noFill/>
            <a:ln w="19050">
              <a:solidFill>
                <a:srgbClr val="990099"/>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7458" name="Rectangle 18"/>
            <p:cNvSpPr>
              <a:spLocks noChangeArrowheads="1"/>
            </p:cNvSpPr>
            <p:nvPr/>
          </p:nvSpPr>
          <p:spPr bwMode="auto">
            <a:xfrm>
              <a:off x="1169" y="3869"/>
              <a:ext cx="197" cy="201"/>
            </a:xfrm>
            <a:prstGeom prst="rect">
              <a:avLst/>
            </a:prstGeom>
            <a:solidFill>
              <a:schemeClr val="bg1"/>
            </a:solidFill>
            <a:ln w="19050">
              <a:solidFill>
                <a:srgbClr val="000000"/>
              </a:solidFill>
              <a:miter lim="800000"/>
              <a:headEnd/>
              <a:tailEnd/>
            </a:ln>
          </p:spPr>
          <p:txBody>
            <a:bodyPr/>
            <a:lstStyle/>
            <a:p>
              <a:endParaRPr lang="fr-FR"/>
            </a:p>
          </p:txBody>
        </p:sp>
        <p:sp>
          <p:nvSpPr>
            <p:cNvPr id="317459" name="Rectangle 19"/>
            <p:cNvSpPr>
              <a:spLocks noChangeArrowheads="1"/>
            </p:cNvSpPr>
            <p:nvPr/>
          </p:nvSpPr>
          <p:spPr bwMode="auto">
            <a:xfrm>
              <a:off x="1358" y="3869"/>
              <a:ext cx="478" cy="201"/>
            </a:xfrm>
            <a:prstGeom prst="rect">
              <a:avLst/>
            </a:prstGeom>
            <a:solidFill>
              <a:schemeClr val="bg1"/>
            </a:solidFill>
            <a:ln w="19050">
              <a:solidFill>
                <a:srgbClr val="000000"/>
              </a:solidFill>
              <a:miter lim="800000"/>
              <a:headEnd/>
              <a:tailEnd/>
            </a:ln>
          </p:spPr>
          <p:txBody>
            <a:bodyPr/>
            <a:lstStyle/>
            <a:p>
              <a:endParaRPr lang="fr-FR"/>
            </a:p>
          </p:txBody>
        </p:sp>
        <p:sp>
          <p:nvSpPr>
            <p:cNvPr id="317460" name="Rectangle 20"/>
            <p:cNvSpPr>
              <a:spLocks noChangeArrowheads="1"/>
            </p:cNvSpPr>
            <p:nvPr/>
          </p:nvSpPr>
          <p:spPr bwMode="auto">
            <a:xfrm>
              <a:off x="1828" y="3869"/>
              <a:ext cx="387" cy="201"/>
            </a:xfrm>
            <a:prstGeom prst="rect">
              <a:avLst/>
            </a:prstGeom>
            <a:solidFill>
              <a:schemeClr val="bg1"/>
            </a:solidFill>
            <a:ln w="19050">
              <a:solidFill>
                <a:srgbClr val="000000"/>
              </a:solidFill>
              <a:miter lim="800000"/>
              <a:headEnd/>
              <a:tailEnd/>
            </a:ln>
          </p:spPr>
          <p:txBody>
            <a:bodyPr/>
            <a:lstStyle/>
            <a:p>
              <a:endParaRPr lang="fr-FR"/>
            </a:p>
          </p:txBody>
        </p:sp>
        <p:sp>
          <p:nvSpPr>
            <p:cNvPr id="317461" name="Rectangle 21"/>
            <p:cNvSpPr>
              <a:spLocks noChangeArrowheads="1"/>
            </p:cNvSpPr>
            <p:nvPr/>
          </p:nvSpPr>
          <p:spPr bwMode="auto">
            <a:xfrm>
              <a:off x="2207" y="3869"/>
              <a:ext cx="157" cy="201"/>
            </a:xfrm>
            <a:prstGeom prst="rect">
              <a:avLst/>
            </a:prstGeom>
            <a:solidFill>
              <a:schemeClr val="bg1"/>
            </a:solidFill>
            <a:ln w="19050">
              <a:solidFill>
                <a:srgbClr val="000000"/>
              </a:solidFill>
              <a:miter lim="800000"/>
              <a:headEnd/>
              <a:tailEnd/>
            </a:ln>
          </p:spPr>
          <p:txBody>
            <a:bodyPr/>
            <a:lstStyle/>
            <a:p>
              <a:endParaRPr lang="fr-FR"/>
            </a:p>
          </p:txBody>
        </p:sp>
        <p:sp>
          <p:nvSpPr>
            <p:cNvPr id="317462" name="Rectangle 22"/>
            <p:cNvSpPr>
              <a:spLocks noChangeArrowheads="1"/>
            </p:cNvSpPr>
            <p:nvPr/>
          </p:nvSpPr>
          <p:spPr bwMode="auto">
            <a:xfrm>
              <a:off x="2356" y="3869"/>
              <a:ext cx="280" cy="201"/>
            </a:xfrm>
            <a:prstGeom prst="rect">
              <a:avLst/>
            </a:prstGeom>
            <a:solidFill>
              <a:schemeClr val="bg1"/>
            </a:solidFill>
            <a:ln w="19050">
              <a:solidFill>
                <a:srgbClr val="000000"/>
              </a:solidFill>
              <a:miter lim="800000"/>
              <a:headEnd/>
              <a:tailEnd/>
            </a:ln>
          </p:spPr>
          <p:txBody>
            <a:bodyPr/>
            <a:lstStyle/>
            <a:p>
              <a:endParaRPr lang="fr-FR"/>
            </a:p>
          </p:txBody>
        </p:sp>
        <p:sp>
          <p:nvSpPr>
            <p:cNvPr id="317463" name="Rectangle 23"/>
            <p:cNvSpPr>
              <a:spLocks noChangeArrowheads="1"/>
            </p:cNvSpPr>
            <p:nvPr/>
          </p:nvSpPr>
          <p:spPr bwMode="auto">
            <a:xfrm>
              <a:off x="2628" y="3869"/>
              <a:ext cx="412" cy="201"/>
            </a:xfrm>
            <a:prstGeom prst="rect">
              <a:avLst/>
            </a:prstGeom>
            <a:solidFill>
              <a:schemeClr val="bg1"/>
            </a:solidFill>
            <a:ln w="19050">
              <a:solidFill>
                <a:srgbClr val="000000"/>
              </a:solidFill>
              <a:miter lim="800000"/>
              <a:headEnd/>
              <a:tailEnd/>
            </a:ln>
          </p:spPr>
          <p:txBody>
            <a:bodyPr/>
            <a:lstStyle/>
            <a:p>
              <a:endParaRPr lang="fr-FR"/>
            </a:p>
          </p:txBody>
        </p:sp>
        <p:sp>
          <p:nvSpPr>
            <p:cNvPr id="317464" name="Rectangle 24"/>
            <p:cNvSpPr>
              <a:spLocks noChangeArrowheads="1"/>
            </p:cNvSpPr>
            <p:nvPr/>
          </p:nvSpPr>
          <p:spPr bwMode="auto">
            <a:xfrm>
              <a:off x="3032" y="3869"/>
              <a:ext cx="214" cy="201"/>
            </a:xfrm>
            <a:prstGeom prst="rect">
              <a:avLst/>
            </a:prstGeom>
            <a:solidFill>
              <a:schemeClr val="bg1"/>
            </a:solidFill>
            <a:ln w="19050">
              <a:solidFill>
                <a:srgbClr val="000000"/>
              </a:solidFill>
              <a:miter lim="800000"/>
              <a:headEnd/>
              <a:tailEnd/>
            </a:ln>
          </p:spPr>
          <p:txBody>
            <a:bodyPr/>
            <a:lstStyle/>
            <a:p>
              <a:endParaRPr lang="fr-FR"/>
            </a:p>
          </p:txBody>
        </p:sp>
        <p:sp>
          <p:nvSpPr>
            <p:cNvPr id="317465" name="Rectangle 25"/>
            <p:cNvSpPr>
              <a:spLocks noChangeArrowheads="1"/>
            </p:cNvSpPr>
            <p:nvPr/>
          </p:nvSpPr>
          <p:spPr bwMode="auto">
            <a:xfrm>
              <a:off x="3238" y="3869"/>
              <a:ext cx="214" cy="201"/>
            </a:xfrm>
            <a:prstGeom prst="rect">
              <a:avLst/>
            </a:prstGeom>
            <a:solidFill>
              <a:schemeClr val="bg1"/>
            </a:solidFill>
            <a:ln w="19050">
              <a:solidFill>
                <a:srgbClr val="000000"/>
              </a:solidFill>
              <a:miter lim="800000"/>
              <a:headEnd/>
              <a:tailEnd/>
            </a:ln>
          </p:spPr>
          <p:txBody>
            <a:bodyPr/>
            <a:lstStyle/>
            <a:p>
              <a:endParaRPr lang="fr-FR"/>
            </a:p>
          </p:txBody>
        </p:sp>
        <p:sp>
          <p:nvSpPr>
            <p:cNvPr id="317466" name="Rectangle 26"/>
            <p:cNvSpPr>
              <a:spLocks noChangeArrowheads="1"/>
            </p:cNvSpPr>
            <p:nvPr/>
          </p:nvSpPr>
          <p:spPr bwMode="auto">
            <a:xfrm>
              <a:off x="3444" y="3869"/>
              <a:ext cx="387" cy="201"/>
            </a:xfrm>
            <a:prstGeom prst="rect">
              <a:avLst/>
            </a:prstGeom>
            <a:solidFill>
              <a:schemeClr val="bg1"/>
            </a:solidFill>
            <a:ln w="19050">
              <a:solidFill>
                <a:srgbClr val="000000"/>
              </a:solidFill>
              <a:miter lim="800000"/>
              <a:headEnd/>
              <a:tailEnd/>
            </a:ln>
          </p:spPr>
          <p:txBody>
            <a:bodyPr/>
            <a:lstStyle/>
            <a:p>
              <a:endParaRPr lang="fr-FR"/>
            </a:p>
          </p:txBody>
        </p:sp>
        <p:sp>
          <p:nvSpPr>
            <p:cNvPr id="317467" name="Rectangle 27"/>
            <p:cNvSpPr>
              <a:spLocks noChangeArrowheads="1"/>
            </p:cNvSpPr>
            <p:nvPr/>
          </p:nvSpPr>
          <p:spPr bwMode="auto">
            <a:xfrm>
              <a:off x="3823" y="3869"/>
              <a:ext cx="437" cy="201"/>
            </a:xfrm>
            <a:prstGeom prst="rect">
              <a:avLst/>
            </a:prstGeom>
            <a:solidFill>
              <a:schemeClr val="bg1"/>
            </a:solidFill>
            <a:ln w="19050">
              <a:solidFill>
                <a:srgbClr val="000000"/>
              </a:solidFill>
              <a:miter lim="800000"/>
              <a:headEnd/>
              <a:tailEnd/>
            </a:ln>
          </p:spPr>
          <p:txBody>
            <a:bodyPr/>
            <a:lstStyle/>
            <a:p>
              <a:endParaRPr lang="fr-FR"/>
            </a:p>
          </p:txBody>
        </p:sp>
        <p:sp>
          <p:nvSpPr>
            <p:cNvPr id="317468" name="Rectangle 28"/>
            <p:cNvSpPr>
              <a:spLocks noChangeArrowheads="1"/>
            </p:cNvSpPr>
            <p:nvPr/>
          </p:nvSpPr>
          <p:spPr bwMode="auto">
            <a:xfrm>
              <a:off x="4252" y="3869"/>
              <a:ext cx="370" cy="201"/>
            </a:xfrm>
            <a:prstGeom prst="rect">
              <a:avLst/>
            </a:prstGeom>
            <a:solidFill>
              <a:schemeClr val="bg1"/>
            </a:solidFill>
            <a:ln w="19050">
              <a:solidFill>
                <a:srgbClr val="000000"/>
              </a:solidFill>
              <a:miter lim="800000"/>
              <a:headEnd/>
              <a:tailEnd/>
            </a:ln>
          </p:spPr>
          <p:txBody>
            <a:bodyPr/>
            <a:lstStyle/>
            <a:p>
              <a:endParaRPr lang="fr-FR"/>
            </a:p>
          </p:txBody>
        </p:sp>
        <p:sp>
          <p:nvSpPr>
            <p:cNvPr id="317469" name="Rectangle 29"/>
            <p:cNvSpPr>
              <a:spLocks noChangeArrowheads="1"/>
            </p:cNvSpPr>
            <p:nvPr/>
          </p:nvSpPr>
          <p:spPr bwMode="auto">
            <a:xfrm>
              <a:off x="1511" y="3889"/>
              <a:ext cx="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Cb</a:t>
              </a:r>
              <a:endParaRPr lang="fr-FR" sz="4400">
                <a:latin typeface="Times" charset="0"/>
              </a:endParaRPr>
            </a:p>
          </p:txBody>
        </p:sp>
        <p:sp>
          <p:nvSpPr>
            <p:cNvPr id="317470" name="Rectangle 30"/>
            <p:cNvSpPr>
              <a:spLocks noChangeArrowheads="1"/>
            </p:cNvSpPr>
            <p:nvPr/>
          </p:nvSpPr>
          <p:spPr bwMode="auto">
            <a:xfrm>
              <a:off x="1931" y="3874"/>
              <a:ext cx="2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Ord</a:t>
              </a:r>
              <a:endParaRPr lang="fr-FR" sz="4400">
                <a:latin typeface="Times" charset="0"/>
              </a:endParaRPr>
            </a:p>
          </p:txBody>
        </p:sp>
        <p:sp>
          <p:nvSpPr>
            <p:cNvPr id="317471" name="Rectangle 31"/>
            <p:cNvSpPr>
              <a:spLocks noChangeArrowheads="1"/>
            </p:cNvSpPr>
            <p:nvPr/>
          </p:nvSpPr>
          <p:spPr bwMode="auto">
            <a:xfrm>
              <a:off x="2244" y="388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S</a:t>
              </a:r>
              <a:endParaRPr lang="fr-FR" sz="4400">
                <a:latin typeface="Times" charset="0"/>
              </a:endParaRPr>
            </a:p>
          </p:txBody>
        </p:sp>
        <p:sp>
          <p:nvSpPr>
            <p:cNvPr id="317472" name="Rectangle 32"/>
            <p:cNvSpPr>
              <a:spLocks noChangeArrowheads="1"/>
            </p:cNvSpPr>
            <p:nvPr/>
          </p:nvSpPr>
          <p:spPr bwMode="auto">
            <a:xfrm>
              <a:off x="1222" y="3889"/>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V</a:t>
              </a:r>
              <a:endParaRPr lang="fr-FR" sz="4400">
                <a:latin typeface="Times" charset="0"/>
              </a:endParaRPr>
            </a:p>
          </p:txBody>
        </p:sp>
        <p:sp>
          <p:nvSpPr>
            <p:cNvPr id="317473" name="Rectangle 33"/>
            <p:cNvSpPr>
              <a:spLocks noChangeArrowheads="1"/>
            </p:cNvSpPr>
            <p:nvPr/>
          </p:nvSpPr>
          <p:spPr bwMode="auto">
            <a:xfrm>
              <a:off x="2376" y="3889"/>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Dev</a:t>
              </a:r>
              <a:endParaRPr lang="fr-FR" sz="4400">
                <a:latin typeface="Times" charset="0"/>
              </a:endParaRPr>
            </a:p>
          </p:txBody>
        </p:sp>
        <p:sp>
          <p:nvSpPr>
            <p:cNvPr id="317474" name="Rectangle 34"/>
            <p:cNvSpPr>
              <a:spLocks noChangeArrowheads="1"/>
            </p:cNvSpPr>
            <p:nvPr/>
          </p:nvSpPr>
          <p:spPr bwMode="auto">
            <a:xfrm>
              <a:off x="2706" y="3889"/>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Carb</a:t>
              </a:r>
              <a:endParaRPr lang="fr-FR" sz="4400">
                <a:latin typeface="Times" charset="0"/>
              </a:endParaRPr>
            </a:p>
          </p:txBody>
        </p:sp>
        <p:sp>
          <p:nvSpPr>
            <p:cNvPr id="317475" name="Rectangle 35"/>
            <p:cNvSpPr>
              <a:spLocks noChangeArrowheads="1"/>
            </p:cNvSpPr>
            <p:nvPr/>
          </p:nvSpPr>
          <p:spPr bwMode="auto">
            <a:xfrm>
              <a:off x="3101" y="388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P</a:t>
              </a:r>
              <a:endParaRPr lang="fr-FR" sz="4400">
                <a:latin typeface="Times" charset="0"/>
              </a:endParaRPr>
            </a:p>
          </p:txBody>
        </p:sp>
        <p:sp>
          <p:nvSpPr>
            <p:cNvPr id="317476" name="Rectangle 36"/>
            <p:cNvSpPr>
              <a:spLocks noChangeArrowheads="1"/>
            </p:cNvSpPr>
            <p:nvPr/>
          </p:nvSpPr>
          <p:spPr bwMode="auto">
            <a:xfrm>
              <a:off x="3283" y="3888"/>
              <a:ext cx="1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Tr</a:t>
              </a:r>
              <a:endParaRPr lang="fr-FR" sz="4400">
                <a:latin typeface="Times" charset="0"/>
              </a:endParaRPr>
            </a:p>
          </p:txBody>
        </p:sp>
        <p:sp>
          <p:nvSpPr>
            <p:cNvPr id="317477" name="Rectangle 37"/>
            <p:cNvSpPr>
              <a:spLocks noChangeArrowheads="1"/>
            </p:cNvSpPr>
            <p:nvPr/>
          </p:nvSpPr>
          <p:spPr bwMode="auto">
            <a:xfrm>
              <a:off x="3555" y="3886"/>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Jur</a:t>
              </a:r>
              <a:endParaRPr lang="fr-FR" sz="4400">
                <a:latin typeface="Times" charset="0"/>
              </a:endParaRPr>
            </a:p>
          </p:txBody>
        </p:sp>
        <p:sp>
          <p:nvSpPr>
            <p:cNvPr id="317478" name="Rectangle 38"/>
            <p:cNvSpPr>
              <a:spLocks noChangeArrowheads="1"/>
            </p:cNvSpPr>
            <p:nvPr/>
          </p:nvSpPr>
          <p:spPr bwMode="auto">
            <a:xfrm>
              <a:off x="3932" y="3885"/>
              <a:ext cx="2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Cré</a:t>
              </a:r>
              <a:endParaRPr lang="fr-FR" sz="4400">
                <a:latin typeface="Times" charset="0"/>
              </a:endParaRPr>
            </a:p>
          </p:txBody>
        </p:sp>
        <p:sp>
          <p:nvSpPr>
            <p:cNvPr id="317479" name="Rectangle 39"/>
            <p:cNvSpPr>
              <a:spLocks noChangeArrowheads="1"/>
            </p:cNvSpPr>
            <p:nvPr/>
          </p:nvSpPr>
          <p:spPr bwMode="auto">
            <a:xfrm>
              <a:off x="4328" y="3884"/>
              <a:ext cx="2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800">
                  <a:solidFill>
                    <a:srgbClr val="000000"/>
                  </a:solidFill>
                  <a:latin typeface="Times" charset="0"/>
                </a:rPr>
                <a:t>Cén</a:t>
              </a:r>
              <a:endParaRPr lang="fr-FR" sz="4400">
                <a:latin typeface="Times" charset="0"/>
              </a:endParaRPr>
            </a:p>
          </p:txBody>
        </p:sp>
        <p:sp>
          <p:nvSpPr>
            <p:cNvPr id="317480" name="Rectangle 40"/>
            <p:cNvSpPr>
              <a:spLocks noChangeArrowheads="1"/>
            </p:cNvSpPr>
            <p:nvPr/>
          </p:nvSpPr>
          <p:spPr bwMode="auto">
            <a:xfrm>
              <a:off x="4700" y="3472"/>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100</a:t>
              </a:r>
              <a:endParaRPr lang="fr-FR" sz="4400">
                <a:latin typeface="Times" charset="0"/>
              </a:endParaRPr>
            </a:p>
          </p:txBody>
        </p:sp>
        <p:sp>
          <p:nvSpPr>
            <p:cNvPr id="317481" name="Rectangle 41"/>
            <p:cNvSpPr>
              <a:spLocks noChangeArrowheads="1"/>
            </p:cNvSpPr>
            <p:nvPr/>
          </p:nvSpPr>
          <p:spPr bwMode="auto">
            <a:xfrm>
              <a:off x="4700" y="3130"/>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200</a:t>
              </a:r>
              <a:endParaRPr lang="fr-FR" sz="4400">
                <a:latin typeface="Times" charset="0"/>
              </a:endParaRPr>
            </a:p>
          </p:txBody>
        </p:sp>
        <p:sp>
          <p:nvSpPr>
            <p:cNvPr id="317482" name="Rectangle 42"/>
            <p:cNvSpPr>
              <a:spLocks noChangeArrowheads="1"/>
            </p:cNvSpPr>
            <p:nvPr/>
          </p:nvSpPr>
          <p:spPr bwMode="auto">
            <a:xfrm>
              <a:off x="4700" y="2788"/>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300</a:t>
              </a:r>
              <a:endParaRPr lang="fr-FR" sz="4400">
                <a:latin typeface="Times" charset="0"/>
              </a:endParaRPr>
            </a:p>
          </p:txBody>
        </p:sp>
        <p:sp>
          <p:nvSpPr>
            <p:cNvPr id="317483" name="Rectangle 43"/>
            <p:cNvSpPr>
              <a:spLocks noChangeArrowheads="1"/>
            </p:cNvSpPr>
            <p:nvPr/>
          </p:nvSpPr>
          <p:spPr bwMode="auto">
            <a:xfrm>
              <a:off x="4700" y="2436"/>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400</a:t>
              </a:r>
              <a:endParaRPr lang="fr-FR" sz="4400">
                <a:latin typeface="Times" charset="0"/>
              </a:endParaRPr>
            </a:p>
          </p:txBody>
        </p:sp>
        <p:sp>
          <p:nvSpPr>
            <p:cNvPr id="317484" name="Rectangle 44"/>
            <p:cNvSpPr>
              <a:spLocks noChangeArrowheads="1"/>
            </p:cNvSpPr>
            <p:nvPr/>
          </p:nvSpPr>
          <p:spPr bwMode="auto">
            <a:xfrm>
              <a:off x="4700" y="2094"/>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500</a:t>
              </a:r>
              <a:endParaRPr lang="fr-FR" sz="4400">
                <a:latin typeface="Times" charset="0"/>
              </a:endParaRPr>
            </a:p>
          </p:txBody>
        </p:sp>
        <p:sp>
          <p:nvSpPr>
            <p:cNvPr id="317485" name="Rectangle 45"/>
            <p:cNvSpPr>
              <a:spLocks noChangeArrowheads="1"/>
            </p:cNvSpPr>
            <p:nvPr/>
          </p:nvSpPr>
          <p:spPr bwMode="auto">
            <a:xfrm>
              <a:off x="4700" y="1752"/>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solidFill>
                    <a:srgbClr val="000000"/>
                  </a:solidFill>
                  <a:latin typeface="Times" charset="0"/>
                </a:rPr>
                <a:t>600</a:t>
              </a:r>
              <a:endParaRPr lang="fr-FR" sz="4400">
                <a:latin typeface="Times" charset="0"/>
              </a:endParaRPr>
            </a:p>
          </p:txBody>
        </p:sp>
        <p:sp>
          <p:nvSpPr>
            <p:cNvPr id="317487" name="Text Box 47"/>
            <p:cNvSpPr txBox="1">
              <a:spLocks noChangeArrowheads="1"/>
            </p:cNvSpPr>
            <p:nvPr/>
          </p:nvSpPr>
          <p:spPr bwMode="auto">
            <a:xfrm>
              <a:off x="1440" y="4070"/>
              <a:ext cx="32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000">
                  <a:latin typeface="Times" charset="0"/>
                </a:rPr>
                <a:t>Fluctuations au cours des temps phanérozo</a:t>
              </a:r>
              <a:r>
                <a:rPr lang="fr-FR" altLang="ja-JP" sz="2000">
                  <a:latin typeface="Arial"/>
                </a:rPr>
                <a:t>ïques</a:t>
              </a:r>
              <a:endParaRPr lang="fr-FR" sz="2000">
                <a:latin typeface="Times" charset="0"/>
              </a:endParaRPr>
            </a:p>
          </p:txBody>
        </p:sp>
        <p:grpSp>
          <p:nvGrpSpPr>
            <p:cNvPr id="317503" name="Group 63"/>
            <p:cNvGrpSpPr>
              <a:grpSpLocks/>
            </p:cNvGrpSpPr>
            <p:nvPr/>
          </p:nvGrpSpPr>
          <p:grpSpPr bwMode="auto">
            <a:xfrm>
              <a:off x="2120" y="1294"/>
              <a:ext cx="2208" cy="1826"/>
              <a:chOff x="2120" y="1294"/>
              <a:chExt cx="2208" cy="1826"/>
            </a:xfrm>
          </p:grpSpPr>
          <p:sp>
            <p:nvSpPr>
              <p:cNvPr id="317489" name="AutoShape 49"/>
              <p:cNvSpPr>
                <a:spLocks noChangeArrowheads="1"/>
              </p:cNvSpPr>
              <p:nvPr/>
            </p:nvSpPr>
            <p:spPr bwMode="auto">
              <a:xfrm>
                <a:off x="2120" y="2014"/>
                <a:ext cx="144" cy="720"/>
              </a:xfrm>
              <a:prstGeom prst="downArrow">
                <a:avLst>
                  <a:gd name="adj1" fmla="val 50000"/>
                  <a:gd name="adj2" fmla="val 125000"/>
                </a:avLst>
              </a:prstGeom>
              <a:solidFill>
                <a:srgbClr val="C9254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7490" name="AutoShape 50"/>
              <p:cNvSpPr>
                <a:spLocks noChangeArrowheads="1"/>
              </p:cNvSpPr>
              <p:nvPr/>
            </p:nvSpPr>
            <p:spPr bwMode="auto">
              <a:xfrm>
                <a:off x="3176" y="2302"/>
                <a:ext cx="144" cy="720"/>
              </a:xfrm>
              <a:prstGeom prst="downArrow">
                <a:avLst>
                  <a:gd name="adj1" fmla="val 50000"/>
                  <a:gd name="adj2" fmla="val 125000"/>
                </a:avLst>
              </a:prstGeom>
              <a:solidFill>
                <a:srgbClr val="C9254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7491" name="AutoShape 51"/>
              <p:cNvSpPr>
                <a:spLocks noChangeArrowheads="1"/>
              </p:cNvSpPr>
              <p:nvPr/>
            </p:nvSpPr>
            <p:spPr bwMode="auto">
              <a:xfrm>
                <a:off x="2552" y="2062"/>
                <a:ext cx="144" cy="720"/>
              </a:xfrm>
              <a:prstGeom prst="downArrow">
                <a:avLst>
                  <a:gd name="adj1" fmla="val 50000"/>
                  <a:gd name="adj2" fmla="val 125000"/>
                </a:avLst>
              </a:prstGeom>
              <a:solidFill>
                <a:srgbClr val="C9254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7492" name="AutoShape 52"/>
              <p:cNvSpPr>
                <a:spLocks noChangeArrowheads="1"/>
              </p:cNvSpPr>
              <p:nvPr/>
            </p:nvSpPr>
            <p:spPr bwMode="auto">
              <a:xfrm>
                <a:off x="4184" y="1294"/>
                <a:ext cx="144" cy="720"/>
              </a:xfrm>
              <a:prstGeom prst="downArrow">
                <a:avLst>
                  <a:gd name="adj1" fmla="val 50000"/>
                  <a:gd name="adj2" fmla="val 125000"/>
                </a:avLst>
              </a:prstGeom>
              <a:solidFill>
                <a:srgbClr val="C9254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17495" name="AutoShape 55"/>
              <p:cNvSpPr>
                <a:spLocks noChangeArrowheads="1"/>
              </p:cNvSpPr>
              <p:nvPr/>
            </p:nvSpPr>
            <p:spPr bwMode="auto">
              <a:xfrm>
                <a:off x="3312" y="2400"/>
                <a:ext cx="144" cy="720"/>
              </a:xfrm>
              <a:prstGeom prst="downArrow">
                <a:avLst>
                  <a:gd name="adj1" fmla="val 50000"/>
                  <a:gd name="adj2" fmla="val 125000"/>
                </a:avLst>
              </a:prstGeom>
              <a:solidFill>
                <a:srgbClr val="C9254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317497" name="Rectangle 57"/>
            <p:cNvSpPr>
              <a:spLocks noChangeArrowheads="1"/>
            </p:cNvSpPr>
            <p:nvPr/>
          </p:nvSpPr>
          <p:spPr bwMode="auto">
            <a:xfrm rot="-5400000">
              <a:off x="4571" y="2915"/>
              <a:ext cx="10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Times" charset="0"/>
                </a:rPr>
                <a:t>Number of Families</a:t>
              </a:r>
              <a:endParaRPr lang="fr-FR" sz="4400" b="1">
                <a:latin typeface="Times" charset="0"/>
              </a:endParaRPr>
            </a:p>
          </p:txBody>
        </p:sp>
      </p:grpSp>
      <p:sp>
        <p:nvSpPr>
          <p:cNvPr id="317499" name="Text Box 59"/>
          <p:cNvSpPr txBox="1">
            <a:spLocks noChangeArrowheads="1"/>
          </p:cNvSpPr>
          <p:nvPr/>
        </p:nvSpPr>
        <p:spPr bwMode="auto">
          <a:xfrm>
            <a:off x="304800" y="304800"/>
            <a:ext cx="8534400" cy="7078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fr-FR" sz="4000" b="1">
                <a:solidFill>
                  <a:srgbClr val="C92544"/>
                </a:solidFill>
                <a:effectLst>
                  <a:outerShdw blurRad="38100" dist="38100" dir="2700000" algn="tl">
                    <a:srgbClr val="DDDDDD"/>
                  </a:outerShdw>
                </a:effectLst>
              </a:rPr>
              <a:t>Focus sur les 5 majeures</a:t>
            </a:r>
          </a:p>
        </p:txBody>
      </p:sp>
      <p:grpSp>
        <p:nvGrpSpPr>
          <p:cNvPr id="317507" name="Group 67"/>
          <p:cNvGrpSpPr>
            <a:grpSpLocks/>
          </p:cNvGrpSpPr>
          <p:nvPr/>
        </p:nvGrpSpPr>
        <p:grpSpPr bwMode="auto">
          <a:xfrm>
            <a:off x="0" y="1577975"/>
            <a:ext cx="2690813" cy="4746625"/>
            <a:chOff x="0" y="994"/>
            <a:chExt cx="1695" cy="2990"/>
          </a:xfrm>
        </p:grpSpPr>
        <p:sp>
          <p:nvSpPr>
            <p:cNvPr id="317500" name="Text Box 60"/>
            <p:cNvSpPr txBox="1">
              <a:spLocks noChangeArrowheads="1"/>
            </p:cNvSpPr>
            <p:nvPr/>
          </p:nvSpPr>
          <p:spPr bwMode="auto">
            <a:xfrm>
              <a:off x="515" y="1606"/>
              <a:ext cx="1180" cy="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lang="fr-FR" sz="2000"/>
                <a:t>Crétacé &gt; (K/T)</a:t>
              </a:r>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r>
                <a:rPr lang="fr-FR" sz="2000"/>
                <a:t>Trias &gt; (Tr/J)</a:t>
              </a:r>
            </a:p>
            <a:p>
              <a:pPr>
                <a:lnSpc>
                  <a:spcPct val="80000"/>
                </a:lnSpc>
              </a:pPr>
              <a:r>
                <a:rPr lang="fr-FR" sz="2000"/>
                <a:t>Permien &gt; (P/Tr)</a:t>
              </a:r>
              <a:endParaRPr lang="fr-FR" sz="900"/>
            </a:p>
            <a:p>
              <a:pPr>
                <a:lnSpc>
                  <a:spcPct val="80000"/>
                </a:lnSpc>
              </a:pPr>
              <a:endParaRPr lang="fr-FR" sz="2000"/>
            </a:p>
            <a:p>
              <a:pPr>
                <a:lnSpc>
                  <a:spcPct val="80000"/>
                </a:lnSpc>
              </a:pPr>
              <a:r>
                <a:rPr lang="fr-FR" sz="2000"/>
                <a:t>Dévonien (F/F)</a:t>
              </a:r>
              <a:endParaRPr lang="fr-FR" sz="900"/>
            </a:p>
            <a:p>
              <a:pPr>
                <a:lnSpc>
                  <a:spcPct val="80000"/>
                </a:lnSpc>
              </a:pPr>
              <a:endParaRPr lang="fr-FR" sz="2000"/>
            </a:p>
            <a:p>
              <a:pPr>
                <a:lnSpc>
                  <a:spcPct val="80000"/>
                </a:lnSpc>
              </a:pPr>
              <a:endParaRPr lang="fr-FR" sz="2000"/>
            </a:p>
            <a:p>
              <a:pPr>
                <a:lnSpc>
                  <a:spcPct val="80000"/>
                </a:lnSpc>
              </a:pPr>
              <a:r>
                <a:rPr lang="fr-FR" sz="2000"/>
                <a:t>Ordovicien &gt; (H)</a:t>
              </a:r>
            </a:p>
          </p:txBody>
        </p:sp>
        <p:pic>
          <p:nvPicPr>
            <p:cNvPr id="317501" name="Picture 6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94"/>
              <a:ext cx="502" cy="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28401797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9"/>
          <p:cNvSpPr txBox="1">
            <a:spLocks noChangeArrowheads="1"/>
          </p:cNvSpPr>
          <p:nvPr/>
        </p:nvSpPr>
        <p:spPr bwMode="auto">
          <a:xfrm>
            <a:off x="15322" y="304800"/>
            <a:ext cx="7324149" cy="7078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fr-FR" sz="4000" b="1">
                <a:solidFill>
                  <a:srgbClr val="C92544"/>
                </a:solidFill>
                <a:effectLst>
                  <a:outerShdw blurRad="38100" dist="38100" dir="2700000" algn="tl">
                    <a:srgbClr val="DDDDDD"/>
                  </a:outerShdw>
                </a:effectLst>
              </a:rPr>
              <a:t>Les durées: une crise c’est long...</a:t>
            </a:r>
          </a:p>
        </p:txBody>
      </p:sp>
      <p:grpSp>
        <p:nvGrpSpPr>
          <p:cNvPr id="5" name="Group 67"/>
          <p:cNvGrpSpPr>
            <a:grpSpLocks/>
          </p:cNvGrpSpPr>
          <p:nvPr/>
        </p:nvGrpSpPr>
        <p:grpSpPr bwMode="auto">
          <a:xfrm>
            <a:off x="0" y="1577975"/>
            <a:ext cx="2690813" cy="4746625"/>
            <a:chOff x="0" y="994"/>
            <a:chExt cx="1695" cy="2990"/>
          </a:xfrm>
        </p:grpSpPr>
        <p:sp>
          <p:nvSpPr>
            <p:cNvPr id="6" name="Text Box 60"/>
            <p:cNvSpPr txBox="1">
              <a:spLocks noChangeArrowheads="1"/>
            </p:cNvSpPr>
            <p:nvPr/>
          </p:nvSpPr>
          <p:spPr bwMode="auto">
            <a:xfrm>
              <a:off x="515" y="1606"/>
              <a:ext cx="1180" cy="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lang="fr-FR" sz="2000"/>
                <a:t>Crétacé &gt; (K/T)</a:t>
              </a:r>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endParaRPr lang="fr-FR" sz="900"/>
            </a:p>
            <a:p>
              <a:pPr>
                <a:lnSpc>
                  <a:spcPct val="80000"/>
                </a:lnSpc>
              </a:pPr>
              <a:r>
                <a:rPr lang="fr-FR" sz="2000"/>
                <a:t>Trias &gt; (Tr/J)</a:t>
              </a:r>
            </a:p>
            <a:p>
              <a:pPr>
                <a:lnSpc>
                  <a:spcPct val="80000"/>
                </a:lnSpc>
              </a:pPr>
              <a:r>
                <a:rPr lang="fr-FR" sz="2000"/>
                <a:t>Permien &gt; (P/Tr)</a:t>
              </a:r>
              <a:endParaRPr lang="fr-FR" sz="900"/>
            </a:p>
            <a:p>
              <a:pPr>
                <a:lnSpc>
                  <a:spcPct val="80000"/>
                </a:lnSpc>
              </a:pPr>
              <a:endParaRPr lang="fr-FR" sz="2000"/>
            </a:p>
            <a:p>
              <a:pPr>
                <a:lnSpc>
                  <a:spcPct val="80000"/>
                </a:lnSpc>
              </a:pPr>
              <a:r>
                <a:rPr lang="fr-FR" sz="2000"/>
                <a:t>Dévonien (F/F)</a:t>
              </a:r>
              <a:endParaRPr lang="fr-FR" sz="900"/>
            </a:p>
            <a:p>
              <a:pPr>
                <a:lnSpc>
                  <a:spcPct val="80000"/>
                </a:lnSpc>
              </a:pPr>
              <a:endParaRPr lang="fr-FR" sz="2000"/>
            </a:p>
            <a:p>
              <a:pPr>
                <a:lnSpc>
                  <a:spcPct val="80000"/>
                </a:lnSpc>
              </a:pPr>
              <a:endParaRPr lang="fr-FR" sz="2000"/>
            </a:p>
            <a:p>
              <a:pPr>
                <a:lnSpc>
                  <a:spcPct val="80000"/>
                </a:lnSpc>
              </a:pPr>
              <a:r>
                <a:rPr lang="fr-FR" sz="2000"/>
                <a:t>Ordovicien &gt; (H)</a:t>
              </a:r>
            </a:p>
          </p:txBody>
        </p:sp>
        <p:pic>
          <p:nvPicPr>
            <p:cNvPr id="7" name="Picture 6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94"/>
              <a:ext cx="502" cy="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4" name="Grouper 13"/>
          <p:cNvGrpSpPr/>
          <p:nvPr/>
        </p:nvGrpSpPr>
        <p:grpSpPr>
          <a:xfrm>
            <a:off x="2343777" y="3684569"/>
            <a:ext cx="6662385" cy="1244600"/>
            <a:chOff x="2343777" y="3684569"/>
            <a:chExt cx="6662385" cy="1244600"/>
          </a:xfrm>
        </p:grpSpPr>
        <p:sp>
          <p:nvSpPr>
            <p:cNvPr id="8" name="AutoShape 49"/>
            <p:cNvSpPr>
              <a:spLocks noChangeArrowheads="1"/>
            </p:cNvSpPr>
            <p:nvPr/>
          </p:nvSpPr>
          <p:spPr bwMode="auto">
            <a:xfrm rot="16200000">
              <a:off x="3807077" y="2685780"/>
              <a:ext cx="228600" cy="3155199"/>
            </a:xfrm>
            <a:prstGeom prst="downArrow">
              <a:avLst>
                <a:gd name="adj1" fmla="val 50000"/>
                <a:gd name="adj2" fmla="val 125000"/>
              </a:avLst>
            </a:prstGeom>
            <a:solidFill>
              <a:srgbClr val="C92544"/>
            </a:solidFill>
            <a:ln w="9525">
              <a:solidFill>
                <a:schemeClr val="tx1"/>
              </a:solidFill>
              <a:miter lim="800000"/>
              <a:headEnd/>
              <a:tailEnd/>
            </a:ln>
            <a:effectLst/>
            <a:extLst/>
          </p:spPr>
          <p:txBody>
            <a:bodyPr wrap="none" anchor="ctr"/>
            <a:lstStyle/>
            <a:p>
              <a:endParaRPr lang="fr-FR"/>
            </a:p>
          </p:txBody>
        </p:sp>
        <p:sp>
          <p:nvSpPr>
            <p:cNvPr id="9" name="Rectangle 8"/>
            <p:cNvSpPr/>
            <p:nvPr/>
          </p:nvSpPr>
          <p:spPr>
            <a:xfrm>
              <a:off x="5724128" y="4077072"/>
              <a:ext cx="2596234" cy="369332"/>
            </a:xfrm>
            <a:prstGeom prst="rect">
              <a:avLst/>
            </a:prstGeom>
          </p:spPr>
          <p:txBody>
            <a:bodyPr wrap="none">
              <a:spAutoFit/>
            </a:bodyPr>
            <a:lstStyle/>
            <a:p>
              <a:r>
                <a:rPr lang="fr-FR"/>
                <a:t>Trias / Jurassique = 17 Ma</a:t>
              </a:r>
            </a:p>
          </p:txBody>
        </p:sp>
        <p:pic>
          <p:nvPicPr>
            <p:cNvPr id="2" name="Image 1" descr="Capture d’écran 2011-11-05 à 21.15.1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20362" y="3684569"/>
              <a:ext cx="685800" cy="1244600"/>
            </a:xfrm>
            <a:prstGeom prst="rect">
              <a:avLst/>
            </a:prstGeom>
          </p:spPr>
        </p:pic>
      </p:grpSp>
      <p:grpSp>
        <p:nvGrpSpPr>
          <p:cNvPr id="17" name="Grouper 16"/>
          <p:cNvGrpSpPr/>
          <p:nvPr/>
        </p:nvGrpSpPr>
        <p:grpSpPr>
          <a:xfrm>
            <a:off x="2690813" y="4835670"/>
            <a:ext cx="4884461" cy="1380340"/>
            <a:chOff x="2690813" y="4823800"/>
            <a:chExt cx="4884461" cy="1380340"/>
          </a:xfrm>
        </p:grpSpPr>
        <p:sp>
          <p:nvSpPr>
            <p:cNvPr id="4" name="ZoneTexte 3"/>
            <p:cNvSpPr txBox="1"/>
            <p:nvPr/>
          </p:nvSpPr>
          <p:spPr>
            <a:xfrm>
              <a:off x="3927194" y="5582206"/>
              <a:ext cx="1876235" cy="369332"/>
            </a:xfrm>
            <a:prstGeom prst="rect">
              <a:avLst/>
            </a:prstGeom>
            <a:noFill/>
          </p:spPr>
          <p:txBody>
            <a:bodyPr wrap="none" rtlCol="0">
              <a:spAutoFit/>
            </a:bodyPr>
            <a:lstStyle/>
            <a:p>
              <a:r>
                <a:rPr lang="fr-FR"/>
                <a:t>Hirnantien = 1 Ma</a:t>
              </a:r>
            </a:p>
          </p:txBody>
        </p:sp>
        <p:sp>
          <p:nvSpPr>
            <p:cNvPr id="10" name="AutoShape 49"/>
            <p:cNvSpPr>
              <a:spLocks noChangeArrowheads="1"/>
            </p:cNvSpPr>
            <p:nvPr/>
          </p:nvSpPr>
          <p:spPr bwMode="auto">
            <a:xfrm rot="16200000">
              <a:off x="3194795" y="5171601"/>
              <a:ext cx="228600" cy="1184359"/>
            </a:xfrm>
            <a:prstGeom prst="downArrow">
              <a:avLst>
                <a:gd name="adj1" fmla="val 50000"/>
                <a:gd name="adj2" fmla="val 125000"/>
              </a:avLst>
            </a:prstGeom>
            <a:solidFill>
              <a:srgbClr val="C92544"/>
            </a:solidFill>
            <a:ln w="9525">
              <a:solidFill>
                <a:schemeClr val="tx1"/>
              </a:solidFill>
              <a:miter lim="800000"/>
              <a:headEnd/>
              <a:tailEnd/>
            </a:ln>
            <a:effectLst/>
            <a:extLst/>
          </p:spPr>
          <p:txBody>
            <a:bodyPr wrap="none" anchor="ctr"/>
            <a:lstStyle/>
            <a:p>
              <a:endParaRPr lang="fr-FR"/>
            </a:p>
          </p:txBody>
        </p:sp>
        <p:sp>
          <p:nvSpPr>
            <p:cNvPr id="12" name="AutoShape 49"/>
            <p:cNvSpPr>
              <a:spLocks noChangeArrowheads="1"/>
            </p:cNvSpPr>
            <p:nvPr/>
          </p:nvSpPr>
          <p:spPr bwMode="auto">
            <a:xfrm rot="16200000">
              <a:off x="3168693" y="4418161"/>
              <a:ext cx="228600" cy="1184359"/>
            </a:xfrm>
            <a:prstGeom prst="downArrow">
              <a:avLst>
                <a:gd name="adj1" fmla="val 50000"/>
                <a:gd name="adj2" fmla="val 125000"/>
              </a:avLst>
            </a:prstGeom>
            <a:solidFill>
              <a:srgbClr val="C92544"/>
            </a:solidFill>
            <a:ln w="9525">
              <a:solidFill>
                <a:schemeClr val="tx1"/>
              </a:solidFill>
              <a:miter lim="800000"/>
              <a:headEnd/>
              <a:tailEnd/>
            </a:ln>
            <a:effectLst/>
            <a:extLst/>
          </p:spPr>
          <p:txBody>
            <a:bodyPr wrap="none" anchor="ctr"/>
            <a:lstStyle/>
            <a:p>
              <a:endParaRPr lang="fr-FR"/>
            </a:p>
          </p:txBody>
        </p:sp>
        <p:sp>
          <p:nvSpPr>
            <p:cNvPr id="13" name="Rectangle 12"/>
            <p:cNvSpPr/>
            <p:nvPr/>
          </p:nvSpPr>
          <p:spPr>
            <a:xfrm>
              <a:off x="3927194" y="4823800"/>
              <a:ext cx="2909007" cy="369332"/>
            </a:xfrm>
            <a:prstGeom prst="rect">
              <a:avLst/>
            </a:prstGeom>
          </p:spPr>
          <p:txBody>
            <a:bodyPr wrap="none">
              <a:spAutoFit/>
            </a:bodyPr>
            <a:lstStyle/>
            <a:p>
              <a:r>
                <a:rPr lang="fr-FR"/>
                <a:t>Frasnien / Famennien = 1 Ma</a:t>
              </a:r>
            </a:p>
          </p:txBody>
        </p:sp>
        <p:pic>
          <p:nvPicPr>
            <p:cNvPr id="11" name="Image 10" descr="Capture d’écran 2011-11-05 à 21.15.0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4374" y="4896040"/>
              <a:ext cx="850900" cy="1308100"/>
            </a:xfrm>
            <a:prstGeom prst="rect">
              <a:avLst/>
            </a:prstGeom>
          </p:spPr>
        </p:pic>
      </p:grpSp>
      <p:sp>
        <p:nvSpPr>
          <p:cNvPr id="16" name="ZoneTexte 15"/>
          <p:cNvSpPr txBox="1"/>
          <p:nvPr/>
        </p:nvSpPr>
        <p:spPr>
          <a:xfrm>
            <a:off x="3901275" y="1262808"/>
            <a:ext cx="4851909" cy="707886"/>
          </a:xfrm>
          <a:prstGeom prst="rect">
            <a:avLst/>
          </a:prstGeom>
          <a:noFill/>
        </p:spPr>
        <p:txBody>
          <a:bodyPr wrap="none" rtlCol="0">
            <a:spAutoFit/>
          </a:bodyPr>
          <a:lstStyle/>
          <a:p>
            <a:r>
              <a:rPr lang="fr-FR" sz="4000" b="1">
                <a:solidFill>
                  <a:srgbClr val="C92544"/>
                </a:solidFill>
                <a:effectLst>
                  <a:outerShdw blurRad="38100" dist="38100" dir="2700000" algn="tl">
                    <a:srgbClr val="DDDDDD"/>
                  </a:outerShdw>
                </a:effectLst>
              </a:rPr>
              <a:t> et souvent polyphasé</a:t>
            </a:r>
          </a:p>
        </p:txBody>
      </p:sp>
      <p:grpSp>
        <p:nvGrpSpPr>
          <p:cNvPr id="21" name="Grouper 20"/>
          <p:cNvGrpSpPr/>
          <p:nvPr/>
        </p:nvGrpSpPr>
        <p:grpSpPr>
          <a:xfrm>
            <a:off x="2690814" y="2334846"/>
            <a:ext cx="5299154" cy="603766"/>
            <a:chOff x="2690814" y="2334846"/>
            <a:chExt cx="5299154" cy="603766"/>
          </a:xfrm>
        </p:grpSpPr>
        <p:sp>
          <p:nvSpPr>
            <p:cNvPr id="19" name="AutoShape 49"/>
            <p:cNvSpPr>
              <a:spLocks noChangeArrowheads="1"/>
            </p:cNvSpPr>
            <p:nvPr/>
          </p:nvSpPr>
          <p:spPr bwMode="auto">
            <a:xfrm rot="16200000">
              <a:off x="3314808" y="2015652"/>
              <a:ext cx="228600" cy="1476587"/>
            </a:xfrm>
            <a:prstGeom prst="downArrow">
              <a:avLst>
                <a:gd name="adj1" fmla="val 50000"/>
                <a:gd name="adj2" fmla="val 125000"/>
              </a:avLst>
            </a:prstGeom>
            <a:solidFill>
              <a:srgbClr val="C92544"/>
            </a:solidFill>
            <a:ln w="9525">
              <a:solidFill>
                <a:schemeClr val="tx1"/>
              </a:solidFill>
              <a:miter lim="800000"/>
              <a:headEnd/>
              <a:tailEnd/>
            </a:ln>
            <a:effectLst/>
            <a:extLst/>
          </p:spPr>
          <p:txBody>
            <a:bodyPr wrap="none" anchor="ctr"/>
            <a:lstStyle/>
            <a:p>
              <a:endParaRPr lang="fr-FR"/>
            </a:p>
          </p:txBody>
        </p:sp>
        <p:sp>
          <p:nvSpPr>
            <p:cNvPr id="18" name="Rectangle 17"/>
            <p:cNvSpPr/>
            <p:nvPr/>
          </p:nvSpPr>
          <p:spPr>
            <a:xfrm>
              <a:off x="4283501" y="2569280"/>
              <a:ext cx="3406895" cy="369332"/>
            </a:xfrm>
            <a:prstGeom prst="rect">
              <a:avLst/>
            </a:prstGeom>
          </p:spPr>
          <p:txBody>
            <a:bodyPr wrap="none">
              <a:spAutoFit/>
            </a:bodyPr>
            <a:lstStyle/>
            <a:p>
              <a:r>
                <a:rPr lang="fr-FR" smtClean="0"/>
                <a:t>Maastrichtien / Danien = 0,5-2 </a:t>
              </a:r>
              <a:r>
                <a:rPr lang="fr-FR"/>
                <a:t>Ma</a:t>
              </a:r>
            </a:p>
          </p:txBody>
        </p:sp>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274" y="2334846"/>
              <a:ext cx="414694" cy="533400"/>
            </a:xfrm>
            <a:prstGeom prst="rect">
              <a:avLst/>
            </a:prstGeom>
          </p:spPr>
        </p:pic>
      </p:grpSp>
    </p:spTree>
    <p:extLst>
      <p:ext uri="{BB962C8B-B14F-4D97-AF65-F5344CB8AC3E}">
        <p14:creationId xmlns:p14="http://schemas.microsoft.com/office/powerpoint/2010/main" val="681030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righ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necteur droit 29"/>
          <p:cNvCxnSpPr/>
          <p:nvPr/>
        </p:nvCxnSpPr>
        <p:spPr>
          <a:xfrm>
            <a:off x="2776416" y="4032548"/>
            <a:ext cx="559274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1" name="Grouper 20"/>
          <p:cNvGrpSpPr/>
          <p:nvPr/>
        </p:nvGrpSpPr>
        <p:grpSpPr>
          <a:xfrm>
            <a:off x="849741" y="1811659"/>
            <a:ext cx="1991478" cy="4434147"/>
            <a:chOff x="775037" y="1811659"/>
            <a:chExt cx="1991478" cy="4434147"/>
          </a:xfrm>
        </p:grpSpPr>
        <p:sp>
          <p:nvSpPr>
            <p:cNvPr id="6" name="Rectangle 5"/>
            <p:cNvSpPr/>
            <p:nvPr/>
          </p:nvSpPr>
          <p:spPr>
            <a:xfrm>
              <a:off x="775037" y="4034255"/>
              <a:ext cx="541590" cy="2211551"/>
            </a:xfrm>
            <a:prstGeom prst="rect">
              <a:avLst/>
            </a:prstGeom>
            <a:solidFill>
              <a:srgbClr val="D0442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775037" y="1811659"/>
              <a:ext cx="541590" cy="2220889"/>
            </a:xfrm>
            <a:prstGeom prst="rect">
              <a:avLst/>
            </a:prstGeom>
            <a:solidFill>
              <a:srgbClr val="7D3B7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rot="16200000">
              <a:off x="88032" y="4975748"/>
              <a:ext cx="1918051" cy="369332"/>
            </a:xfrm>
            <a:prstGeom prst="rect">
              <a:avLst/>
            </a:prstGeom>
            <a:noFill/>
          </p:spPr>
          <p:txBody>
            <a:bodyPr wrap="none" rtlCol="0">
              <a:spAutoFit/>
            </a:bodyPr>
            <a:lstStyle/>
            <a:p>
              <a:r>
                <a:rPr lang="fr-FR"/>
                <a:t>Permien supérieur</a:t>
              </a:r>
            </a:p>
          </p:txBody>
        </p:sp>
        <p:sp>
          <p:nvSpPr>
            <p:cNvPr id="9" name="ZoneTexte 8"/>
            <p:cNvSpPr txBox="1"/>
            <p:nvPr/>
          </p:nvSpPr>
          <p:spPr>
            <a:xfrm rot="16200000">
              <a:off x="311145" y="2785842"/>
              <a:ext cx="1471827" cy="369332"/>
            </a:xfrm>
            <a:prstGeom prst="rect">
              <a:avLst/>
            </a:prstGeom>
            <a:noFill/>
          </p:spPr>
          <p:txBody>
            <a:bodyPr wrap="none" rtlCol="0">
              <a:spAutoFit/>
            </a:bodyPr>
            <a:lstStyle/>
            <a:p>
              <a:r>
                <a:rPr lang="fr-FR"/>
                <a:t>Trias inférieur</a:t>
              </a:r>
            </a:p>
          </p:txBody>
        </p:sp>
        <p:sp>
          <p:nvSpPr>
            <p:cNvPr id="14" name="Rectangle 13"/>
            <p:cNvSpPr/>
            <p:nvPr/>
          </p:nvSpPr>
          <p:spPr>
            <a:xfrm>
              <a:off x="1325091" y="1813366"/>
              <a:ext cx="1376621" cy="2220889"/>
            </a:xfrm>
            <a:prstGeom prst="rect">
              <a:avLst/>
            </a:prstGeom>
            <a:solidFill>
              <a:srgbClr val="B774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1325092" y="4034255"/>
              <a:ext cx="1376620" cy="2211551"/>
            </a:xfrm>
            <a:prstGeom prst="rect">
              <a:avLst/>
            </a:prstGeom>
            <a:solidFill>
              <a:srgbClr val="D079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16"/>
            <p:cNvCxnSpPr>
              <a:stCxn id="14" idx="1"/>
              <a:endCxn id="14" idx="3"/>
            </p:cNvCxnSpPr>
            <p:nvPr/>
          </p:nvCxnSpPr>
          <p:spPr>
            <a:xfrm>
              <a:off x="1325091" y="2923811"/>
              <a:ext cx="1376621"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1316627" y="5074661"/>
              <a:ext cx="1376621"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1510943" y="2234594"/>
              <a:ext cx="1029849" cy="338554"/>
            </a:xfrm>
            <a:prstGeom prst="rect">
              <a:avLst/>
            </a:prstGeom>
            <a:noFill/>
          </p:spPr>
          <p:txBody>
            <a:bodyPr wrap="none" rtlCol="0">
              <a:spAutoFit/>
            </a:bodyPr>
            <a:lstStyle/>
            <a:p>
              <a:r>
                <a:rPr lang="fr-FR" sz="1600"/>
                <a:t>Olenekien</a:t>
              </a:r>
            </a:p>
          </p:txBody>
        </p:sp>
        <p:sp>
          <p:nvSpPr>
            <p:cNvPr id="11" name="ZoneTexte 10"/>
            <p:cNvSpPr txBox="1"/>
            <p:nvPr/>
          </p:nvSpPr>
          <p:spPr>
            <a:xfrm>
              <a:off x="1641036" y="3326005"/>
              <a:ext cx="769662" cy="338554"/>
            </a:xfrm>
            <a:prstGeom prst="rect">
              <a:avLst/>
            </a:prstGeom>
            <a:noFill/>
          </p:spPr>
          <p:txBody>
            <a:bodyPr wrap="none" rtlCol="0">
              <a:spAutoFit/>
            </a:bodyPr>
            <a:lstStyle/>
            <a:p>
              <a:r>
                <a:rPr lang="fr-FR" sz="1600"/>
                <a:t>Induen</a:t>
              </a:r>
            </a:p>
          </p:txBody>
        </p:sp>
        <p:sp>
          <p:nvSpPr>
            <p:cNvPr id="12" name="ZoneTexte 11"/>
            <p:cNvSpPr txBox="1"/>
            <p:nvPr/>
          </p:nvSpPr>
          <p:spPr>
            <a:xfrm>
              <a:off x="1285220" y="4369469"/>
              <a:ext cx="1481295" cy="338554"/>
            </a:xfrm>
            <a:prstGeom prst="rect">
              <a:avLst/>
            </a:prstGeom>
            <a:noFill/>
          </p:spPr>
          <p:txBody>
            <a:bodyPr wrap="none" rtlCol="0">
              <a:spAutoFit/>
            </a:bodyPr>
            <a:lstStyle/>
            <a:p>
              <a:r>
                <a:rPr lang="fr-FR" sz="1600"/>
                <a:t>Changhsingsien</a:t>
              </a:r>
            </a:p>
          </p:txBody>
        </p:sp>
        <p:sp>
          <p:nvSpPr>
            <p:cNvPr id="13" name="ZoneTexte 12"/>
            <p:cNvSpPr txBox="1"/>
            <p:nvPr/>
          </p:nvSpPr>
          <p:spPr>
            <a:xfrm>
              <a:off x="1313272" y="5498207"/>
              <a:ext cx="1425190" cy="338554"/>
            </a:xfrm>
            <a:prstGeom prst="rect">
              <a:avLst/>
            </a:prstGeom>
            <a:noFill/>
          </p:spPr>
          <p:txBody>
            <a:bodyPr wrap="none" rtlCol="0">
              <a:spAutoFit/>
            </a:bodyPr>
            <a:lstStyle/>
            <a:p>
              <a:r>
                <a:rPr lang="fr-FR" sz="1600"/>
                <a:t>Wuchiapingien</a:t>
              </a:r>
            </a:p>
          </p:txBody>
        </p:sp>
      </p:grpSp>
      <p:sp>
        <p:nvSpPr>
          <p:cNvPr id="22" name="ZoneTexte 21"/>
          <p:cNvSpPr txBox="1"/>
          <p:nvPr/>
        </p:nvSpPr>
        <p:spPr>
          <a:xfrm>
            <a:off x="-48356" y="3832056"/>
            <a:ext cx="925955" cy="338554"/>
          </a:xfrm>
          <a:prstGeom prst="rect">
            <a:avLst/>
          </a:prstGeom>
          <a:noFill/>
        </p:spPr>
        <p:txBody>
          <a:bodyPr wrap="none" rtlCol="0">
            <a:spAutoFit/>
          </a:bodyPr>
          <a:lstStyle/>
          <a:p>
            <a:r>
              <a:rPr lang="fr-FR" sz="1600"/>
              <a:t>- 251 Ma</a:t>
            </a:r>
          </a:p>
        </p:txBody>
      </p:sp>
      <p:sp>
        <p:nvSpPr>
          <p:cNvPr id="23" name="ZoneTexte 22"/>
          <p:cNvSpPr txBox="1"/>
          <p:nvPr/>
        </p:nvSpPr>
        <p:spPr>
          <a:xfrm>
            <a:off x="-48356" y="5992478"/>
            <a:ext cx="925955" cy="338554"/>
          </a:xfrm>
          <a:prstGeom prst="rect">
            <a:avLst/>
          </a:prstGeom>
          <a:noFill/>
        </p:spPr>
        <p:txBody>
          <a:bodyPr wrap="none" rtlCol="0">
            <a:spAutoFit/>
          </a:bodyPr>
          <a:lstStyle/>
          <a:p>
            <a:r>
              <a:rPr lang="fr-FR" sz="1600"/>
              <a:t>- 260 Ma</a:t>
            </a:r>
          </a:p>
        </p:txBody>
      </p:sp>
      <p:sp>
        <p:nvSpPr>
          <p:cNvPr id="24" name="ZoneTexte 23"/>
          <p:cNvSpPr txBox="1"/>
          <p:nvPr/>
        </p:nvSpPr>
        <p:spPr>
          <a:xfrm>
            <a:off x="-76214" y="1811659"/>
            <a:ext cx="925955" cy="338554"/>
          </a:xfrm>
          <a:prstGeom prst="rect">
            <a:avLst/>
          </a:prstGeom>
          <a:noFill/>
        </p:spPr>
        <p:txBody>
          <a:bodyPr wrap="none" rtlCol="0">
            <a:spAutoFit/>
          </a:bodyPr>
          <a:lstStyle/>
          <a:p>
            <a:r>
              <a:rPr lang="fr-FR" sz="1600"/>
              <a:t>- 245 Ma</a:t>
            </a:r>
          </a:p>
        </p:txBody>
      </p:sp>
      <p:sp>
        <p:nvSpPr>
          <p:cNvPr id="26" name="Forme libre 25"/>
          <p:cNvSpPr/>
          <p:nvPr/>
        </p:nvSpPr>
        <p:spPr>
          <a:xfrm>
            <a:off x="6108157" y="2708783"/>
            <a:ext cx="506449" cy="3268493"/>
          </a:xfrm>
          <a:custGeom>
            <a:avLst/>
            <a:gdLst>
              <a:gd name="connsiteX0" fmla="*/ 439701 w 506449"/>
              <a:gd name="connsiteY0" fmla="*/ 3268493 h 3268493"/>
              <a:gd name="connsiteX1" fmla="*/ 430364 w 506449"/>
              <a:gd name="connsiteY1" fmla="*/ 2885613 h 3268493"/>
              <a:gd name="connsiteX2" fmla="*/ 364999 w 506449"/>
              <a:gd name="connsiteY2" fmla="*/ 2418685 h 3268493"/>
              <a:gd name="connsiteX3" fmla="*/ 252946 w 506449"/>
              <a:gd name="connsiteY3" fmla="*/ 2063820 h 3268493"/>
              <a:gd name="connsiteX4" fmla="*/ 66191 w 506449"/>
              <a:gd name="connsiteY4" fmla="*/ 1755648 h 3268493"/>
              <a:gd name="connsiteX5" fmla="*/ 827 w 506449"/>
              <a:gd name="connsiteY5" fmla="*/ 1652923 h 3268493"/>
              <a:gd name="connsiteX6" fmla="*/ 103542 w 506449"/>
              <a:gd name="connsiteY6" fmla="*/ 1419460 h 3268493"/>
              <a:gd name="connsiteX7" fmla="*/ 280959 w 506449"/>
              <a:gd name="connsiteY7" fmla="*/ 1214011 h 3268493"/>
              <a:gd name="connsiteX8" fmla="*/ 421026 w 506449"/>
              <a:gd name="connsiteY8" fmla="*/ 943193 h 3268493"/>
              <a:gd name="connsiteX9" fmla="*/ 486390 w 506449"/>
              <a:gd name="connsiteY9" fmla="*/ 644360 h 3268493"/>
              <a:gd name="connsiteX10" fmla="*/ 505066 w 506449"/>
              <a:gd name="connsiteY10" fmla="*/ 224125 h 3268493"/>
              <a:gd name="connsiteX11" fmla="*/ 505066 w 506449"/>
              <a:gd name="connsiteY11" fmla="*/ 0 h 32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449" h="3268493">
                <a:moveTo>
                  <a:pt x="439701" y="3268493"/>
                </a:moveTo>
                <a:cubicBezTo>
                  <a:pt x="441257" y="3147870"/>
                  <a:pt x="442814" y="3027248"/>
                  <a:pt x="430364" y="2885613"/>
                </a:cubicBezTo>
                <a:cubicBezTo>
                  <a:pt x="417914" y="2743978"/>
                  <a:pt x="394569" y="2555650"/>
                  <a:pt x="364999" y="2418685"/>
                </a:cubicBezTo>
                <a:cubicBezTo>
                  <a:pt x="335429" y="2281720"/>
                  <a:pt x="302747" y="2174326"/>
                  <a:pt x="252946" y="2063820"/>
                </a:cubicBezTo>
                <a:cubicBezTo>
                  <a:pt x="203145" y="1953314"/>
                  <a:pt x="108211" y="1824131"/>
                  <a:pt x="66191" y="1755648"/>
                </a:cubicBezTo>
                <a:cubicBezTo>
                  <a:pt x="24171" y="1687165"/>
                  <a:pt x="-5398" y="1708954"/>
                  <a:pt x="827" y="1652923"/>
                </a:cubicBezTo>
                <a:cubicBezTo>
                  <a:pt x="7052" y="1596892"/>
                  <a:pt x="56853" y="1492612"/>
                  <a:pt x="103542" y="1419460"/>
                </a:cubicBezTo>
                <a:cubicBezTo>
                  <a:pt x="150231" y="1346308"/>
                  <a:pt x="228045" y="1293389"/>
                  <a:pt x="280959" y="1214011"/>
                </a:cubicBezTo>
                <a:cubicBezTo>
                  <a:pt x="333873" y="1134633"/>
                  <a:pt x="386787" y="1038135"/>
                  <a:pt x="421026" y="943193"/>
                </a:cubicBezTo>
                <a:cubicBezTo>
                  <a:pt x="455265" y="848251"/>
                  <a:pt x="472383" y="764205"/>
                  <a:pt x="486390" y="644360"/>
                </a:cubicBezTo>
                <a:cubicBezTo>
                  <a:pt x="500397" y="524515"/>
                  <a:pt x="501953" y="331518"/>
                  <a:pt x="505066" y="224125"/>
                </a:cubicBezTo>
                <a:cubicBezTo>
                  <a:pt x="508179" y="116732"/>
                  <a:pt x="505066" y="0"/>
                  <a:pt x="50506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Rectangle 26"/>
          <p:cNvSpPr/>
          <p:nvPr/>
        </p:nvSpPr>
        <p:spPr>
          <a:xfrm>
            <a:off x="2909778" y="3459207"/>
            <a:ext cx="151649" cy="762891"/>
          </a:xfrm>
          <a:prstGeom prst="rect">
            <a:avLst/>
          </a:prstGeom>
          <a:solidFill>
            <a:srgbClr val="C925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2910529" y="4809927"/>
            <a:ext cx="151649" cy="529467"/>
          </a:xfrm>
          <a:prstGeom prst="rect">
            <a:avLst/>
          </a:prstGeom>
          <a:solidFill>
            <a:srgbClr val="C925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5624104" y="6146366"/>
            <a:ext cx="1831601" cy="369332"/>
          </a:xfrm>
          <a:prstGeom prst="rect">
            <a:avLst/>
          </a:prstGeom>
          <a:noFill/>
        </p:spPr>
        <p:txBody>
          <a:bodyPr wrap="none" rtlCol="0">
            <a:spAutoFit/>
          </a:bodyPr>
          <a:lstStyle/>
          <a:p>
            <a:r>
              <a:rPr lang="fr-FR"/>
              <a:t>-  Niveau marin  +</a:t>
            </a:r>
            <a:endParaRPr lang="fr-FR" baseline="-25000"/>
          </a:p>
        </p:txBody>
      </p:sp>
      <p:sp>
        <p:nvSpPr>
          <p:cNvPr id="19" name="ZoneTexte 18"/>
          <p:cNvSpPr txBox="1"/>
          <p:nvPr/>
        </p:nvSpPr>
        <p:spPr>
          <a:xfrm>
            <a:off x="3049735" y="5012512"/>
            <a:ext cx="2526717" cy="830997"/>
          </a:xfrm>
          <a:prstGeom prst="rect">
            <a:avLst/>
          </a:prstGeom>
          <a:noFill/>
        </p:spPr>
        <p:txBody>
          <a:bodyPr wrap="none" rtlCol="0">
            <a:spAutoFit/>
          </a:bodyPr>
          <a:lstStyle/>
          <a:p>
            <a:r>
              <a:rPr lang="fr-FR" sz="1600"/>
              <a:t>Volcanisme du Panjal (Inde) </a:t>
            </a:r>
          </a:p>
          <a:p>
            <a:r>
              <a:rPr lang="fr-FR" sz="1600"/>
              <a:t>et d’Emei Shan (Chine)</a:t>
            </a:r>
          </a:p>
          <a:p>
            <a:r>
              <a:rPr lang="fr-FR" sz="1600"/>
              <a:t>(</a:t>
            </a:r>
            <a:r>
              <a:rPr lang="fr-FR" sz="1600" smtClean="0"/>
              <a:t>0,7 x 10</a:t>
            </a:r>
            <a:r>
              <a:rPr lang="fr-FR" sz="1600" baseline="30000" smtClean="0"/>
              <a:t>6</a:t>
            </a:r>
            <a:r>
              <a:rPr lang="fr-FR" sz="1600" smtClean="0"/>
              <a:t> </a:t>
            </a:r>
            <a:r>
              <a:rPr lang="fr-FR" sz="1600"/>
              <a:t>km</a:t>
            </a:r>
            <a:r>
              <a:rPr lang="fr-FR" sz="1600" baseline="30000"/>
              <a:t>3</a:t>
            </a:r>
            <a:r>
              <a:rPr lang="fr-FR" sz="1600"/>
              <a:t>)</a:t>
            </a:r>
          </a:p>
        </p:txBody>
      </p:sp>
      <p:sp>
        <p:nvSpPr>
          <p:cNvPr id="20" name="ZoneTexte 19"/>
          <p:cNvSpPr txBox="1"/>
          <p:nvPr/>
        </p:nvSpPr>
        <p:spPr>
          <a:xfrm>
            <a:off x="3088767" y="3427093"/>
            <a:ext cx="2006880" cy="584776"/>
          </a:xfrm>
          <a:prstGeom prst="rect">
            <a:avLst/>
          </a:prstGeom>
          <a:noFill/>
        </p:spPr>
        <p:txBody>
          <a:bodyPr wrap="none" rtlCol="0">
            <a:spAutoFit/>
          </a:bodyPr>
          <a:lstStyle/>
          <a:p>
            <a:r>
              <a:rPr lang="fr-FR" sz="1600"/>
              <a:t>Volcanisme de Sibérie </a:t>
            </a:r>
          </a:p>
          <a:p>
            <a:r>
              <a:rPr lang="fr-FR" sz="1600"/>
              <a:t>(4 x 10</a:t>
            </a:r>
            <a:r>
              <a:rPr lang="fr-FR" sz="1600" baseline="30000"/>
              <a:t>6</a:t>
            </a:r>
            <a:r>
              <a:rPr lang="fr-FR" sz="1600"/>
              <a:t> km</a:t>
            </a:r>
            <a:r>
              <a:rPr lang="fr-FR" sz="1600" baseline="30000"/>
              <a:t>3</a:t>
            </a:r>
            <a:r>
              <a:rPr lang="fr-FR" sz="1600"/>
              <a:t>)</a:t>
            </a:r>
          </a:p>
        </p:txBody>
      </p:sp>
      <p:sp>
        <p:nvSpPr>
          <p:cNvPr id="34" name="Text Box 59"/>
          <p:cNvSpPr txBox="1">
            <a:spLocks noChangeArrowheads="1"/>
          </p:cNvSpPr>
          <p:nvPr/>
        </p:nvSpPr>
        <p:spPr bwMode="auto">
          <a:xfrm>
            <a:off x="317484" y="304800"/>
            <a:ext cx="7591597" cy="7078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fr-FR" sz="4000" b="1">
                <a:solidFill>
                  <a:srgbClr val="C92544"/>
                </a:solidFill>
                <a:effectLst>
                  <a:outerShdw blurRad="38100" dist="38100" dir="2700000" algn="tl">
                    <a:srgbClr val="DDDDDD"/>
                  </a:outerShdw>
                </a:effectLst>
              </a:rPr>
              <a:t>Une crise polyphasée: 2 x 1 Ma</a:t>
            </a:r>
          </a:p>
        </p:txBody>
      </p:sp>
      <p:sp>
        <p:nvSpPr>
          <p:cNvPr id="35" name="ZoneTexte 34"/>
          <p:cNvSpPr txBox="1"/>
          <p:nvPr/>
        </p:nvSpPr>
        <p:spPr>
          <a:xfrm>
            <a:off x="6981782" y="2191518"/>
            <a:ext cx="1387068" cy="369332"/>
          </a:xfrm>
          <a:prstGeom prst="rect">
            <a:avLst/>
          </a:prstGeom>
          <a:noFill/>
        </p:spPr>
        <p:txBody>
          <a:bodyPr wrap="none" rtlCol="0">
            <a:spAutoFit/>
          </a:bodyPr>
          <a:lstStyle/>
          <a:p>
            <a:r>
              <a:rPr lang="fr-FR"/>
              <a:t>Température</a:t>
            </a:r>
            <a:endParaRPr lang="fr-FR" baseline="-25000"/>
          </a:p>
        </p:txBody>
      </p:sp>
      <p:sp>
        <p:nvSpPr>
          <p:cNvPr id="36" name="Flèche droite à entaille 35"/>
          <p:cNvSpPr/>
          <p:nvPr/>
        </p:nvSpPr>
        <p:spPr>
          <a:xfrm rot="5400000">
            <a:off x="7453629" y="5032821"/>
            <a:ext cx="376229" cy="33561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Flèche droite à entaille 36"/>
          <p:cNvSpPr/>
          <p:nvPr/>
        </p:nvSpPr>
        <p:spPr>
          <a:xfrm rot="5400000">
            <a:off x="7430987" y="3664084"/>
            <a:ext cx="390696" cy="33561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Flèche droite à entaille 37"/>
          <p:cNvSpPr/>
          <p:nvPr/>
        </p:nvSpPr>
        <p:spPr>
          <a:xfrm rot="16200000" flipV="1">
            <a:off x="7524338" y="2971373"/>
            <a:ext cx="892075" cy="796950"/>
          </a:xfrm>
          <a:prstGeom prst="notchedRightArrow">
            <a:avLst/>
          </a:prstGeom>
          <a:solidFill>
            <a:srgbClr val="C925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Flèche droite à entaille 39"/>
          <p:cNvSpPr/>
          <p:nvPr/>
        </p:nvSpPr>
        <p:spPr>
          <a:xfrm rot="16200000" flipV="1">
            <a:off x="7569935" y="4382775"/>
            <a:ext cx="823562" cy="796950"/>
          </a:xfrm>
          <a:prstGeom prst="notchedRightArrow">
            <a:avLst/>
          </a:prstGeom>
          <a:solidFill>
            <a:srgbClr val="C925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3" name="Image 32" descr="Capture d’écran 2011-10-31 à 15.03.5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0799" y="1813366"/>
            <a:ext cx="1436635" cy="1436635"/>
          </a:xfrm>
          <a:prstGeom prst="rect">
            <a:avLst/>
          </a:prstGeom>
        </p:spPr>
      </p:pic>
    </p:spTree>
    <p:extLst>
      <p:ext uri="{BB962C8B-B14F-4D97-AF65-F5344CB8AC3E}">
        <p14:creationId xmlns:p14="http://schemas.microsoft.com/office/powerpoint/2010/main" val="10911873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101" name="Line 29"/>
          <p:cNvSpPr>
            <a:spLocks noChangeShapeType="1"/>
          </p:cNvSpPr>
          <p:nvPr/>
        </p:nvSpPr>
        <p:spPr bwMode="auto">
          <a:xfrm>
            <a:off x="2971800" y="466539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9102" name="Line 30"/>
          <p:cNvSpPr>
            <a:spLocks noChangeShapeType="1"/>
          </p:cNvSpPr>
          <p:nvPr/>
        </p:nvSpPr>
        <p:spPr bwMode="auto">
          <a:xfrm>
            <a:off x="2971800" y="576642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9103" name="Line 31"/>
          <p:cNvSpPr>
            <a:spLocks noChangeShapeType="1"/>
          </p:cNvSpPr>
          <p:nvPr/>
        </p:nvSpPr>
        <p:spPr bwMode="auto">
          <a:xfrm>
            <a:off x="2971800" y="276039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259078" name="Group 6"/>
          <p:cNvGrpSpPr>
            <a:grpSpLocks/>
          </p:cNvGrpSpPr>
          <p:nvPr/>
        </p:nvGrpSpPr>
        <p:grpSpPr bwMode="auto">
          <a:xfrm>
            <a:off x="0" y="1617390"/>
            <a:ext cx="7547727" cy="4746625"/>
            <a:chOff x="0" y="1090"/>
            <a:chExt cx="4696" cy="2990"/>
          </a:xfrm>
        </p:grpSpPr>
        <p:sp>
          <p:nvSpPr>
            <p:cNvPr id="259079" name="Text Box 7"/>
            <p:cNvSpPr txBox="1">
              <a:spLocks noChangeArrowheads="1"/>
            </p:cNvSpPr>
            <p:nvPr/>
          </p:nvSpPr>
          <p:spPr bwMode="auto">
            <a:xfrm>
              <a:off x="594" y="1702"/>
              <a:ext cx="4102" cy="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lang="fr-FR" sz="2000">
                  <a:latin typeface="Arial"/>
                  <a:cs typeface="Arial"/>
                </a:rPr>
                <a:t>Crétacé &gt; (K/T)			   		         </a:t>
              </a:r>
              <a:r>
                <a:rPr lang="fr-FR" sz="1600">
                  <a:solidFill>
                    <a:srgbClr val="C92544"/>
                  </a:solidFill>
                  <a:latin typeface="Arial"/>
                  <a:cs typeface="Arial"/>
                </a:rPr>
                <a:t>régression</a:t>
              </a:r>
              <a:endParaRPr lang="fr-FR" sz="2000">
                <a:solidFill>
                  <a:srgbClr val="C92544"/>
                </a:solidFill>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endParaRPr lang="fr-FR" sz="900">
                <a:latin typeface="Arial"/>
                <a:cs typeface="Arial"/>
              </a:endParaRPr>
            </a:p>
            <a:p>
              <a:pPr>
                <a:lnSpc>
                  <a:spcPct val="80000"/>
                </a:lnSpc>
              </a:pPr>
              <a:r>
                <a:rPr lang="fr-FR" sz="2000">
                  <a:latin typeface="Arial"/>
                  <a:cs typeface="Arial"/>
                </a:rPr>
                <a:t>Trias &gt;					  		         </a:t>
              </a:r>
              <a:r>
                <a:rPr lang="fr-FR" sz="1600">
                  <a:solidFill>
                    <a:srgbClr val="C92544"/>
                  </a:solidFill>
                  <a:latin typeface="Arial"/>
                  <a:cs typeface="Arial"/>
                </a:rPr>
                <a:t>régression</a:t>
              </a:r>
              <a:r>
                <a:rPr lang="fr-FR" sz="1600">
                  <a:solidFill>
                    <a:srgbClr val="FF0000"/>
                  </a:solidFill>
                  <a:latin typeface="Arial"/>
                  <a:cs typeface="Arial"/>
                </a:rPr>
                <a:t>	   </a:t>
              </a:r>
              <a:r>
                <a:rPr lang="fr-FR" sz="1400">
                  <a:latin typeface="Arial"/>
                  <a:cs typeface="Arial"/>
                </a:rPr>
                <a:t>dysoxie</a:t>
              </a:r>
              <a:r>
                <a:rPr lang="fr-FR" sz="1600">
                  <a:latin typeface="Arial"/>
                  <a:cs typeface="Arial"/>
                </a:rPr>
                <a:t> </a:t>
              </a:r>
              <a:endParaRPr lang="fr-FR" sz="2000">
                <a:latin typeface="Arial"/>
                <a:cs typeface="Arial"/>
              </a:endParaRPr>
            </a:p>
            <a:p>
              <a:pPr>
                <a:lnSpc>
                  <a:spcPct val="80000"/>
                </a:lnSpc>
              </a:pPr>
              <a:r>
                <a:rPr lang="fr-FR" sz="2000">
                  <a:latin typeface="Arial"/>
                  <a:cs typeface="Arial"/>
                </a:rPr>
                <a:t>Permien &gt; (P/T)	 		 		         </a:t>
              </a:r>
              <a:r>
                <a:rPr lang="fr-FR" sz="1600">
                  <a:solidFill>
                    <a:srgbClr val="C92544"/>
                  </a:solidFill>
                  <a:latin typeface="Arial"/>
                  <a:cs typeface="Arial"/>
                </a:rPr>
                <a:t>régression</a:t>
              </a:r>
              <a:r>
                <a:rPr lang="fr-FR" sz="1600">
                  <a:solidFill>
                    <a:srgbClr val="FF0000"/>
                  </a:solidFill>
                  <a:latin typeface="Arial"/>
                  <a:cs typeface="Arial"/>
                </a:rPr>
                <a:t>	   </a:t>
              </a:r>
              <a:r>
                <a:rPr lang="fr-FR" sz="1400">
                  <a:latin typeface="Arial"/>
                  <a:cs typeface="Arial"/>
                </a:rPr>
                <a:t>dysoxie</a:t>
              </a:r>
              <a:endParaRPr lang="fr-FR" sz="900">
                <a:latin typeface="Arial"/>
                <a:cs typeface="Arial"/>
              </a:endParaRPr>
            </a:p>
            <a:p>
              <a:pPr>
                <a:lnSpc>
                  <a:spcPct val="80000"/>
                </a:lnSpc>
              </a:pPr>
              <a:endParaRPr lang="fr-FR" sz="2000">
                <a:latin typeface="Arial"/>
                <a:cs typeface="Arial"/>
              </a:endParaRPr>
            </a:p>
            <a:p>
              <a:pPr>
                <a:lnSpc>
                  <a:spcPct val="80000"/>
                </a:lnSpc>
              </a:pPr>
              <a:r>
                <a:rPr lang="fr-FR" sz="2000">
                  <a:latin typeface="Arial"/>
                  <a:cs typeface="Arial"/>
                </a:rPr>
                <a:t>Dévonien (F/F)  		  		         </a:t>
              </a:r>
              <a:r>
                <a:rPr lang="fr-FR" sz="1600">
                  <a:solidFill>
                    <a:srgbClr val="008000"/>
                  </a:solidFill>
                  <a:latin typeface="Arial"/>
                  <a:cs typeface="Arial"/>
                </a:rPr>
                <a:t>transgression</a:t>
              </a:r>
              <a:r>
                <a:rPr lang="fr-FR">
                  <a:solidFill>
                    <a:srgbClr val="149D35"/>
                  </a:solidFill>
                  <a:latin typeface="Arial"/>
                  <a:cs typeface="Arial"/>
                </a:rPr>
                <a:t>  </a:t>
              </a:r>
              <a:r>
                <a:rPr lang="fr-FR" sz="1600" b="1">
                  <a:latin typeface="Arial"/>
                  <a:cs typeface="Arial"/>
                </a:rPr>
                <a:t>anoxie </a:t>
              </a:r>
              <a:endParaRPr lang="fr-FR" sz="900">
                <a:latin typeface="Arial"/>
                <a:cs typeface="Arial"/>
              </a:endParaRPr>
            </a:p>
            <a:p>
              <a:pPr>
                <a:lnSpc>
                  <a:spcPct val="80000"/>
                </a:lnSpc>
              </a:pPr>
              <a:endParaRPr lang="fr-FR" sz="2000">
                <a:latin typeface="Arial"/>
                <a:cs typeface="Arial"/>
              </a:endParaRPr>
            </a:p>
            <a:p>
              <a:pPr>
                <a:lnSpc>
                  <a:spcPct val="80000"/>
                </a:lnSpc>
              </a:pPr>
              <a:endParaRPr lang="fr-FR" sz="2000">
                <a:latin typeface="Arial"/>
                <a:cs typeface="Arial"/>
              </a:endParaRPr>
            </a:p>
            <a:p>
              <a:pPr>
                <a:lnSpc>
                  <a:spcPct val="80000"/>
                </a:lnSpc>
              </a:pPr>
              <a:r>
                <a:rPr lang="fr-FR" sz="2000">
                  <a:latin typeface="Arial"/>
                  <a:cs typeface="Arial"/>
                </a:rPr>
                <a:t>Ordovicien &gt; (H)		  		         </a:t>
              </a:r>
              <a:r>
                <a:rPr lang="fr-FR" sz="1600">
                  <a:solidFill>
                    <a:srgbClr val="C92544"/>
                  </a:solidFill>
                  <a:latin typeface="Arial"/>
                  <a:cs typeface="Arial"/>
                </a:rPr>
                <a:t>régression</a:t>
              </a:r>
              <a:r>
                <a:rPr lang="fr-FR" sz="1600">
                  <a:solidFill>
                    <a:srgbClr val="E3070A"/>
                  </a:solidFill>
                  <a:latin typeface="Arial"/>
                  <a:cs typeface="Arial"/>
                </a:rPr>
                <a:t>	   </a:t>
              </a:r>
              <a:r>
                <a:rPr lang="fr-FR" sz="1200">
                  <a:latin typeface="Arial"/>
                  <a:cs typeface="Arial"/>
                </a:rPr>
                <a:t>dysoxie</a:t>
              </a:r>
              <a:endParaRPr lang="fr-FR" sz="1600">
                <a:solidFill>
                  <a:srgbClr val="E3070A"/>
                </a:solidFill>
                <a:latin typeface="Arial"/>
                <a:cs typeface="Arial"/>
              </a:endParaRPr>
            </a:p>
          </p:txBody>
        </p:sp>
        <p:pic>
          <p:nvPicPr>
            <p:cNvPr id="25908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90"/>
              <a:ext cx="578" cy="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59082" name="Text Box 10"/>
          <p:cNvSpPr txBox="1">
            <a:spLocks noChangeArrowheads="1"/>
          </p:cNvSpPr>
          <p:nvPr/>
        </p:nvSpPr>
        <p:spPr bwMode="auto">
          <a:xfrm>
            <a:off x="3124200" y="1936478"/>
            <a:ext cx="19129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Paléogéographie</a:t>
            </a:r>
          </a:p>
        </p:txBody>
      </p:sp>
      <p:sp>
        <p:nvSpPr>
          <p:cNvPr id="259083" name="Text Box 11"/>
          <p:cNvSpPr txBox="1">
            <a:spLocks noChangeArrowheads="1"/>
          </p:cNvSpPr>
          <p:nvPr/>
        </p:nvSpPr>
        <p:spPr bwMode="auto">
          <a:xfrm>
            <a:off x="7747000" y="1934890"/>
            <a:ext cx="89880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Climat*</a:t>
            </a:r>
          </a:p>
        </p:txBody>
      </p:sp>
      <p:sp>
        <p:nvSpPr>
          <p:cNvPr id="259085" name="Line 13"/>
          <p:cNvSpPr>
            <a:spLocks noChangeShapeType="1"/>
          </p:cNvSpPr>
          <p:nvPr/>
        </p:nvSpPr>
        <p:spPr bwMode="auto">
          <a:xfrm>
            <a:off x="3352800" y="2379390"/>
            <a:ext cx="533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9086" name="Line 14"/>
          <p:cNvSpPr>
            <a:spLocks noChangeShapeType="1"/>
          </p:cNvSpPr>
          <p:nvPr/>
        </p:nvSpPr>
        <p:spPr bwMode="auto">
          <a:xfrm>
            <a:off x="5181600" y="2074590"/>
            <a:ext cx="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9087" name="Text Box 15"/>
          <p:cNvSpPr txBox="1">
            <a:spLocks noChangeArrowheads="1"/>
          </p:cNvSpPr>
          <p:nvPr/>
        </p:nvSpPr>
        <p:spPr bwMode="auto">
          <a:xfrm>
            <a:off x="6584950" y="1934890"/>
            <a:ext cx="882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Anoxie</a:t>
            </a:r>
          </a:p>
        </p:txBody>
      </p:sp>
      <p:sp>
        <p:nvSpPr>
          <p:cNvPr id="259088" name="Text Box 16"/>
          <p:cNvSpPr txBox="1">
            <a:spLocks noChangeArrowheads="1"/>
          </p:cNvSpPr>
          <p:nvPr/>
        </p:nvSpPr>
        <p:spPr bwMode="auto">
          <a:xfrm>
            <a:off x="5181600" y="1934890"/>
            <a:ext cx="13144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Eustatisme*</a:t>
            </a:r>
          </a:p>
        </p:txBody>
      </p:sp>
      <p:sp>
        <p:nvSpPr>
          <p:cNvPr id="259089" name="Line 17"/>
          <p:cNvSpPr>
            <a:spLocks noChangeShapeType="1"/>
          </p:cNvSpPr>
          <p:nvPr/>
        </p:nvSpPr>
        <p:spPr bwMode="auto">
          <a:xfrm>
            <a:off x="6581214" y="2074590"/>
            <a:ext cx="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259090" name="Line 18"/>
          <p:cNvSpPr>
            <a:spLocks noChangeShapeType="1"/>
          </p:cNvSpPr>
          <p:nvPr/>
        </p:nvSpPr>
        <p:spPr bwMode="auto">
          <a:xfrm>
            <a:off x="7543800" y="2074590"/>
            <a:ext cx="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pic>
        <p:nvPicPr>
          <p:cNvPr id="259092" name="Picture 20" descr="G094Cre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65475" y="2379390"/>
            <a:ext cx="1955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93" name="Text Box 21"/>
          <p:cNvSpPr txBox="1">
            <a:spLocks noChangeAspect="1" noChangeArrowheads="1"/>
          </p:cNvSpPr>
          <p:nvPr/>
        </p:nvSpPr>
        <p:spPr bwMode="auto">
          <a:xfrm>
            <a:off x="3689350" y="6036990"/>
            <a:ext cx="8826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Scotese 2000</a:t>
            </a:r>
          </a:p>
        </p:txBody>
      </p:sp>
      <p:pic>
        <p:nvPicPr>
          <p:cNvPr id="259096" name="Picture 24" descr="G458Ord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24200" y="5132115"/>
            <a:ext cx="1993900" cy="1258888"/>
          </a:xfrm>
          <a:prstGeom prst="rect">
            <a:avLst/>
          </a:prstGeom>
          <a:noFill/>
          <a:extLst>
            <a:ext uri="{909E8E84-426E-40dd-AFC4-6F175D3DCCD1}">
              <a14:hiddenFill xmlns:a14="http://schemas.microsoft.com/office/drawing/2010/main">
                <a:solidFill>
                  <a:srgbClr val="FFFFFF"/>
                </a:solidFill>
              </a14:hiddenFill>
            </a:ext>
          </a:extLst>
        </p:spPr>
      </p:pic>
      <p:pic>
        <p:nvPicPr>
          <p:cNvPr id="259099" name="Picture 27" descr="G255Per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28963" y="3771665"/>
            <a:ext cx="1993900" cy="1260475"/>
          </a:xfrm>
          <a:prstGeom prst="rect">
            <a:avLst/>
          </a:prstGeom>
          <a:noFill/>
          <a:extLst>
            <a:ext uri="{909E8E84-426E-40dd-AFC4-6F175D3DCCD1}">
              <a14:hiddenFill xmlns:a14="http://schemas.microsoft.com/office/drawing/2010/main">
                <a:solidFill>
                  <a:srgbClr val="FFFFFF"/>
                </a:solidFill>
              </a14:hiddenFill>
            </a:ext>
          </a:extLst>
        </p:spPr>
      </p:pic>
      <p:sp>
        <p:nvSpPr>
          <p:cNvPr id="259104" name="Oval 32"/>
          <p:cNvSpPr>
            <a:spLocks noChangeArrowheads="1"/>
          </p:cNvSpPr>
          <p:nvPr/>
        </p:nvSpPr>
        <p:spPr bwMode="auto">
          <a:xfrm>
            <a:off x="7672388" y="2569890"/>
            <a:ext cx="381000" cy="381000"/>
          </a:xfrm>
          <a:prstGeom prst="ellipse">
            <a:avLst/>
          </a:prstGeom>
          <a:solidFill>
            <a:schemeClr val="tx2">
              <a:lumMod val="60000"/>
              <a:lumOff val="40000"/>
            </a:schemeClr>
          </a:solidFill>
          <a:ln w="9525">
            <a:solidFill>
              <a:schemeClr val="tx1"/>
            </a:solidFill>
            <a:round/>
            <a:headEnd/>
            <a:tailEnd/>
          </a:ln>
        </p:spPr>
        <p:txBody>
          <a:bodyPr wrap="none" anchor="ctr"/>
          <a:lstStyle/>
          <a:p>
            <a:endParaRPr lang="fr-FR"/>
          </a:p>
        </p:txBody>
      </p:sp>
      <p:sp>
        <p:nvSpPr>
          <p:cNvPr id="259106" name="Oval 34"/>
          <p:cNvSpPr>
            <a:spLocks noChangeArrowheads="1"/>
          </p:cNvSpPr>
          <p:nvPr/>
        </p:nvSpPr>
        <p:spPr bwMode="auto">
          <a:xfrm>
            <a:off x="7673975" y="5579790"/>
            <a:ext cx="381000" cy="381000"/>
          </a:xfrm>
          <a:prstGeom prst="ellipse">
            <a:avLst/>
          </a:prstGeom>
          <a:gradFill rotWithShape="0">
            <a:gsLst>
              <a:gs pos="0">
                <a:srgbClr val="D2FFFF"/>
              </a:gs>
              <a:gs pos="50000">
                <a:srgbClr val="D2FFFF">
                  <a:gamma/>
                  <a:shade val="64314"/>
                  <a:invGamma/>
                </a:srgbClr>
              </a:gs>
              <a:gs pos="100000">
                <a:srgbClr val="D2FFFF"/>
              </a:gs>
            </a:gsLst>
            <a:lin ang="5400000" scaled="1"/>
          </a:gradFill>
          <a:ln w="9525">
            <a:solidFill>
              <a:schemeClr val="tx1"/>
            </a:solidFill>
            <a:round/>
            <a:headEnd/>
            <a:tailEnd/>
          </a:ln>
        </p:spPr>
        <p:txBody>
          <a:bodyPr wrap="none" anchor="ctr"/>
          <a:lstStyle/>
          <a:p>
            <a:endParaRPr lang="fr-FR"/>
          </a:p>
        </p:txBody>
      </p:sp>
      <p:sp>
        <p:nvSpPr>
          <p:cNvPr id="259107" name="Text Box 35"/>
          <p:cNvSpPr txBox="1">
            <a:spLocks noChangeArrowheads="1"/>
          </p:cNvSpPr>
          <p:nvPr/>
        </p:nvSpPr>
        <p:spPr bwMode="auto">
          <a:xfrm>
            <a:off x="8020050" y="5630590"/>
            <a:ext cx="6842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200"/>
              <a:t>polaire </a:t>
            </a:r>
          </a:p>
        </p:txBody>
      </p:sp>
      <p:sp>
        <p:nvSpPr>
          <p:cNvPr id="259108" name="Oval 36"/>
          <p:cNvSpPr>
            <a:spLocks noChangeArrowheads="1"/>
          </p:cNvSpPr>
          <p:nvPr/>
        </p:nvSpPr>
        <p:spPr bwMode="auto">
          <a:xfrm>
            <a:off x="7673975" y="4957490"/>
            <a:ext cx="381000" cy="381000"/>
          </a:xfrm>
          <a:prstGeom prst="ellipse">
            <a:avLst/>
          </a:prstGeom>
          <a:solidFill>
            <a:srgbClr val="FF8B08"/>
          </a:solidFill>
          <a:ln w="9525">
            <a:solidFill>
              <a:schemeClr val="tx1"/>
            </a:solidFill>
            <a:round/>
            <a:headEnd/>
            <a:tailEnd/>
          </a:ln>
        </p:spPr>
        <p:txBody>
          <a:bodyPr wrap="none" anchor="ctr"/>
          <a:lstStyle/>
          <a:p>
            <a:endParaRPr lang="fr-FR"/>
          </a:p>
        </p:txBody>
      </p:sp>
      <p:sp>
        <p:nvSpPr>
          <p:cNvPr id="259109" name="Text Box 37"/>
          <p:cNvSpPr txBox="1">
            <a:spLocks noChangeArrowheads="1"/>
          </p:cNvSpPr>
          <p:nvPr/>
        </p:nvSpPr>
        <p:spPr bwMode="auto">
          <a:xfrm>
            <a:off x="8040688" y="4214912"/>
            <a:ext cx="5651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200"/>
              <a:t>aride </a:t>
            </a:r>
          </a:p>
        </p:txBody>
      </p:sp>
      <p:sp>
        <p:nvSpPr>
          <p:cNvPr id="259110" name="Oval 38"/>
          <p:cNvSpPr>
            <a:spLocks noChangeArrowheads="1"/>
          </p:cNvSpPr>
          <p:nvPr/>
        </p:nvSpPr>
        <p:spPr bwMode="auto">
          <a:xfrm>
            <a:off x="7673975" y="4182790"/>
            <a:ext cx="381000" cy="381000"/>
          </a:xfrm>
          <a:prstGeom prst="ellipse">
            <a:avLst/>
          </a:prstGeom>
          <a:solidFill>
            <a:srgbClr val="FBFE15"/>
          </a:solidFill>
          <a:ln w="9525">
            <a:solidFill>
              <a:schemeClr val="tx1"/>
            </a:solidFill>
            <a:round/>
            <a:headEnd/>
            <a:tailEnd/>
          </a:ln>
        </p:spPr>
        <p:txBody>
          <a:bodyPr wrap="none" anchor="ctr"/>
          <a:lstStyle/>
          <a:p>
            <a:endParaRPr lang="fr-FR"/>
          </a:p>
        </p:txBody>
      </p:sp>
      <p:sp>
        <p:nvSpPr>
          <p:cNvPr id="31" name="Text Box 59"/>
          <p:cNvSpPr txBox="1">
            <a:spLocks noChangeArrowheads="1"/>
          </p:cNvSpPr>
          <p:nvPr/>
        </p:nvSpPr>
        <p:spPr bwMode="auto">
          <a:xfrm>
            <a:off x="317484" y="108681"/>
            <a:ext cx="8179876" cy="132343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fr-FR" sz="4000" b="1">
                <a:solidFill>
                  <a:srgbClr val="C92544"/>
                </a:solidFill>
                <a:effectLst>
                  <a:outerShdw blurRad="38100" dist="38100" dir="2700000" algn="tl">
                    <a:srgbClr val="DDDDDD"/>
                  </a:outerShdw>
                </a:effectLst>
              </a:rPr>
              <a:t>Cinq majeures </a:t>
            </a:r>
            <a:r>
              <a:rPr lang="fr-FR" sz="3200" b="1">
                <a:solidFill>
                  <a:srgbClr val="C92544"/>
                </a:solidFill>
                <a:effectLst>
                  <a:outerShdw blurRad="38100" dist="38100" dir="2700000" algn="tl">
                    <a:srgbClr val="DDDDDD"/>
                  </a:outerShdw>
                </a:effectLst>
              </a:rPr>
              <a:t>(et beaucoup d’autres)</a:t>
            </a:r>
            <a:r>
              <a:rPr lang="fr-FR" sz="4000" b="1">
                <a:solidFill>
                  <a:srgbClr val="C92544"/>
                </a:solidFill>
                <a:effectLst>
                  <a:outerShdw blurRad="38100" dist="38100" dir="2700000" algn="tl">
                    <a:srgbClr val="DDDDDD"/>
                  </a:outerShdw>
                </a:effectLst>
              </a:rPr>
              <a:t>: autant de cas particuliers ?</a:t>
            </a:r>
          </a:p>
        </p:txBody>
      </p:sp>
      <p:sp>
        <p:nvSpPr>
          <p:cNvPr id="2" name="ZoneTexte 1"/>
          <p:cNvSpPr txBox="1"/>
          <p:nvPr/>
        </p:nvSpPr>
        <p:spPr>
          <a:xfrm>
            <a:off x="5182610" y="6500031"/>
            <a:ext cx="3919863" cy="307777"/>
          </a:xfrm>
          <a:prstGeom prst="rect">
            <a:avLst/>
          </a:prstGeom>
          <a:noFill/>
        </p:spPr>
        <p:txBody>
          <a:bodyPr wrap="none" rtlCol="0">
            <a:spAutoFit/>
          </a:bodyPr>
          <a:lstStyle/>
          <a:p>
            <a:r>
              <a:rPr lang="fr-FR" sz="1400">
                <a:solidFill>
                  <a:schemeClr val="tx1">
                    <a:lumMod val="50000"/>
                    <a:lumOff val="50000"/>
                  </a:schemeClr>
                </a:solidFill>
              </a:rPr>
              <a:t>* Souvent complexe avec des inversions « rapides »</a:t>
            </a:r>
          </a:p>
        </p:txBody>
      </p:sp>
      <p:sp>
        <p:nvSpPr>
          <p:cNvPr id="34" name="Oval 32"/>
          <p:cNvSpPr>
            <a:spLocks noChangeArrowheads="1"/>
          </p:cNvSpPr>
          <p:nvPr/>
        </p:nvSpPr>
        <p:spPr bwMode="auto">
          <a:xfrm>
            <a:off x="8019748" y="4954709"/>
            <a:ext cx="381000" cy="381000"/>
          </a:xfrm>
          <a:prstGeom prst="ellipse">
            <a:avLst/>
          </a:prstGeom>
          <a:solidFill>
            <a:schemeClr val="tx2">
              <a:lumMod val="60000"/>
              <a:lumOff val="40000"/>
            </a:schemeClr>
          </a:solidFill>
          <a:ln w="9525">
            <a:solidFill>
              <a:schemeClr val="tx1"/>
            </a:solidFill>
            <a:round/>
            <a:headEnd/>
            <a:tailEnd/>
          </a:ln>
        </p:spPr>
        <p:txBody>
          <a:bodyPr wrap="none" anchor="ctr"/>
          <a:lstStyle/>
          <a:p>
            <a:endParaRPr lang="fr-FR"/>
          </a:p>
        </p:txBody>
      </p:sp>
      <p:sp>
        <p:nvSpPr>
          <p:cNvPr id="35" name="Oval 32"/>
          <p:cNvSpPr>
            <a:spLocks noChangeArrowheads="1"/>
          </p:cNvSpPr>
          <p:nvPr/>
        </p:nvSpPr>
        <p:spPr bwMode="auto">
          <a:xfrm>
            <a:off x="7598493" y="4450951"/>
            <a:ext cx="381000" cy="381000"/>
          </a:xfrm>
          <a:prstGeom prst="ellipse">
            <a:avLst/>
          </a:prstGeom>
          <a:solidFill>
            <a:schemeClr val="tx2">
              <a:lumMod val="60000"/>
              <a:lumOff val="40000"/>
            </a:schemeClr>
          </a:solidFill>
          <a:ln w="9525">
            <a:solidFill>
              <a:schemeClr val="tx1"/>
            </a:solidFill>
            <a:round/>
            <a:headEnd/>
            <a:tailEnd/>
          </a:ln>
        </p:spPr>
        <p:txBody>
          <a:bodyPr wrap="none" anchor="ctr"/>
          <a:lstStyle/>
          <a:p>
            <a:endParaRPr lang="fr-FR"/>
          </a:p>
        </p:txBody>
      </p:sp>
      <p:sp>
        <p:nvSpPr>
          <p:cNvPr id="32" name="Oval 33"/>
          <p:cNvSpPr>
            <a:spLocks noChangeArrowheads="1"/>
          </p:cNvSpPr>
          <p:nvPr/>
        </p:nvSpPr>
        <p:spPr bwMode="auto">
          <a:xfrm>
            <a:off x="7854267" y="4450951"/>
            <a:ext cx="381000" cy="381000"/>
          </a:xfrm>
          <a:prstGeom prst="ellipse">
            <a:avLst/>
          </a:prstGeom>
          <a:solidFill>
            <a:srgbClr val="FF6600"/>
          </a:solidFill>
          <a:ln w="9525">
            <a:solidFill>
              <a:schemeClr val="tx1"/>
            </a:solidFill>
            <a:round/>
            <a:headEnd/>
            <a:tailEnd/>
          </a:ln>
        </p:spPr>
        <p:txBody>
          <a:bodyPr wrap="none" anchor="ctr"/>
          <a:lstStyle/>
          <a:p>
            <a:endParaRPr lang="fr-FR"/>
          </a:p>
        </p:txBody>
      </p:sp>
      <p:sp>
        <p:nvSpPr>
          <p:cNvPr id="36" name="Oval 32"/>
          <p:cNvSpPr>
            <a:spLocks noChangeArrowheads="1"/>
          </p:cNvSpPr>
          <p:nvPr/>
        </p:nvSpPr>
        <p:spPr bwMode="auto">
          <a:xfrm>
            <a:off x="8155706" y="4450951"/>
            <a:ext cx="381000" cy="381000"/>
          </a:xfrm>
          <a:prstGeom prst="ellipse">
            <a:avLst/>
          </a:prstGeom>
          <a:solidFill>
            <a:schemeClr val="tx2">
              <a:lumMod val="60000"/>
              <a:lumOff val="40000"/>
            </a:schemeClr>
          </a:solidFill>
          <a:ln w="9525">
            <a:solidFill>
              <a:schemeClr val="tx1"/>
            </a:solidFill>
            <a:round/>
            <a:headEnd/>
            <a:tailEnd/>
          </a:ln>
        </p:spPr>
        <p:txBody>
          <a:bodyPr wrap="none" anchor="ctr"/>
          <a:lstStyle/>
          <a:p>
            <a:endParaRPr lang="fr-FR"/>
          </a:p>
        </p:txBody>
      </p:sp>
      <p:sp>
        <p:nvSpPr>
          <p:cNvPr id="33" name="Oval 33"/>
          <p:cNvSpPr>
            <a:spLocks noChangeArrowheads="1"/>
          </p:cNvSpPr>
          <p:nvPr/>
        </p:nvSpPr>
        <p:spPr bwMode="auto">
          <a:xfrm>
            <a:off x="8455304" y="4450951"/>
            <a:ext cx="381000" cy="381000"/>
          </a:xfrm>
          <a:prstGeom prst="ellipse">
            <a:avLst/>
          </a:prstGeom>
          <a:solidFill>
            <a:srgbClr val="FF6600"/>
          </a:solidFill>
          <a:ln w="9525">
            <a:solidFill>
              <a:schemeClr val="tx1"/>
            </a:solidFill>
            <a:round/>
            <a:headEnd/>
            <a:tailEnd/>
          </a:ln>
        </p:spPr>
        <p:txBody>
          <a:bodyPr wrap="none" anchor="ctr"/>
          <a:lstStyle/>
          <a:p>
            <a:endParaRPr lang="fr-FR"/>
          </a:p>
        </p:txBody>
      </p:sp>
      <p:sp>
        <p:nvSpPr>
          <p:cNvPr id="37" name="Oval 33"/>
          <p:cNvSpPr>
            <a:spLocks noChangeArrowheads="1"/>
          </p:cNvSpPr>
          <p:nvPr/>
        </p:nvSpPr>
        <p:spPr bwMode="auto">
          <a:xfrm>
            <a:off x="7942263" y="2575510"/>
            <a:ext cx="381000" cy="381000"/>
          </a:xfrm>
          <a:prstGeom prst="ellipse">
            <a:avLst/>
          </a:prstGeom>
          <a:solidFill>
            <a:srgbClr val="FF6600"/>
          </a:solidFill>
          <a:ln w="9525">
            <a:solidFill>
              <a:schemeClr val="tx1"/>
            </a:solidFill>
            <a:round/>
            <a:headEnd/>
            <a:tailEnd/>
          </a:ln>
        </p:spPr>
        <p:txBody>
          <a:bodyPr wrap="none" anchor="ctr"/>
          <a:lstStyle/>
          <a:p>
            <a:endParaRPr lang="fr-FR"/>
          </a:p>
        </p:txBody>
      </p:sp>
    </p:spTree>
    <p:extLst>
      <p:ext uri="{BB962C8B-B14F-4D97-AF65-F5344CB8AC3E}">
        <p14:creationId xmlns:p14="http://schemas.microsoft.com/office/powerpoint/2010/main" val="16753072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4" name="Rectangle 6"/>
          <p:cNvSpPr>
            <a:spLocks noChangeArrowheads="1"/>
          </p:cNvSpPr>
          <p:nvPr/>
        </p:nvSpPr>
        <p:spPr bwMode="auto">
          <a:xfrm>
            <a:off x="7429500" y="5715000"/>
            <a:ext cx="1498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www.cherrycoloured.com/</a:t>
            </a:r>
          </a:p>
        </p:txBody>
      </p:sp>
      <p:pic>
        <p:nvPicPr>
          <p:cNvPr id="355335" name="Picture 7" descr="meteor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1795463"/>
            <a:ext cx="5130800" cy="3857625"/>
          </a:xfrm>
          <a:prstGeom prst="rect">
            <a:avLst/>
          </a:prstGeom>
          <a:noFill/>
          <a:effectLst>
            <a:outerShdw blurRad="63500" dist="635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55336" name="Text Box 8"/>
          <p:cNvSpPr txBox="1">
            <a:spLocks noChangeArrowheads="1"/>
          </p:cNvSpPr>
          <p:nvPr/>
        </p:nvSpPr>
        <p:spPr bwMode="auto">
          <a:xfrm>
            <a:off x="647700" y="163227"/>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C92544"/>
                </a:solidFill>
                <a:effectLst>
                  <a:outerShdw blurRad="38100" dist="38100" dir="2700000" algn="tl">
                    <a:srgbClr val="DDDDDD"/>
                  </a:outerShdw>
                </a:effectLst>
              </a:rPr>
              <a:t>Les 5 majeures</a:t>
            </a:r>
          </a:p>
          <a:p>
            <a:pPr algn="ctr">
              <a:lnSpc>
                <a:spcPct val="110000"/>
              </a:lnSpc>
            </a:pPr>
            <a:r>
              <a:rPr lang="fr-FR" sz="2000" b="1">
                <a:solidFill>
                  <a:srgbClr val="C92544"/>
                </a:solidFill>
                <a:effectLst>
                  <a:outerShdw blurRad="38100" dist="38100" dir="2700000" algn="tl">
                    <a:srgbClr val="DDDDDD"/>
                  </a:outerShdw>
                </a:effectLst>
              </a:rPr>
              <a:t>A la recherche de facteurs communs</a:t>
            </a:r>
            <a:endParaRPr lang="fr-FR" sz="4000" b="1">
              <a:solidFill>
                <a:srgbClr val="C92544"/>
              </a:solidFill>
              <a:effectLst>
                <a:outerShdw blurRad="38100" dist="38100" dir="2700000" algn="tl">
                  <a:srgbClr val="DDDDDD"/>
                </a:outerShdw>
              </a:effectLst>
            </a:endParaRPr>
          </a:p>
        </p:txBody>
      </p:sp>
      <p:sp>
        <p:nvSpPr>
          <p:cNvPr id="355337" name="Text Box 9"/>
          <p:cNvSpPr txBox="1">
            <a:spLocks noChangeArrowheads="1"/>
          </p:cNvSpPr>
          <p:nvPr/>
        </p:nvSpPr>
        <p:spPr bwMode="auto">
          <a:xfrm>
            <a:off x="5899150" y="6343650"/>
            <a:ext cx="242919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595959"/>
                </a:solidFill>
                <a:latin typeface="Arial Black" charset="0"/>
              </a:rPr>
              <a:t>Deux prétendants</a:t>
            </a:r>
          </a:p>
        </p:txBody>
      </p:sp>
      <p:pic>
        <p:nvPicPr>
          <p:cNvPr id="355333" name="Picture 5" descr="volcan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2328863"/>
            <a:ext cx="4667250" cy="3038475"/>
          </a:xfrm>
          <a:prstGeom prst="rect">
            <a:avLst/>
          </a:prstGeom>
          <a:noFill/>
          <a:ln>
            <a:noFill/>
          </a:ln>
          <a:effectLst>
            <a:outerShdw blurRad="63500" dist="635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2" name="Rectangle 4"/>
          <p:cNvSpPr>
            <a:spLocks noChangeArrowheads="1"/>
          </p:cNvSpPr>
          <p:nvPr/>
        </p:nvSpPr>
        <p:spPr bwMode="auto">
          <a:xfrm>
            <a:off x="2873375" y="5408613"/>
            <a:ext cx="9017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www.mnhn.lu/</a:t>
            </a:r>
          </a:p>
        </p:txBody>
      </p:sp>
    </p:spTree>
    <p:extLst>
      <p:ext uri="{BB962C8B-B14F-4D97-AF65-F5344CB8AC3E}">
        <p14:creationId xmlns:p14="http://schemas.microsoft.com/office/powerpoint/2010/main" val="41418069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Text Box 3"/>
          <p:cNvSpPr txBox="1">
            <a:spLocks noChangeArrowheads="1"/>
          </p:cNvSpPr>
          <p:nvPr/>
        </p:nvSpPr>
        <p:spPr bwMode="auto">
          <a:xfrm>
            <a:off x="5638800" y="6287682"/>
            <a:ext cx="3208142"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chemeClr val="tx1">
                    <a:lumMod val="65000"/>
                    <a:lumOff val="35000"/>
                  </a:schemeClr>
                </a:solidFill>
                <a:latin typeface="Arial Black" charset="0"/>
              </a:rPr>
              <a:t>Difficile de généraliser !</a:t>
            </a:r>
          </a:p>
        </p:txBody>
      </p:sp>
      <p:sp>
        <p:nvSpPr>
          <p:cNvPr id="399365" name="Text Box 5"/>
          <p:cNvSpPr txBox="1">
            <a:spLocks noChangeArrowheads="1"/>
          </p:cNvSpPr>
          <p:nvPr/>
        </p:nvSpPr>
        <p:spPr bwMode="auto">
          <a:xfrm>
            <a:off x="1055738" y="2459038"/>
            <a:ext cx="7700358" cy="315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lang="fr-FR" sz="2000" dirty="0"/>
              <a:t>Crétacé &gt; (K/</a:t>
            </a:r>
            <a:r>
              <a:rPr lang="fr-FR" sz="2000" dirty="0" err="1"/>
              <a:t>T</a:t>
            </a:r>
            <a:r>
              <a:rPr lang="fr-FR" sz="2000" dirty="0"/>
              <a:t>)   			</a:t>
            </a:r>
            <a:r>
              <a:rPr lang="fr-FR" dirty="0">
                <a:solidFill>
                  <a:srgbClr val="C92544"/>
                </a:solidFill>
                <a:latin typeface="Arial Black" charset="0"/>
              </a:rPr>
              <a:t>Deccan</a:t>
            </a:r>
            <a:r>
              <a:rPr lang="fr-FR" dirty="0">
                <a:solidFill>
                  <a:srgbClr val="FF0000"/>
                </a:solidFill>
                <a:latin typeface="Arial Black" charset="0"/>
              </a:rPr>
              <a:t>			</a:t>
            </a:r>
            <a:r>
              <a:rPr lang="fr-FR" dirty="0" err="1">
                <a:solidFill>
                  <a:srgbClr val="0000FF"/>
                </a:solidFill>
                <a:latin typeface="Arial Black" charset="0"/>
              </a:rPr>
              <a:t>Chicxulub</a:t>
            </a:r>
            <a:r>
              <a:rPr lang="fr-FR" dirty="0">
                <a:solidFill>
                  <a:srgbClr val="0000FF"/>
                </a:solidFill>
                <a:latin typeface="Arial Black" charset="0"/>
              </a:rPr>
              <a:t> </a:t>
            </a:r>
            <a:r>
              <a:rPr lang="fr-FR" dirty="0" smtClean="0">
                <a:solidFill>
                  <a:srgbClr val="0000FF"/>
                </a:solidFill>
                <a:latin typeface="Arial Black" charset="0"/>
              </a:rPr>
              <a:t>(180)</a:t>
            </a:r>
            <a:endParaRPr lang="fr-FR" sz="2000" dirty="0">
              <a:solidFill>
                <a:srgbClr val="0000FF"/>
              </a:solidFill>
            </a:endParaRPr>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r>
              <a:rPr lang="fr-FR" sz="2000" dirty="0"/>
              <a:t>Trias &gt;		  			</a:t>
            </a:r>
            <a:r>
              <a:rPr lang="fr-FR" dirty="0">
                <a:solidFill>
                  <a:srgbClr val="C92544"/>
                </a:solidFill>
                <a:latin typeface="Arial Black" charset="0"/>
              </a:rPr>
              <a:t>CAMP</a:t>
            </a:r>
            <a:r>
              <a:rPr lang="fr-FR" dirty="0">
                <a:solidFill>
                  <a:srgbClr val="FF0000"/>
                </a:solidFill>
                <a:latin typeface="Arial Black" charset="0"/>
              </a:rPr>
              <a:t>	    			</a:t>
            </a:r>
            <a:r>
              <a:rPr lang="fr-FR" dirty="0">
                <a:solidFill>
                  <a:srgbClr val="0000FF"/>
                </a:solidFill>
                <a:latin typeface="Arial Black" charset="0"/>
              </a:rPr>
              <a:t>Manicouagan </a:t>
            </a:r>
            <a:r>
              <a:rPr lang="fr-FR" dirty="0" smtClean="0">
                <a:solidFill>
                  <a:srgbClr val="0000FF"/>
                </a:solidFill>
                <a:latin typeface="Arial Black" charset="0"/>
              </a:rPr>
              <a:t>(100)</a:t>
            </a:r>
            <a:endParaRPr lang="fr-FR" sz="2000" dirty="0">
              <a:solidFill>
                <a:srgbClr val="0000FF"/>
              </a:solidFill>
            </a:endParaRPr>
          </a:p>
          <a:p>
            <a:pPr>
              <a:lnSpc>
                <a:spcPct val="80000"/>
              </a:lnSpc>
            </a:pPr>
            <a:r>
              <a:rPr lang="fr-FR" sz="2000" dirty="0"/>
              <a:t>Permien &gt; (P/Tr)	  		</a:t>
            </a:r>
            <a:r>
              <a:rPr lang="fr-FR" dirty="0">
                <a:solidFill>
                  <a:srgbClr val="C92544"/>
                </a:solidFill>
                <a:latin typeface="Arial Black" charset="0"/>
              </a:rPr>
              <a:t>Sibérie</a:t>
            </a:r>
            <a:r>
              <a:rPr lang="fr-FR" dirty="0">
                <a:solidFill>
                  <a:srgbClr val="FF0000"/>
                </a:solidFill>
                <a:latin typeface="Arial Black" charset="0"/>
              </a:rPr>
              <a:t>	    			</a:t>
            </a:r>
            <a:r>
              <a:rPr lang="fr-FR" dirty="0">
                <a:solidFill>
                  <a:srgbClr val="0000FF"/>
                </a:solidFill>
              </a:rPr>
              <a:t>------------------</a:t>
            </a:r>
            <a:endParaRPr lang="fr-FR" sz="900" dirty="0">
              <a:solidFill>
                <a:srgbClr val="0000FF"/>
              </a:solidFill>
            </a:endParaRPr>
          </a:p>
          <a:p>
            <a:pPr>
              <a:lnSpc>
                <a:spcPct val="80000"/>
              </a:lnSpc>
            </a:pPr>
            <a:endParaRPr lang="fr-FR" sz="2000" dirty="0"/>
          </a:p>
          <a:p>
            <a:pPr>
              <a:lnSpc>
                <a:spcPct val="80000"/>
              </a:lnSpc>
            </a:pPr>
            <a:r>
              <a:rPr lang="fr-FR" sz="2000" dirty="0"/>
              <a:t>Dévonien (F/F)    			</a:t>
            </a:r>
            <a:r>
              <a:rPr lang="fr-FR" dirty="0" err="1">
                <a:solidFill>
                  <a:srgbClr val="C92544"/>
                </a:solidFill>
                <a:latin typeface="Arial Black" charset="0"/>
              </a:rPr>
              <a:t>Viluy</a:t>
            </a:r>
            <a:r>
              <a:rPr lang="fr-FR" dirty="0">
                <a:solidFill>
                  <a:srgbClr val="C92544"/>
                </a:solidFill>
                <a:latin typeface="Arial Black" charset="0"/>
              </a:rPr>
              <a:t> ?</a:t>
            </a:r>
            <a:r>
              <a:rPr lang="fr-FR" dirty="0">
                <a:solidFill>
                  <a:srgbClr val="149D35"/>
                </a:solidFill>
                <a:latin typeface="Arial Black" charset="0"/>
              </a:rPr>
              <a:t>	    			</a:t>
            </a:r>
            <a:r>
              <a:rPr lang="fr-FR" dirty="0">
                <a:solidFill>
                  <a:srgbClr val="0000FF"/>
                </a:solidFill>
                <a:latin typeface="Arial Black" charset="0"/>
              </a:rPr>
              <a:t>Siljan (Suède)* (</a:t>
            </a:r>
            <a:r>
              <a:rPr lang="fr-FR" dirty="0" smtClean="0">
                <a:solidFill>
                  <a:srgbClr val="0000FF"/>
                </a:solidFill>
                <a:latin typeface="Arial Black" charset="0"/>
              </a:rPr>
              <a:t>52)</a:t>
            </a:r>
            <a:endParaRPr lang="fr-FR" sz="900" dirty="0">
              <a:solidFill>
                <a:srgbClr val="0000FF"/>
              </a:solidFill>
            </a:endParaRPr>
          </a:p>
          <a:p>
            <a:pPr>
              <a:lnSpc>
                <a:spcPct val="80000"/>
              </a:lnSpc>
            </a:pPr>
            <a:endParaRPr lang="fr-FR" sz="2000" dirty="0"/>
          </a:p>
          <a:p>
            <a:pPr>
              <a:lnSpc>
                <a:spcPct val="80000"/>
              </a:lnSpc>
            </a:pPr>
            <a:r>
              <a:rPr lang="fr-FR" sz="2000" dirty="0"/>
              <a:t>Ordovicien &gt; (H)  			</a:t>
            </a:r>
            <a:r>
              <a:rPr lang="fr-FR" sz="2000" dirty="0">
                <a:solidFill>
                  <a:srgbClr val="C92544"/>
                </a:solidFill>
              </a:rPr>
              <a:t>-----------</a:t>
            </a:r>
            <a:r>
              <a:rPr lang="fr-FR" sz="2000" dirty="0">
                <a:solidFill>
                  <a:srgbClr val="E3070A"/>
                </a:solidFill>
              </a:rPr>
              <a:t>	      			</a:t>
            </a:r>
            <a:r>
              <a:rPr lang="fr-FR" sz="2000" dirty="0">
                <a:solidFill>
                  <a:srgbClr val="0000FF"/>
                </a:solidFill>
              </a:rPr>
              <a:t>---------------------</a:t>
            </a:r>
            <a:endParaRPr lang="fr-FR" dirty="0">
              <a:solidFill>
                <a:srgbClr val="0000FF"/>
              </a:solidFill>
              <a:latin typeface="Arial Black" charset="0"/>
            </a:endParaRPr>
          </a:p>
        </p:txBody>
      </p:sp>
      <p:pic>
        <p:nvPicPr>
          <p:cNvPr id="39936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24000"/>
            <a:ext cx="917576"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67" name="Text Box 7"/>
          <p:cNvSpPr txBox="1">
            <a:spLocks noChangeArrowheads="1"/>
          </p:cNvSpPr>
          <p:nvPr/>
        </p:nvSpPr>
        <p:spPr bwMode="auto">
          <a:xfrm>
            <a:off x="3352800" y="1957388"/>
            <a:ext cx="2089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Volcanisme (trapps)</a:t>
            </a:r>
          </a:p>
        </p:txBody>
      </p:sp>
      <p:sp>
        <p:nvSpPr>
          <p:cNvPr id="399368" name="Text Box 8"/>
          <p:cNvSpPr txBox="1">
            <a:spLocks noChangeArrowheads="1"/>
          </p:cNvSpPr>
          <p:nvPr/>
        </p:nvSpPr>
        <p:spPr bwMode="auto">
          <a:xfrm>
            <a:off x="5181600" y="1955800"/>
            <a:ext cx="33718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	  Météorites (Ø en km)</a:t>
            </a:r>
          </a:p>
        </p:txBody>
      </p:sp>
      <p:sp>
        <p:nvSpPr>
          <p:cNvPr id="399369" name="Text Box 9"/>
          <p:cNvSpPr txBox="1">
            <a:spLocks noChangeArrowheads="1"/>
          </p:cNvSpPr>
          <p:nvPr/>
        </p:nvSpPr>
        <p:spPr bwMode="auto">
          <a:xfrm>
            <a:off x="4724400" y="1524000"/>
            <a:ext cx="22431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i="1"/>
              <a:t>Grands événements</a:t>
            </a:r>
          </a:p>
        </p:txBody>
      </p:sp>
      <p:sp>
        <p:nvSpPr>
          <p:cNvPr id="399371" name="Line 11"/>
          <p:cNvSpPr>
            <a:spLocks noChangeShapeType="1"/>
          </p:cNvSpPr>
          <p:nvPr/>
        </p:nvSpPr>
        <p:spPr bwMode="auto">
          <a:xfrm>
            <a:off x="3352800" y="2349500"/>
            <a:ext cx="533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99375" name="Line 15"/>
          <p:cNvSpPr>
            <a:spLocks noChangeShapeType="1"/>
          </p:cNvSpPr>
          <p:nvPr/>
        </p:nvSpPr>
        <p:spPr bwMode="auto">
          <a:xfrm>
            <a:off x="5638800" y="2057400"/>
            <a:ext cx="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2" name="Text Box 8"/>
          <p:cNvSpPr txBox="1">
            <a:spLocks noChangeArrowheads="1"/>
          </p:cNvSpPr>
          <p:nvPr/>
        </p:nvSpPr>
        <p:spPr bwMode="auto">
          <a:xfrm>
            <a:off x="647700" y="163227"/>
            <a:ext cx="7848600"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C92544"/>
                </a:solidFill>
                <a:effectLst>
                  <a:outerShdw blurRad="38100" dist="38100" dir="2700000" algn="tl">
                    <a:srgbClr val="DDDDDD"/>
                  </a:outerShdw>
                </a:effectLst>
              </a:rPr>
              <a:t>Le feu du ciel et de la Terre </a:t>
            </a:r>
          </a:p>
        </p:txBody>
      </p:sp>
      <p:sp>
        <p:nvSpPr>
          <p:cNvPr id="2" name="Rectangle 1"/>
          <p:cNvSpPr/>
          <p:nvPr/>
        </p:nvSpPr>
        <p:spPr>
          <a:xfrm>
            <a:off x="92097" y="6414820"/>
            <a:ext cx="3043046" cy="307777"/>
          </a:xfrm>
          <a:prstGeom prst="rect">
            <a:avLst/>
          </a:prstGeom>
        </p:spPr>
        <p:txBody>
          <a:bodyPr wrap="none">
            <a:spAutoFit/>
          </a:bodyPr>
          <a:lstStyle/>
          <a:p>
            <a:r>
              <a:rPr lang="fr-FR" sz="1400">
                <a:solidFill>
                  <a:srgbClr val="0000FF"/>
                </a:solidFill>
              </a:rPr>
              <a:t>* Et quelques autres, mais asynchrones</a:t>
            </a:r>
            <a:endParaRPr lang="fr-FR" sz="1400"/>
          </a:p>
        </p:txBody>
      </p:sp>
    </p:spTree>
    <p:extLst>
      <p:ext uri="{BB962C8B-B14F-4D97-AF65-F5344CB8AC3E}">
        <p14:creationId xmlns:p14="http://schemas.microsoft.com/office/powerpoint/2010/main" val="14327019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Text Box 3"/>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rgbClr val="C92544"/>
                </a:solidFill>
                <a:effectLst>
                  <a:outerShdw blurRad="38100" dist="38100" dir="2700000" algn="tl">
                    <a:srgbClr val="DDDDDD"/>
                  </a:outerShdw>
                </a:effectLst>
              </a:rPr>
              <a:t>Les 5 majeures</a:t>
            </a:r>
          </a:p>
          <a:p>
            <a:pPr algn="ctr">
              <a:lnSpc>
                <a:spcPct val="110000"/>
              </a:lnSpc>
            </a:pPr>
            <a:r>
              <a:rPr lang="fr-FR" sz="2000" b="1" dirty="0">
                <a:solidFill>
                  <a:srgbClr val="C92544"/>
                </a:solidFill>
                <a:effectLst>
                  <a:outerShdw blurRad="38100" dist="38100" dir="2700000" algn="tl">
                    <a:srgbClr val="DDDDDD"/>
                  </a:outerShdw>
                </a:effectLst>
              </a:rPr>
              <a:t>Les météorites, facteur médiatique ?</a:t>
            </a:r>
            <a:endParaRPr lang="fr-FR" sz="4000" b="1" dirty="0">
              <a:solidFill>
                <a:srgbClr val="C92544"/>
              </a:solidFill>
              <a:effectLst>
                <a:outerShdw blurRad="38100" dist="38100" dir="2700000" algn="tl">
                  <a:srgbClr val="DDDDDD"/>
                </a:outerShdw>
              </a:effectLst>
            </a:endParaRPr>
          </a:p>
        </p:txBody>
      </p:sp>
      <p:pic>
        <p:nvPicPr>
          <p:cNvPr id="295950" name="Picture 1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01775"/>
            <a:ext cx="917575"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er 11"/>
          <p:cNvGrpSpPr/>
          <p:nvPr/>
        </p:nvGrpSpPr>
        <p:grpSpPr>
          <a:xfrm>
            <a:off x="981700" y="2546350"/>
            <a:ext cx="2131050" cy="304800"/>
            <a:chOff x="981700" y="2546350"/>
            <a:chExt cx="2131050" cy="304800"/>
          </a:xfrm>
        </p:grpSpPr>
        <p:sp>
          <p:nvSpPr>
            <p:cNvPr id="295942" name="Oval 6"/>
            <p:cNvSpPr>
              <a:spLocks noChangeArrowheads="1"/>
            </p:cNvSpPr>
            <p:nvPr/>
          </p:nvSpPr>
          <p:spPr bwMode="auto">
            <a:xfrm>
              <a:off x="981700" y="2608263"/>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95955" name="Text Box 19"/>
            <p:cNvSpPr txBox="1">
              <a:spLocks noChangeArrowheads="1"/>
            </p:cNvSpPr>
            <p:nvPr/>
          </p:nvSpPr>
          <p:spPr bwMode="auto">
            <a:xfrm>
              <a:off x="1207750" y="2546350"/>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Yucatan Ø = </a:t>
              </a:r>
              <a:r>
                <a:rPr lang="fr-FR" sz="1400" smtClean="0"/>
                <a:t>180 </a:t>
              </a:r>
              <a:r>
                <a:rPr lang="fr-FR" sz="1400"/>
                <a:t>km</a:t>
              </a:r>
            </a:p>
          </p:txBody>
        </p:sp>
      </p:grpSp>
      <p:grpSp>
        <p:nvGrpSpPr>
          <p:cNvPr id="9" name="Grouper 8"/>
          <p:cNvGrpSpPr/>
          <p:nvPr/>
        </p:nvGrpSpPr>
        <p:grpSpPr>
          <a:xfrm>
            <a:off x="981700" y="4222244"/>
            <a:ext cx="2131050" cy="304800"/>
            <a:chOff x="981700" y="4222244"/>
            <a:chExt cx="2131050" cy="304800"/>
          </a:xfrm>
        </p:grpSpPr>
        <p:sp>
          <p:nvSpPr>
            <p:cNvPr id="295952" name="Oval 16"/>
            <p:cNvSpPr>
              <a:spLocks noChangeArrowheads="1"/>
            </p:cNvSpPr>
            <p:nvPr/>
          </p:nvSpPr>
          <p:spPr bwMode="auto">
            <a:xfrm>
              <a:off x="981700" y="4288919"/>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95957" name="Text Box 21"/>
            <p:cNvSpPr txBox="1">
              <a:spLocks noChangeArrowheads="1"/>
            </p:cNvSpPr>
            <p:nvPr/>
          </p:nvSpPr>
          <p:spPr bwMode="auto">
            <a:xfrm>
              <a:off x="1207750" y="4222244"/>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Canada Ø = </a:t>
              </a:r>
              <a:r>
                <a:rPr lang="fr-FR" sz="1400" smtClean="0"/>
                <a:t>100 </a:t>
              </a:r>
              <a:r>
                <a:rPr lang="fr-FR" sz="1400"/>
                <a:t>km</a:t>
              </a:r>
            </a:p>
          </p:txBody>
        </p:sp>
      </p:grpSp>
      <p:sp>
        <p:nvSpPr>
          <p:cNvPr id="295958" name="AutoShape 22"/>
          <p:cNvSpPr>
            <a:spLocks noChangeArrowheads="1"/>
          </p:cNvSpPr>
          <p:nvPr/>
        </p:nvSpPr>
        <p:spPr bwMode="auto">
          <a:xfrm>
            <a:off x="3040062" y="4219575"/>
            <a:ext cx="2937319" cy="228600"/>
          </a:xfrm>
          <a:prstGeom prst="leftArrow">
            <a:avLst>
              <a:gd name="adj1" fmla="val 50000"/>
              <a:gd name="adj2" fmla="val 66667"/>
            </a:avLst>
          </a:prstGeom>
          <a:solidFill>
            <a:srgbClr val="FBFE15"/>
          </a:solidFill>
          <a:ln w="9525">
            <a:solidFill>
              <a:schemeClr val="tx1"/>
            </a:solidFill>
            <a:prstDash val="sysDash"/>
            <a:miter lim="800000"/>
            <a:headEnd/>
            <a:tailEnd/>
          </a:ln>
        </p:spPr>
        <p:txBody>
          <a:bodyPr wrap="none" anchor="ctr"/>
          <a:lstStyle/>
          <a:p>
            <a:endParaRPr lang="fr-FR"/>
          </a:p>
        </p:txBody>
      </p:sp>
      <p:sp>
        <p:nvSpPr>
          <p:cNvPr id="295959" name="AutoShape 23"/>
          <p:cNvSpPr>
            <a:spLocks noChangeArrowheads="1"/>
          </p:cNvSpPr>
          <p:nvPr/>
        </p:nvSpPr>
        <p:spPr bwMode="auto">
          <a:xfrm>
            <a:off x="3040063" y="2600325"/>
            <a:ext cx="609600" cy="228600"/>
          </a:xfrm>
          <a:prstGeom prst="leftArrow">
            <a:avLst>
              <a:gd name="adj1" fmla="val 50000"/>
              <a:gd name="adj2" fmla="val 66667"/>
            </a:avLst>
          </a:prstGeom>
          <a:solidFill>
            <a:srgbClr val="FBFE15"/>
          </a:solidFill>
          <a:ln w="9525">
            <a:solidFill>
              <a:schemeClr val="tx1"/>
            </a:solidFill>
            <a:miter lim="800000"/>
            <a:headEnd/>
            <a:tailEnd/>
          </a:ln>
        </p:spPr>
        <p:txBody>
          <a:bodyPr wrap="none" anchor="ctr"/>
          <a:lstStyle/>
          <a:p>
            <a:endParaRPr lang="fr-F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r="5648"/>
          <a:stretch/>
        </p:blipFill>
        <p:spPr>
          <a:xfrm>
            <a:off x="6075282" y="2608263"/>
            <a:ext cx="2129909" cy="2257425"/>
          </a:xfrm>
          <a:prstGeom prst="rect">
            <a:avLst/>
          </a:prstGeom>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l="11141" t="5633" b="25838"/>
          <a:stretch/>
        </p:blipFill>
        <p:spPr>
          <a:xfrm>
            <a:off x="3880107" y="1554824"/>
            <a:ext cx="2129909" cy="2140340"/>
          </a:xfrm>
          <a:prstGeom prst="rect">
            <a:avLst/>
          </a:prstGeom>
        </p:spPr>
      </p:pic>
      <p:sp>
        <p:nvSpPr>
          <p:cNvPr id="4" name="Rectangle 3"/>
          <p:cNvSpPr/>
          <p:nvPr/>
        </p:nvSpPr>
        <p:spPr>
          <a:xfrm>
            <a:off x="6010016" y="1501804"/>
            <a:ext cx="1441420" cy="369332"/>
          </a:xfrm>
          <a:prstGeom prst="rect">
            <a:avLst/>
          </a:prstGeom>
        </p:spPr>
        <p:txBody>
          <a:bodyPr wrap="none">
            <a:spAutoFit/>
          </a:bodyPr>
          <a:lstStyle/>
          <a:p>
            <a:r>
              <a:rPr lang="fr-FR">
                <a:solidFill>
                  <a:srgbClr val="0000FF"/>
                </a:solidFill>
                <a:latin typeface="Arial Black" charset="0"/>
              </a:rPr>
              <a:t>Chicxulub</a:t>
            </a:r>
            <a:endParaRPr lang="fr-FR" dirty="0"/>
          </a:p>
        </p:txBody>
      </p:sp>
      <p:sp>
        <p:nvSpPr>
          <p:cNvPr id="25" name="Rectangle 24"/>
          <p:cNvSpPr/>
          <p:nvPr/>
        </p:nvSpPr>
        <p:spPr>
          <a:xfrm>
            <a:off x="6455008" y="4823391"/>
            <a:ext cx="1868332" cy="369332"/>
          </a:xfrm>
          <a:prstGeom prst="rect">
            <a:avLst/>
          </a:prstGeom>
        </p:spPr>
        <p:txBody>
          <a:bodyPr wrap="none">
            <a:spAutoFit/>
          </a:bodyPr>
          <a:lstStyle/>
          <a:p>
            <a:r>
              <a:rPr lang="fr-FR" smtClean="0">
                <a:solidFill>
                  <a:srgbClr val="0000FF"/>
                </a:solidFill>
                <a:latin typeface="Arial Black" charset="0"/>
              </a:rPr>
              <a:t>Manicouagan</a:t>
            </a:r>
            <a:endParaRPr lang="fr-FR"/>
          </a:p>
        </p:txBody>
      </p:sp>
      <p:grpSp>
        <p:nvGrpSpPr>
          <p:cNvPr id="13" name="Grouper 12"/>
          <p:cNvGrpSpPr/>
          <p:nvPr/>
        </p:nvGrpSpPr>
        <p:grpSpPr>
          <a:xfrm>
            <a:off x="981700" y="2209800"/>
            <a:ext cx="2131050" cy="2950657"/>
            <a:chOff x="981700" y="2209800"/>
            <a:chExt cx="2131050" cy="2950657"/>
          </a:xfrm>
        </p:grpSpPr>
        <p:grpSp>
          <p:nvGrpSpPr>
            <p:cNvPr id="8" name="Grouper 7"/>
            <p:cNvGrpSpPr/>
            <p:nvPr/>
          </p:nvGrpSpPr>
          <p:grpSpPr>
            <a:xfrm>
              <a:off x="981700" y="3354585"/>
              <a:ext cx="1776796" cy="307777"/>
              <a:chOff x="981700" y="3354585"/>
              <a:chExt cx="1776796" cy="307777"/>
            </a:xfrm>
          </p:grpSpPr>
          <p:sp>
            <p:nvSpPr>
              <p:cNvPr id="295943" name="Oval 7"/>
              <p:cNvSpPr>
                <a:spLocks noChangeArrowheads="1"/>
              </p:cNvSpPr>
              <p:nvPr/>
            </p:nvSpPr>
            <p:spPr bwMode="auto">
              <a:xfrm>
                <a:off x="981700" y="3446660"/>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295953" name="Text Box 17"/>
              <p:cNvSpPr txBox="1">
                <a:spLocks noChangeArrowheads="1"/>
              </p:cNvSpPr>
              <p:nvPr/>
            </p:nvSpPr>
            <p:spPr bwMode="auto">
              <a:xfrm>
                <a:off x="1207750" y="3354585"/>
                <a:ext cx="155074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Kalahari Ø</a:t>
                </a:r>
                <a:r>
                  <a:rPr lang="fr-FR" sz="1400"/>
                  <a:t> = 7</a:t>
                </a:r>
                <a:r>
                  <a:rPr lang="fr-FR" sz="1400" smtClean="0"/>
                  <a:t>0 </a:t>
                </a:r>
                <a:r>
                  <a:rPr lang="fr-FR" sz="1400"/>
                  <a:t>km</a:t>
                </a:r>
              </a:p>
            </p:txBody>
          </p:sp>
        </p:grpSp>
        <p:grpSp>
          <p:nvGrpSpPr>
            <p:cNvPr id="5" name="Grouper 4"/>
            <p:cNvGrpSpPr/>
            <p:nvPr/>
          </p:nvGrpSpPr>
          <p:grpSpPr>
            <a:xfrm>
              <a:off x="981700" y="2209800"/>
              <a:ext cx="1742812" cy="307777"/>
              <a:chOff x="981700" y="2209800"/>
              <a:chExt cx="1742812" cy="307777"/>
            </a:xfrm>
          </p:grpSpPr>
          <p:sp>
            <p:nvSpPr>
              <p:cNvPr id="295944" name="Oval 8"/>
              <p:cNvSpPr>
                <a:spLocks noChangeArrowheads="1"/>
              </p:cNvSpPr>
              <p:nvPr/>
            </p:nvSpPr>
            <p:spPr bwMode="auto">
              <a:xfrm>
                <a:off x="981700" y="2289175"/>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295954" name="Text Box 18"/>
              <p:cNvSpPr txBox="1">
                <a:spLocks noChangeArrowheads="1"/>
              </p:cNvSpPr>
              <p:nvPr/>
            </p:nvSpPr>
            <p:spPr bwMode="auto">
              <a:xfrm>
                <a:off x="1207750" y="2209800"/>
                <a:ext cx="1516762"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Russie </a:t>
                </a:r>
                <a:r>
                  <a:rPr lang="fr-FR" sz="1400"/>
                  <a:t>Ø = 100 km</a:t>
                </a:r>
              </a:p>
            </p:txBody>
          </p:sp>
        </p:grpSp>
        <p:grpSp>
          <p:nvGrpSpPr>
            <p:cNvPr id="6" name="Grouper 5"/>
            <p:cNvGrpSpPr/>
            <p:nvPr/>
          </p:nvGrpSpPr>
          <p:grpSpPr>
            <a:xfrm>
              <a:off x="981700" y="2689203"/>
              <a:ext cx="2131050" cy="304800"/>
              <a:chOff x="981700" y="2689203"/>
              <a:chExt cx="2131050" cy="304800"/>
            </a:xfrm>
          </p:grpSpPr>
          <p:sp>
            <p:nvSpPr>
              <p:cNvPr id="295951" name="Oval 15"/>
              <p:cNvSpPr>
                <a:spLocks noChangeArrowheads="1"/>
              </p:cNvSpPr>
              <p:nvPr/>
            </p:nvSpPr>
            <p:spPr bwMode="auto">
              <a:xfrm>
                <a:off x="981700" y="2786041"/>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295956" name="Text Box 20"/>
              <p:cNvSpPr txBox="1">
                <a:spLocks noChangeArrowheads="1"/>
              </p:cNvSpPr>
              <p:nvPr/>
            </p:nvSpPr>
            <p:spPr bwMode="auto">
              <a:xfrm>
                <a:off x="1207750" y="2689203"/>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Russie Ø = </a:t>
                </a:r>
                <a:r>
                  <a:rPr lang="fr-FR" sz="1400" smtClean="0"/>
                  <a:t>65 </a:t>
                </a:r>
                <a:r>
                  <a:rPr lang="fr-FR" sz="1400"/>
                  <a:t>km</a:t>
                </a:r>
              </a:p>
            </p:txBody>
          </p:sp>
        </p:grpSp>
        <p:grpSp>
          <p:nvGrpSpPr>
            <p:cNvPr id="7" name="Grouper 6"/>
            <p:cNvGrpSpPr/>
            <p:nvPr/>
          </p:nvGrpSpPr>
          <p:grpSpPr>
            <a:xfrm>
              <a:off x="981700" y="3031155"/>
              <a:ext cx="1833413" cy="307777"/>
              <a:chOff x="981700" y="3031155"/>
              <a:chExt cx="1833413" cy="307777"/>
            </a:xfrm>
          </p:grpSpPr>
          <p:sp>
            <p:nvSpPr>
              <p:cNvPr id="22" name="Oval 7"/>
              <p:cNvSpPr>
                <a:spLocks noChangeArrowheads="1"/>
              </p:cNvSpPr>
              <p:nvPr/>
            </p:nvSpPr>
            <p:spPr bwMode="auto">
              <a:xfrm>
                <a:off x="981700" y="3123230"/>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23" name="Text Box 17"/>
              <p:cNvSpPr txBox="1">
                <a:spLocks noChangeArrowheads="1"/>
              </p:cNvSpPr>
              <p:nvPr/>
            </p:nvSpPr>
            <p:spPr bwMode="auto">
              <a:xfrm>
                <a:off x="1207750" y="3031155"/>
                <a:ext cx="1607363"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Australie Ø</a:t>
                </a:r>
                <a:r>
                  <a:rPr lang="fr-FR" sz="1400"/>
                  <a:t> = </a:t>
                </a:r>
                <a:r>
                  <a:rPr lang="fr-FR" sz="1400" smtClean="0"/>
                  <a:t>55 </a:t>
                </a:r>
                <a:r>
                  <a:rPr lang="fr-FR" sz="1400"/>
                  <a:t>km</a:t>
                </a:r>
              </a:p>
            </p:txBody>
          </p:sp>
        </p:grpSp>
        <p:grpSp>
          <p:nvGrpSpPr>
            <p:cNvPr id="10" name="Grouper 9"/>
            <p:cNvGrpSpPr/>
            <p:nvPr/>
          </p:nvGrpSpPr>
          <p:grpSpPr>
            <a:xfrm>
              <a:off x="981700" y="4855657"/>
              <a:ext cx="2131050" cy="304800"/>
              <a:chOff x="981700" y="4855657"/>
              <a:chExt cx="2131050" cy="304800"/>
            </a:xfrm>
          </p:grpSpPr>
          <p:sp>
            <p:nvSpPr>
              <p:cNvPr id="26" name="Oval 16"/>
              <p:cNvSpPr>
                <a:spLocks noChangeArrowheads="1"/>
              </p:cNvSpPr>
              <p:nvPr/>
            </p:nvSpPr>
            <p:spPr bwMode="auto">
              <a:xfrm>
                <a:off x="981700" y="4922332"/>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27" name="Text Box 21"/>
              <p:cNvSpPr txBox="1">
                <a:spLocks noChangeArrowheads="1"/>
              </p:cNvSpPr>
              <p:nvPr/>
            </p:nvSpPr>
            <p:spPr bwMode="auto">
              <a:xfrm>
                <a:off x="1207750" y="4855657"/>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smtClean="0"/>
                  <a:t>Quebec Ø</a:t>
                </a:r>
                <a:r>
                  <a:rPr lang="fr-FR" sz="1400"/>
                  <a:t> = </a:t>
                </a:r>
                <a:r>
                  <a:rPr lang="fr-FR" sz="1400" smtClean="0"/>
                  <a:t>54 </a:t>
                </a:r>
                <a:r>
                  <a:rPr lang="fr-FR" sz="1400"/>
                  <a:t>km</a:t>
                </a:r>
              </a:p>
            </p:txBody>
          </p:sp>
        </p:grpSp>
      </p:grpSp>
      <p:grpSp>
        <p:nvGrpSpPr>
          <p:cNvPr id="11" name="Grouper 10"/>
          <p:cNvGrpSpPr/>
          <p:nvPr/>
        </p:nvGrpSpPr>
        <p:grpSpPr>
          <a:xfrm>
            <a:off x="981700" y="5086926"/>
            <a:ext cx="2131050" cy="304800"/>
            <a:chOff x="981700" y="5086926"/>
            <a:chExt cx="2131050" cy="304800"/>
          </a:xfrm>
        </p:grpSpPr>
        <p:sp>
          <p:nvSpPr>
            <p:cNvPr id="28" name="Oval 16"/>
            <p:cNvSpPr>
              <a:spLocks noChangeArrowheads="1"/>
            </p:cNvSpPr>
            <p:nvPr/>
          </p:nvSpPr>
          <p:spPr bwMode="auto">
            <a:xfrm>
              <a:off x="981700" y="5153601"/>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9" name="Text Box 21"/>
            <p:cNvSpPr txBox="1">
              <a:spLocks noChangeArrowheads="1"/>
            </p:cNvSpPr>
            <p:nvPr/>
          </p:nvSpPr>
          <p:spPr bwMode="auto">
            <a:xfrm>
              <a:off x="1207750" y="5086926"/>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smtClean="0"/>
                <a:t>Suède Ø</a:t>
              </a:r>
              <a:r>
                <a:rPr lang="fr-FR" sz="1400"/>
                <a:t> = </a:t>
              </a:r>
              <a:r>
                <a:rPr lang="fr-FR" sz="1400" smtClean="0"/>
                <a:t>52 </a:t>
              </a:r>
              <a:r>
                <a:rPr lang="fr-FR" sz="1400"/>
                <a:t>km</a:t>
              </a:r>
            </a:p>
          </p:txBody>
        </p:sp>
      </p:grpSp>
      <p:sp>
        <p:nvSpPr>
          <p:cNvPr id="30" name="AutoShape 23"/>
          <p:cNvSpPr>
            <a:spLocks noChangeArrowheads="1"/>
          </p:cNvSpPr>
          <p:nvPr/>
        </p:nvSpPr>
        <p:spPr bwMode="auto">
          <a:xfrm>
            <a:off x="3038393" y="5125026"/>
            <a:ext cx="609600" cy="228600"/>
          </a:xfrm>
          <a:prstGeom prst="leftArrow">
            <a:avLst>
              <a:gd name="adj1" fmla="val 50000"/>
              <a:gd name="adj2" fmla="val 66667"/>
            </a:avLst>
          </a:prstGeom>
          <a:solidFill>
            <a:srgbClr val="FBFE15"/>
          </a:solidFill>
          <a:ln w="9525">
            <a:solidFill>
              <a:schemeClr val="tx1"/>
            </a:solidFill>
            <a:miter lim="800000"/>
            <a:headEnd/>
            <a:tailEnd/>
          </a:ln>
        </p:spPr>
        <p:txBody>
          <a:bodyPr wrap="none" anchor="ctr"/>
          <a:lstStyle/>
          <a:p>
            <a:endParaRPr lang="fr-FR"/>
          </a:p>
        </p:txBody>
      </p:sp>
      <p:sp>
        <p:nvSpPr>
          <p:cNvPr id="14" name="Rectangle 13"/>
          <p:cNvSpPr/>
          <p:nvPr/>
        </p:nvSpPr>
        <p:spPr>
          <a:xfrm>
            <a:off x="5983110" y="6360581"/>
            <a:ext cx="889987" cy="369332"/>
          </a:xfrm>
          <a:prstGeom prst="rect">
            <a:avLst/>
          </a:prstGeom>
        </p:spPr>
        <p:txBody>
          <a:bodyPr wrap="none">
            <a:spAutoFit/>
          </a:bodyPr>
          <a:lstStyle/>
          <a:p>
            <a:r>
              <a:rPr lang="fr-FR">
                <a:solidFill>
                  <a:srgbClr val="0000FF"/>
                </a:solidFill>
                <a:latin typeface="Arial Black" charset="0"/>
              </a:rPr>
              <a:t>Siljan</a:t>
            </a:r>
            <a:endParaRPr lang="fr-F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107" y="4536554"/>
            <a:ext cx="2124000" cy="2124000"/>
          </a:xfrm>
          <a:prstGeom prst="rect">
            <a:avLst/>
          </a:prstGeom>
        </p:spPr>
      </p:pic>
    </p:spTree>
    <p:extLst>
      <p:ext uri="{BB962C8B-B14F-4D97-AF65-F5344CB8AC3E}">
        <p14:creationId xmlns:p14="http://schemas.microsoft.com/office/powerpoint/2010/main" val="4292087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Text Box 3"/>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rgbClr val="C92544"/>
                </a:solidFill>
                <a:effectLst>
                  <a:outerShdw blurRad="38100" dist="38100" dir="2700000" algn="tl">
                    <a:srgbClr val="DDDDDD"/>
                  </a:outerShdw>
                </a:effectLst>
              </a:rPr>
              <a:t>Les 5 majeures</a:t>
            </a:r>
          </a:p>
          <a:p>
            <a:pPr algn="ctr">
              <a:lnSpc>
                <a:spcPct val="110000"/>
              </a:lnSpc>
            </a:pPr>
            <a:r>
              <a:rPr lang="fr-FR" sz="2000" b="1" dirty="0">
                <a:solidFill>
                  <a:srgbClr val="C92544"/>
                </a:solidFill>
                <a:effectLst>
                  <a:outerShdw blurRad="38100" dist="38100" dir="2700000" algn="tl">
                    <a:srgbClr val="DDDDDD"/>
                  </a:outerShdw>
                </a:effectLst>
              </a:rPr>
              <a:t>Les météorites, facteur médiatique ?</a:t>
            </a:r>
            <a:endParaRPr lang="fr-FR" sz="4000" b="1" dirty="0">
              <a:solidFill>
                <a:srgbClr val="C92544"/>
              </a:solidFill>
              <a:effectLst>
                <a:outerShdw blurRad="38100" dist="38100" dir="2700000" algn="tl">
                  <a:srgbClr val="DDDDDD"/>
                </a:outerShdw>
              </a:effectLst>
            </a:endParaRPr>
          </a:p>
        </p:txBody>
      </p:sp>
      <p:sp>
        <p:nvSpPr>
          <p:cNvPr id="295940" name="Text Box 4"/>
          <p:cNvSpPr txBox="1">
            <a:spLocks noChangeArrowheads="1"/>
          </p:cNvSpPr>
          <p:nvPr/>
        </p:nvSpPr>
        <p:spPr bwMode="auto">
          <a:xfrm>
            <a:off x="4495800" y="6357938"/>
            <a:ext cx="354841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chemeClr val="tx1">
                    <a:lumMod val="65000"/>
                    <a:lumOff val="35000"/>
                  </a:schemeClr>
                </a:solidFill>
                <a:latin typeface="Arial Black" charset="0"/>
              </a:rPr>
              <a:t>Une bien faible corrélation</a:t>
            </a:r>
          </a:p>
        </p:txBody>
      </p:sp>
      <p:sp>
        <p:nvSpPr>
          <p:cNvPr id="295947" name="Text Box 11"/>
          <p:cNvSpPr txBox="1">
            <a:spLocks noChangeArrowheads="1"/>
          </p:cNvSpPr>
          <p:nvPr/>
        </p:nvSpPr>
        <p:spPr bwMode="auto">
          <a:xfrm>
            <a:off x="4267200" y="3771560"/>
            <a:ext cx="4495800" cy="231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BFE15"/>
                </a:solidFill>
                <a:miter lim="800000"/>
                <a:headEnd/>
                <a:tailEnd/>
              </a14:hiddenLine>
            </a:ext>
            <a:ext uri="{AF507438-7753-43e0-B8FC-AC1667EBCBE1}">
              <a14:hiddenEffects xmlns:a14="http://schemas.microsoft.com/office/drawing/2010/main">
                <a:effectLst>
                  <a:outerShdw blurRad="63500" dist="25399" dir="2700000" algn="ctr" rotWithShape="0">
                    <a:srgbClr val="000000">
                      <a:alpha val="74998"/>
                    </a:srgbClr>
                  </a:outerShdw>
                </a:effectLst>
              </a14:hiddenEffects>
            </a:ext>
          </a:extLst>
        </p:spPr>
        <p:txBody>
          <a:bodyPr>
            <a:spAutoFit/>
          </a:bodyPr>
          <a:lstStyle/>
          <a:p>
            <a:pPr>
              <a:lnSpc>
                <a:spcPct val="140000"/>
              </a:lnSpc>
              <a:buFont typeface="Wingdings" charset="0"/>
              <a:buChar char="ü"/>
            </a:pPr>
            <a:r>
              <a:rPr lang="fr-FR" sz="2000" dirty="0"/>
              <a:t> </a:t>
            </a:r>
            <a:r>
              <a:rPr lang="fr-FR" sz="2000" dirty="0" smtClean="0"/>
              <a:t>Trois seulement coïncident ±</a:t>
            </a:r>
            <a:r>
              <a:rPr lang="fr-FR" altLang="ja-JP" sz="2000" dirty="0" smtClean="0"/>
              <a:t> </a:t>
            </a:r>
            <a:r>
              <a:rPr lang="fr-FR" altLang="ja-JP" sz="2000" dirty="0"/>
              <a:t>avec des crises.</a:t>
            </a:r>
          </a:p>
          <a:p>
            <a:pPr>
              <a:lnSpc>
                <a:spcPct val="140000"/>
              </a:lnSpc>
              <a:buFont typeface="Wingdings" charset="0"/>
              <a:buChar char="ü"/>
            </a:pPr>
            <a:r>
              <a:rPr lang="fr-FR" altLang="ja-JP" sz="2000" dirty="0"/>
              <a:t> </a:t>
            </a:r>
            <a:r>
              <a:rPr lang="fr-FR" altLang="ja-JP" sz="2000" dirty="0" smtClean="0"/>
              <a:t>De gros </a:t>
            </a:r>
            <a:r>
              <a:rPr lang="fr-FR" altLang="ja-JP" sz="2000" dirty="0"/>
              <a:t>impacts ne sont pas associés à une crise</a:t>
            </a:r>
          </a:p>
          <a:p>
            <a:pPr>
              <a:lnSpc>
                <a:spcPct val="50000"/>
              </a:lnSpc>
              <a:buFont typeface="Wingdings" charset="0"/>
              <a:buNone/>
            </a:pPr>
            <a:endParaRPr lang="fr-FR" sz="2000" dirty="0"/>
          </a:p>
          <a:p>
            <a:pPr lvl="1">
              <a:lnSpc>
                <a:spcPct val="140000"/>
              </a:lnSpc>
              <a:buFontTx/>
              <a:buChar char="•"/>
            </a:pPr>
            <a:r>
              <a:rPr lang="fr-FR" sz="1600" dirty="0"/>
              <a:t> Facteur ni suffisant, ni nécessaire</a:t>
            </a:r>
            <a:endParaRPr lang="fr-FR" sz="2000" dirty="0"/>
          </a:p>
        </p:txBody>
      </p:sp>
      <p:sp>
        <p:nvSpPr>
          <p:cNvPr id="295960" name="Rectangle 24"/>
          <p:cNvSpPr>
            <a:spLocks noChangeArrowheads="1"/>
          </p:cNvSpPr>
          <p:nvPr/>
        </p:nvSpPr>
        <p:spPr bwMode="auto">
          <a:xfrm>
            <a:off x="4267200" y="3771560"/>
            <a:ext cx="4495800" cy="2362200"/>
          </a:xfrm>
          <a:prstGeom prst="rect">
            <a:avLst/>
          </a:prstGeom>
          <a:noFill/>
          <a:ln w="9525">
            <a:solidFill>
              <a:srgbClr val="FBFE15"/>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4609" b="6340"/>
          <a:stretch/>
        </p:blipFill>
        <p:spPr>
          <a:xfrm>
            <a:off x="6699531" y="1585056"/>
            <a:ext cx="2063469" cy="2046413"/>
          </a:xfrm>
          <a:prstGeom prst="rect">
            <a:avLst/>
          </a:prstGeom>
        </p:spPr>
      </p:pic>
      <p:cxnSp>
        <p:nvCxnSpPr>
          <p:cNvPr id="5" name="Connecteur droit avec flèche 4"/>
          <p:cNvCxnSpPr/>
          <p:nvPr/>
        </p:nvCxnSpPr>
        <p:spPr>
          <a:xfrm flipH="1" flipV="1">
            <a:off x="3040063" y="2360612"/>
            <a:ext cx="3547866" cy="0"/>
          </a:xfrm>
          <a:prstGeom prst="straightConnector1">
            <a:avLst/>
          </a:prstGeom>
          <a:ln w="5715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8129044" y="1301421"/>
            <a:ext cx="646459" cy="276999"/>
          </a:xfrm>
          <a:prstGeom prst="rect">
            <a:avLst/>
          </a:prstGeom>
          <a:noFill/>
        </p:spPr>
        <p:txBody>
          <a:bodyPr wrap="none" rtlCol="0">
            <a:spAutoFit/>
          </a:bodyPr>
          <a:lstStyle/>
          <a:p>
            <a:r>
              <a:rPr lang="fr-FR" sz="1200" i="1" smtClean="0"/>
              <a:t>Popigai</a:t>
            </a:r>
            <a:endParaRPr lang="fr-FR" sz="1200" i="1"/>
          </a:p>
        </p:txBody>
      </p:sp>
      <p:sp>
        <p:nvSpPr>
          <p:cNvPr id="87" name="Oval 6"/>
          <p:cNvSpPr>
            <a:spLocks noChangeArrowheads="1"/>
          </p:cNvSpPr>
          <p:nvPr/>
        </p:nvSpPr>
        <p:spPr bwMode="auto">
          <a:xfrm>
            <a:off x="981700" y="2608263"/>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88" name="Oval 7"/>
          <p:cNvSpPr>
            <a:spLocks noChangeArrowheads="1"/>
          </p:cNvSpPr>
          <p:nvPr/>
        </p:nvSpPr>
        <p:spPr bwMode="auto">
          <a:xfrm>
            <a:off x="981700" y="3446660"/>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89" name="Oval 8"/>
          <p:cNvSpPr>
            <a:spLocks noChangeArrowheads="1"/>
          </p:cNvSpPr>
          <p:nvPr/>
        </p:nvSpPr>
        <p:spPr bwMode="auto">
          <a:xfrm>
            <a:off x="981700" y="2289175"/>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pic>
        <p:nvPicPr>
          <p:cNvPr id="90"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501775"/>
            <a:ext cx="917575"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1" name="Oval 15"/>
          <p:cNvSpPr>
            <a:spLocks noChangeArrowheads="1"/>
          </p:cNvSpPr>
          <p:nvPr/>
        </p:nvSpPr>
        <p:spPr bwMode="auto">
          <a:xfrm>
            <a:off x="981700" y="2786041"/>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92" name="Oval 16"/>
          <p:cNvSpPr>
            <a:spLocks noChangeArrowheads="1"/>
          </p:cNvSpPr>
          <p:nvPr/>
        </p:nvSpPr>
        <p:spPr bwMode="auto">
          <a:xfrm>
            <a:off x="981700" y="4288919"/>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93" name="Text Box 17"/>
          <p:cNvSpPr txBox="1">
            <a:spLocks noChangeArrowheads="1"/>
          </p:cNvSpPr>
          <p:nvPr/>
        </p:nvSpPr>
        <p:spPr bwMode="auto">
          <a:xfrm>
            <a:off x="1207750" y="3354585"/>
            <a:ext cx="155074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Kalahari Ø</a:t>
            </a:r>
            <a:r>
              <a:rPr lang="fr-FR" sz="1400"/>
              <a:t> = 7</a:t>
            </a:r>
            <a:r>
              <a:rPr lang="fr-FR" sz="1400" smtClean="0"/>
              <a:t>0 </a:t>
            </a:r>
            <a:r>
              <a:rPr lang="fr-FR" sz="1400"/>
              <a:t>km</a:t>
            </a:r>
          </a:p>
        </p:txBody>
      </p:sp>
      <p:sp>
        <p:nvSpPr>
          <p:cNvPr id="94" name="Text Box 18"/>
          <p:cNvSpPr txBox="1">
            <a:spLocks noChangeArrowheads="1"/>
          </p:cNvSpPr>
          <p:nvPr/>
        </p:nvSpPr>
        <p:spPr bwMode="auto">
          <a:xfrm>
            <a:off x="1207750" y="2209800"/>
            <a:ext cx="1516762"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Russie </a:t>
            </a:r>
            <a:r>
              <a:rPr lang="fr-FR" sz="1400"/>
              <a:t>Ø = 100 km</a:t>
            </a:r>
          </a:p>
        </p:txBody>
      </p:sp>
      <p:sp>
        <p:nvSpPr>
          <p:cNvPr id="95" name="Text Box 19"/>
          <p:cNvSpPr txBox="1">
            <a:spLocks noChangeArrowheads="1"/>
          </p:cNvSpPr>
          <p:nvPr/>
        </p:nvSpPr>
        <p:spPr bwMode="auto">
          <a:xfrm>
            <a:off x="1207750" y="2546350"/>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Yucatan Ø = </a:t>
            </a:r>
            <a:r>
              <a:rPr lang="fr-FR" sz="1400" smtClean="0"/>
              <a:t>180 </a:t>
            </a:r>
            <a:r>
              <a:rPr lang="fr-FR" sz="1400"/>
              <a:t>km</a:t>
            </a:r>
          </a:p>
        </p:txBody>
      </p:sp>
      <p:sp>
        <p:nvSpPr>
          <p:cNvPr id="96" name="Text Box 20"/>
          <p:cNvSpPr txBox="1">
            <a:spLocks noChangeArrowheads="1"/>
          </p:cNvSpPr>
          <p:nvPr/>
        </p:nvSpPr>
        <p:spPr bwMode="auto">
          <a:xfrm>
            <a:off x="1207750" y="2689203"/>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Russie Ø = </a:t>
            </a:r>
            <a:r>
              <a:rPr lang="fr-FR" sz="1400" smtClean="0"/>
              <a:t>65 </a:t>
            </a:r>
            <a:r>
              <a:rPr lang="fr-FR" sz="1400"/>
              <a:t>km</a:t>
            </a:r>
          </a:p>
        </p:txBody>
      </p:sp>
      <p:sp>
        <p:nvSpPr>
          <p:cNvPr id="97" name="Text Box 21"/>
          <p:cNvSpPr txBox="1">
            <a:spLocks noChangeArrowheads="1"/>
          </p:cNvSpPr>
          <p:nvPr/>
        </p:nvSpPr>
        <p:spPr bwMode="auto">
          <a:xfrm>
            <a:off x="1207750" y="4222244"/>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a:t>Canada Ø = </a:t>
            </a:r>
            <a:r>
              <a:rPr lang="fr-FR" sz="1400" smtClean="0"/>
              <a:t>100 </a:t>
            </a:r>
            <a:r>
              <a:rPr lang="fr-FR" sz="1400"/>
              <a:t>km</a:t>
            </a:r>
          </a:p>
        </p:txBody>
      </p:sp>
      <p:sp>
        <p:nvSpPr>
          <p:cNvPr id="98" name="AutoShape 22"/>
          <p:cNvSpPr>
            <a:spLocks noChangeArrowheads="1"/>
          </p:cNvSpPr>
          <p:nvPr/>
        </p:nvSpPr>
        <p:spPr bwMode="auto">
          <a:xfrm>
            <a:off x="3040063" y="4219575"/>
            <a:ext cx="609600" cy="228600"/>
          </a:xfrm>
          <a:prstGeom prst="leftArrow">
            <a:avLst>
              <a:gd name="adj1" fmla="val 50000"/>
              <a:gd name="adj2" fmla="val 66667"/>
            </a:avLst>
          </a:prstGeom>
          <a:solidFill>
            <a:srgbClr val="FBFE15"/>
          </a:solidFill>
          <a:ln w="9525">
            <a:solidFill>
              <a:schemeClr val="tx1"/>
            </a:solidFill>
            <a:prstDash val="sysDash"/>
            <a:miter lim="800000"/>
            <a:headEnd/>
            <a:tailEnd/>
          </a:ln>
        </p:spPr>
        <p:txBody>
          <a:bodyPr wrap="none" anchor="ctr"/>
          <a:lstStyle/>
          <a:p>
            <a:endParaRPr lang="fr-FR"/>
          </a:p>
        </p:txBody>
      </p:sp>
      <p:sp>
        <p:nvSpPr>
          <p:cNvPr id="99" name="AutoShape 23"/>
          <p:cNvSpPr>
            <a:spLocks noChangeArrowheads="1"/>
          </p:cNvSpPr>
          <p:nvPr/>
        </p:nvSpPr>
        <p:spPr bwMode="auto">
          <a:xfrm>
            <a:off x="3040063" y="2600325"/>
            <a:ext cx="609600" cy="228600"/>
          </a:xfrm>
          <a:prstGeom prst="leftArrow">
            <a:avLst>
              <a:gd name="adj1" fmla="val 50000"/>
              <a:gd name="adj2" fmla="val 66667"/>
            </a:avLst>
          </a:prstGeom>
          <a:solidFill>
            <a:srgbClr val="FBFE15"/>
          </a:solidFill>
          <a:ln w="9525">
            <a:solidFill>
              <a:schemeClr val="tx1"/>
            </a:solidFill>
            <a:miter lim="800000"/>
            <a:headEnd/>
            <a:tailEnd/>
          </a:ln>
        </p:spPr>
        <p:txBody>
          <a:bodyPr wrap="none" anchor="ctr"/>
          <a:lstStyle/>
          <a:p>
            <a:endParaRPr lang="fr-FR"/>
          </a:p>
        </p:txBody>
      </p:sp>
      <p:sp>
        <p:nvSpPr>
          <p:cNvPr id="100" name="Oval 7"/>
          <p:cNvSpPr>
            <a:spLocks noChangeArrowheads="1"/>
          </p:cNvSpPr>
          <p:nvPr/>
        </p:nvSpPr>
        <p:spPr bwMode="auto">
          <a:xfrm>
            <a:off x="981700" y="3123230"/>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101" name="Text Box 17"/>
          <p:cNvSpPr txBox="1">
            <a:spLocks noChangeArrowheads="1"/>
          </p:cNvSpPr>
          <p:nvPr/>
        </p:nvSpPr>
        <p:spPr bwMode="auto">
          <a:xfrm>
            <a:off x="1207750" y="3031155"/>
            <a:ext cx="1607363"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smtClean="0"/>
              <a:t>Australie Ø</a:t>
            </a:r>
            <a:r>
              <a:rPr lang="fr-FR" sz="1400"/>
              <a:t> = </a:t>
            </a:r>
            <a:r>
              <a:rPr lang="fr-FR" sz="1400" smtClean="0"/>
              <a:t>55 </a:t>
            </a:r>
            <a:r>
              <a:rPr lang="fr-FR" sz="1400"/>
              <a:t>km</a:t>
            </a:r>
          </a:p>
        </p:txBody>
      </p:sp>
      <p:sp>
        <p:nvSpPr>
          <p:cNvPr id="102" name="Oval 16"/>
          <p:cNvSpPr>
            <a:spLocks noChangeArrowheads="1"/>
          </p:cNvSpPr>
          <p:nvPr/>
        </p:nvSpPr>
        <p:spPr bwMode="auto">
          <a:xfrm>
            <a:off x="981700" y="4922332"/>
            <a:ext cx="152400" cy="152400"/>
          </a:xfrm>
          <a:prstGeom prst="ellipse">
            <a:avLst/>
          </a:prstGeom>
          <a:solidFill>
            <a:schemeClr val="accent3"/>
          </a:solidFill>
          <a:ln w="9525">
            <a:solidFill>
              <a:schemeClr val="tx1"/>
            </a:solidFill>
            <a:round/>
            <a:headEnd/>
            <a:tailEnd/>
          </a:ln>
        </p:spPr>
        <p:txBody>
          <a:bodyPr wrap="none" anchor="ctr"/>
          <a:lstStyle/>
          <a:p>
            <a:endParaRPr lang="fr-FR"/>
          </a:p>
        </p:txBody>
      </p:sp>
      <p:sp>
        <p:nvSpPr>
          <p:cNvPr id="103" name="Text Box 21"/>
          <p:cNvSpPr txBox="1">
            <a:spLocks noChangeArrowheads="1"/>
          </p:cNvSpPr>
          <p:nvPr/>
        </p:nvSpPr>
        <p:spPr bwMode="auto">
          <a:xfrm>
            <a:off x="1207750" y="4855657"/>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smtClean="0"/>
              <a:t>Quebec Ø</a:t>
            </a:r>
            <a:r>
              <a:rPr lang="fr-FR" sz="1400"/>
              <a:t> = </a:t>
            </a:r>
            <a:r>
              <a:rPr lang="fr-FR" sz="1400" smtClean="0"/>
              <a:t>54 </a:t>
            </a:r>
            <a:r>
              <a:rPr lang="fr-FR" sz="1400"/>
              <a:t>km</a:t>
            </a:r>
          </a:p>
        </p:txBody>
      </p:sp>
      <p:sp>
        <p:nvSpPr>
          <p:cNvPr id="104" name="Oval 16"/>
          <p:cNvSpPr>
            <a:spLocks noChangeArrowheads="1"/>
          </p:cNvSpPr>
          <p:nvPr/>
        </p:nvSpPr>
        <p:spPr bwMode="auto">
          <a:xfrm>
            <a:off x="981700" y="5153601"/>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05" name="Text Box 21"/>
          <p:cNvSpPr txBox="1">
            <a:spLocks noChangeArrowheads="1"/>
          </p:cNvSpPr>
          <p:nvPr/>
        </p:nvSpPr>
        <p:spPr bwMode="auto">
          <a:xfrm>
            <a:off x="1207750" y="5086926"/>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1400" smtClean="0"/>
              <a:t>Suède Ø</a:t>
            </a:r>
            <a:r>
              <a:rPr lang="fr-FR" sz="1400"/>
              <a:t> = </a:t>
            </a:r>
            <a:r>
              <a:rPr lang="fr-FR" sz="1400" smtClean="0"/>
              <a:t>52 </a:t>
            </a:r>
            <a:r>
              <a:rPr lang="fr-FR" sz="1400"/>
              <a:t>km</a:t>
            </a:r>
          </a:p>
        </p:txBody>
      </p:sp>
      <p:sp>
        <p:nvSpPr>
          <p:cNvPr id="106" name="AutoShape 23"/>
          <p:cNvSpPr>
            <a:spLocks noChangeArrowheads="1"/>
          </p:cNvSpPr>
          <p:nvPr/>
        </p:nvSpPr>
        <p:spPr bwMode="auto">
          <a:xfrm>
            <a:off x="3038393" y="5125026"/>
            <a:ext cx="609600" cy="228600"/>
          </a:xfrm>
          <a:prstGeom prst="leftArrow">
            <a:avLst>
              <a:gd name="adj1" fmla="val 50000"/>
              <a:gd name="adj2" fmla="val 66667"/>
            </a:avLst>
          </a:prstGeom>
          <a:solidFill>
            <a:srgbClr val="FBFE15"/>
          </a:solidFill>
          <a:ln w="9525">
            <a:solidFill>
              <a:schemeClr val="tx1"/>
            </a:solidFill>
            <a:miter lim="800000"/>
            <a:headEnd/>
            <a:tailEnd/>
          </a:ln>
        </p:spPr>
        <p:txBody>
          <a:bodyPr wrap="none" anchor="ctr"/>
          <a:lstStyle/>
          <a:p>
            <a:endParaRPr lang="fr-FR"/>
          </a:p>
        </p:txBody>
      </p:sp>
    </p:spTree>
    <p:extLst>
      <p:ext uri="{BB962C8B-B14F-4D97-AF65-F5344CB8AC3E}">
        <p14:creationId xmlns:p14="http://schemas.microsoft.com/office/powerpoint/2010/main" val="1004431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14205" y="1881494"/>
            <a:ext cx="2210862" cy="646331"/>
          </a:xfrm>
          <a:prstGeom prst="rect">
            <a:avLst/>
          </a:prstGeom>
          <a:noFill/>
          <a:effectLst/>
        </p:spPr>
        <p:txBody>
          <a:bodyPr wrap="none" rtlCol="0">
            <a:spAutoFit/>
          </a:bodyPr>
          <a:lstStyle/>
          <a:p>
            <a:r>
              <a:rPr lang="fr-FR" sz="3600" b="1" smtClean="0">
                <a:solidFill>
                  <a:schemeClr val="tx2">
                    <a:lumMod val="60000"/>
                    <a:lumOff val="40000"/>
                  </a:schemeClr>
                </a:solidFill>
                <a:latin typeface="Arial"/>
                <a:cs typeface="Arial"/>
              </a:rPr>
              <a:t>Snowball</a:t>
            </a:r>
            <a:endParaRPr lang="fr-FR" sz="3200" b="1">
              <a:solidFill>
                <a:schemeClr val="tx2">
                  <a:lumMod val="60000"/>
                  <a:lumOff val="40000"/>
                </a:schemeClr>
              </a:solidFill>
              <a:latin typeface="Arial"/>
              <a:cs typeface="Arial"/>
            </a:endParaRPr>
          </a:p>
        </p:txBody>
      </p:sp>
      <p:pic>
        <p:nvPicPr>
          <p:cNvPr id="10" name="Image 9" descr="Capture d’écran 2011-11-05 à 13.37.0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96" y="3933056"/>
            <a:ext cx="4785327" cy="2875828"/>
          </a:xfrm>
          <a:prstGeom prst="rect">
            <a:avLst/>
          </a:prstGeom>
        </p:spPr>
      </p:pic>
      <p:pic>
        <p:nvPicPr>
          <p:cNvPr id="3" name="Image 2" descr="Capture d’écran 2011-11-05 à 13.48.10.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1771" y="1087615"/>
            <a:ext cx="5486776" cy="3424747"/>
          </a:xfrm>
          <a:prstGeom prst="rect">
            <a:avLst/>
          </a:prstGeom>
        </p:spPr>
      </p:pic>
      <p:sp>
        <p:nvSpPr>
          <p:cNvPr id="4" name="ZoneTexte 3"/>
          <p:cNvSpPr txBox="1"/>
          <p:nvPr/>
        </p:nvSpPr>
        <p:spPr>
          <a:xfrm>
            <a:off x="79345" y="6384548"/>
            <a:ext cx="1358365" cy="400110"/>
          </a:xfrm>
          <a:prstGeom prst="rect">
            <a:avLst/>
          </a:prstGeom>
          <a:noFill/>
        </p:spPr>
        <p:txBody>
          <a:bodyPr wrap="none" rtlCol="0">
            <a:spAutoFit/>
          </a:bodyPr>
          <a:lstStyle/>
          <a:p>
            <a:r>
              <a:rPr lang="fr-FR" sz="2000" b="1">
                <a:solidFill>
                  <a:schemeClr val="bg2">
                    <a:lumMod val="10000"/>
                  </a:schemeClr>
                </a:solidFill>
              </a:rPr>
              <a:t>Drop stone</a:t>
            </a:r>
          </a:p>
        </p:txBody>
      </p:sp>
      <p:sp>
        <p:nvSpPr>
          <p:cNvPr id="11" name="ZoneTexte 10"/>
          <p:cNvSpPr txBox="1"/>
          <p:nvPr/>
        </p:nvSpPr>
        <p:spPr>
          <a:xfrm>
            <a:off x="4921403" y="4819595"/>
            <a:ext cx="4222598" cy="1200329"/>
          </a:xfrm>
          <a:prstGeom prst="rect">
            <a:avLst/>
          </a:prstGeom>
          <a:noFill/>
        </p:spPr>
        <p:txBody>
          <a:bodyPr wrap="square" rtlCol="0">
            <a:spAutoFit/>
          </a:bodyPr>
          <a:lstStyle/>
          <a:p>
            <a:pPr algn="just"/>
            <a:r>
              <a:rPr lang="fr-FR" b="1">
                <a:solidFill>
                  <a:schemeClr val="tx2">
                    <a:lumMod val="75000"/>
                  </a:schemeClr>
                </a:solidFill>
              </a:rPr>
              <a:t>Contact entre dépôts glaciaires (DF, debris flows, IRD, ice rafted debris) et dépôts post-glaciaires (CD, cap dolomites).</a:t>
            </a:r>
          </a:p>
          <a:p>
            <a:pPr algn="just"/>
            <a:r>
              <a:rPr lang="fr-FR" b="1">
                <a:solidFill>
                  <a:schemeClr val="tx2">
                    <a:lumMod val="75000"/>
                  </a:schemeClr>
                </a:solidFill>
              </a:rPr>
              <a:t>Namibie, Cryogenien.</a:t>
            </a:r>
          </a:p>
        </p:txBody>
      </p:sp>
      <p:sp>
        <p:nvSpPr>
          <p:cNvPr id="8" name="Rectangle 7"/>
          <p:cNvSpPr/>
          <p:nvPr/>
        </p:nvSpPr>
        <p:spPr>
          <a:xfrm>
            <a:off x="4445313" y="434799"/>
            <a:ext cx="4175843" cy="523220"/>
          </a:xfrm>
          <a:prstGeom prst="rect">
            <a:avLst/>
          </a:prstGeom>
        </p:spPr>
        <p:txBody>
          <a:bodyPr wrap="none">
            <a:spAutoFit/>
          </a:bodyPr>
          <a:lstStyle/>
          <a:p>
            <a:r>
              <a:rPr lang="fr-FR" sz="2800" b="1">
                <a:solidFill>
                  <a:schemeClr val="tx2">
                    <a:lumMod val="60000"/>
                    <a:lumOff val="40000"/>
                  </a:schemeClr>
                </a:solidFill>
                <a:latin typeface="Arial"/>
                <a:cs typeface="Arial"/>
              </a:rPr>
              <a:t>Témoins sédimentaires</a:t>
            </a:r>
            <a:endParaRPr lang="fr-FR" sz="2800"/>
          </a:p>
        </p:txBody>
      </p:sp>
    </p:spTree>
    <p:extLst>
      <p:ext uri="{BB962C8B-B14F-4D97-AF65-F5344CB8AC3E}">
        <p14:creationId xmlns:p14="http://schemas.microsoft.com/office/powerpoint/2010/main" val="4255783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Image 1"/>
          <p:cNvPicPr>
            <a:picLocks noChangeAspect="1" noChangeArrowheads="1"/>
          </p:cNvPicPr>
          <p:nvPr/>
        </p:nvPicPr>
        <p:blipFill>
          <a:blip r:embed="rId3" cstate="print">
            <a:extLst>
              <a:ext uri="{28A0092B-C50C-407E-A947-70E740481C1C}">
                <a14:useLocalDpi xmlns:a14="http://schemas.microsoft.com/office/drawing/2010/main"/>
              </a:ext>
            </a:extLst>
          </a:blip>
          <a:srcRect t="11571"/>
          <a:stretch>
            <a:fillRect/>
          </a:stretch>
        </p:blipFill>
        <p:spPr bwMode="auto">
          <a:xfrm>
            <a:off x="76200" y="1524000"/>
            <a:ext cx="55626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5" name="Text Box 3"/>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C92544"/>
                </a:solidFill>
                <a:effectLst>
                  <a:outerShdw blurRad="38100" dist="38100" dir="2700000" algn="tl">
                    <a:srgbClr val="DDDDDD"/>
                  </a:outerShdw>
                </a:effectLst>
              </a:rPr>
              <a:t>Les 5 majeures</a:t>
            </a:r>
          </a:p>
          <a:p>
            <a:pPr algn="ctr">
              <a:lnSpc>
                <a:spcPct val="110000"/>
              </a:lnSpc>
            </a:pPr>
            <a:r>
              <a:rPr lang="fr-FR" sz="2000" b="1" dirty="0">
                <a:solidFill>
                  <a:srgbClr val="C92544"/>
                </a:solidFill>
                <a:effectLst>
                  <a:outerShdw blurRad="38100" dist="38100" dir="2700000" algn="tl">
                    <a:srgbClr val="DDDDDD"/>
                  </a:outerShdw>
                </a:effectLst>
              </a:rPr>
              <a:t>Le volcanisme, facteur nécessaire ?</a:t>
            </a:r>
            <a:endParaRPr lang="fr-FR" sz="4000" b="1" dirty="0">
              <a:solidFill>
                <a:srgbClr val="C92544"/>
              </a:solidFill>
              <a:effectLst>
                <a:outerShdw blurRad="38100" dist="38100" dir="2700000" algn="tl">
                  <a:srgbClr val="DDDDDD"/>
                </a:outerShdw>
              </a:effectLst>
            </a:endParaRPr>
          </a:p>
        </p:txBody>
      </p:sp>
      <p:sp>
        <p:nvSpPr>
          <p:cNvPr id="412676" name="Text Box 4"/>
          <p:cNvSpPr txBox="1">
            <a:spLocks noChangeArrowheads="1"/>
          </p:cNvSpPr>
          <p:nvPr/>
        </p:nvSpPr>
        <p:spPr bwMode="auto">
          <a:xfrm>
            <a:off x="5395913" y="6357938"/>
            <a:ext cx="299928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chemeClr val="tx1">
                    <a:lumMod val="65000"/>
                    <a:lumOff val="35000"/>
                  </a:schemeClr>
                </a:solidFill>
                <a:latin typeface="Arial Black" charset="0"/>
              </a:rPr>
              <a:t>Une bonne corrélation</a:t>
            </a:r>
          </a:p>
        </p:txBody>
      </p:sp>
      <p:sp>
        <p:nvSpPr>
          <p:cNvPr id="412677" name="Text Box 5"/>
          <p:cNvSpPr txBox="1">
            <a:spLocks noChangeArrowheads="1"/>
          </p:cNvSpPr>
          <p:nvPr/>
        </p:nvSpPr>
        <p:spPr bwMode="auto">
          <a:xfrm>
            <a:off x="533400" y="6324600"/>
            <a:ext cx="1447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fr-FR" sz="900">
                <a:solidFill>
                  <a:schemeClr val="tx1">
                    <a:lumMod val="50000"/>
                    <a:lumOff val="50000"/>
                  </a:schemeClr>
                </a:solidFill>
              </a:rPr>
              <a:t>Courtillot &amp; Renne 2003</a:t>
            </a:r>
          </a:p>
        </p:txBody>
      </p:sp>
      <p:sp>
        <p:nvSpPr>
          <p:cNvPr id="412678" name="Oval 6"/>
          <p:cNvSpPr>
            <a:spLocks noChangeArrowheads="1"/>
          </p:cNvSpPr>
          <p:nvPr/>
        </p:nvSpPr>
        <p:spPr bwMode="auto">
          <a:xfrm>
            <a:off x="1681163" y="5072063"/>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412679" name="Oval 7"/>
          <p:cNvSpPr>
            <a:spLocks noChangeArrowheads="1"/>
          </p:cNvSpPr>
          <p:nvPr/>
        </p:nvSpPr>
        <p:spPr bwMode="auto">
          <a:xfrm>
            <a:off x="3268663" y="3454400"/>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412680" name="Oval 8"/>
          <p:cNvSpPr>
            <a:spLocks noChangeArrowheads="1"/>
          </p:cNvSpPr>
          <p:nvPr/>
        </p:nvSpPr>
        <p:spPr bwMode="auto">
          <a:xfrm>
            <a:off x="3854450" y="2873375"/>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sp>
        <p:nvSpPr>
          <p:cNvPr id="412681" name="Oval 9"/>
          <p:cNvSpPr>
            <a:spLocks noChangeArrowheads="1"/>
          </p:cNvSpPr>
          <p:nvPr/>
        </p:nvSpPr>
        <p:spPr bwMode="auto">
          <a:xfrm>
            <a:off x="5106988" y="1598613"/>
            <a:ext cx="152400" cy="152400"/>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412684" name="Group 12"/>
          <p:cNvGrpSpPr>
            <a:grpSpLocks/>
          </p:cNvGrpSpPr>
          <p:nvPr/>
        </p:nvGrpSpPr>
        <p:grpSpPr bwMode="auto">
          <a:xfrm>
            <a:off x="5638800" y="2057400"/>
            <a:ext cx="3276600" cy="3657600"/>
            <a:chOff x="3552" y="1296"/>
            <a:chExt cx="2064" cy="2304"/>
          </a:xfrm>
        </p:grpSpPr>
        <p:sp>
          <p:nvSpPr>
            <p:cNvPr id="412682" name="Text Box 10"/>
            <p:cNvSpPr txBox="1">
              <a:spLocks noChangeArrowheads="1"/>
            </p:cNvSpPr>
            <p:nvPr/>
          </p:nvSpPr>
          <p:spPr bwMode="auto">
            <a:xfrm>
              <a:off x="3552" y="2572"/>
              <a:ext cx="2016" cy="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40000"/>
                </a:lnSpc>
              </a:pPr>
              <a:r>
                <a:rPr lang="fr-FR" sz="2000"/>
                <a:t>Conditions pour qu</a:t>
              </a:r>
              <a:r>
                <a:rPr lang="ja-JP" altLang="fr-FR" sz="2000"/>
                <a:t>’</a:t>
              </a:r>
              <a:r>
                <a:rPr lang="fr-FR" sz="2000"/>
                <a:t>il soit nécessaire:</a:t>
              </a:r>
            </a:p>
            <a:p>
              <a:pPr lvl="1">
                <a:lnSpc>
                  <a:spcPct val="140000"/>
                </a:lnSpc>
                <a:buFontTx/>
                <a:buChar char="•"/>
              </a:pPr>
              <a:r>
                <a:rPr lang="fr-FR" sz="1600"/>
                <a:t> Age Viluy</a:t>
              </a:r>
            </a:p>
            <a:p>
              <a:pPr lvl="1">
                <a:lnSpc>
                  <a:spcPct val="140000"/>
                </a:lnSpc>
                <a:buFontTx/>
                <a:buChar char="•"/>
              </a:pPr>
              <a:r>
                <a:rPr lang="fr-FR" sz="1600"/>
                <a:t> Disparition « Ordovicien »</a:t>
              </a:r>
              <a:endParaRPr lang="fr-FR" sz="2000"/>
            </a:p>
          </p:txBody>
        </p:sp>
        <p:sp>
          <p:nvSpPr>
            <p:cNvPr id="412683" name="Text Box 11"/>
            <p:cNvSpPr txBox="1">
              <a:spLocks noChangeArrowheads="1"/>
            </p:cNvSpPr>
            <p:nvPr/>
          </p:nvSpPr>
          <p:spPr bwMode="auto">
            <a:xfrm>
              <a:off x="3552" y="1296"/>
              <a:ext cx="2064" cy="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30000"/>
                </a:lnSpc>
              </a:pPr>
              <a:r>
                <a:rPr lang="fr-FR" sz="2000"/>
                <a:t>Il existe des épanchements sans crise:</a:t>
              </a:r>
            </a:p>
            <a:p>
              <a:pPr lvl="1">
                <a:lnSpc>
                  <a:spcPct val="130000"/>
                </a:lnSpc>
                <a:buFontTx/>
                <a:buChar char="•"/>
              </a:pPr>
              <a:r>
                <a:rPr lang="fr-FR" sz="1600"/>
                <a:t> Pas un facteur suffisant</a:t>
              </a:r>
              <a:endParaRPr lang="fr-FR" sz="2000"/>
            </a:p>
          </p:txBody>
        </p:sp>
      </p:grpSp>
    </p:spTree>
    <p:extLst>
      <p:ext uri="{BB962C8B-B14F-4D97-AF65-F5344CB8AC3E}">
        <p14:creationId xmlns:p14="http://schemas.microsoft.com/office/powerpoint/2010/main" val="189131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412684"/>
                                        </p:tgtEl>
                                        <p:attrNameLst>
                                          <p:attrName>style.visibility</p:attrName>
                                        </p:attrNameLst>
                                      </p:cBhvr>
                                      <p:to>
                                        <p:strVal val="visible"/>
                                      </p:to>
                                    </p:set>
                                    <p:animEffect transition="in" filter="barn(outVertical)">
                                      <p:cBhvr>
                                        <p:cTn id="7" dur="500"/>
                                        <p:tgtEl>
                                          <p:spTgt spid="412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50282" y="228600"/>
            <a:ext cx="7848600" cy="7355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smtClean="0">
                <a:solidFill>
                  <a:srgbClr val="C92544"/>
                </a:solidFill>
                <a:effectLst>
                  <a:outerShdw blurRad="38100" dist="38100" dir="2700000" algn="tl">
                    <a:srgbClr val="DDDDDD"/>
                  </a:outerShdw>
                </a:effectLst>
              </a:rPr>
              <a:t>Deux acteurs essentiels</a:t>
            </a:r>
            <a:endParaRPr lang="fr-FR" sz="4000" b="1" dirty="0">
              <a:solidFill>
                <a:srgbClr val="C92544"/>
              </a:solidFill>
              <a:effectLst>
                <a:outerShdw blurRad="38100" dist="38100" dir="2700000" algn="tl">
                  <a:srgbClr val="DDDDDD"/>
                </a:outerShdw>
              </a:effectLst>
            </a:endParaRPr>
          </a:p>
        </p:txBody>
      </p:sp>
      <p:grpSp>
        <p:nvGrpSpPr>
          <p:cNvPr id="12" name="Grouper 11"/>
          <p:cNvGrpSpPr/>
          <p:nvPr/>
        </p:nvGrpSpPr>
        <p:grpSpPr>
          <a:xfrm>
            <a:off x="428878" y="1780246"/>
            <a:ext cx="5615872" cy="4272595"/>
            <a:chOff x="1764064" y="1432290"/>
            <a:chExt cx="5615872" cy="4272595"/>
          </a:xfrm>
        </p:grpSpPr>
        <p:sp>
          <p:nvSpPr>
            <p:cNvPr id="7" name="Rectangle 6"/>
            <p:cNvSpPr/>
            <p:nvPr/>
          </p:nvSpPr>
          <p:spPr>
            <a:xfrm>
              <a:off x="1764064" y="1432290"/>
              <a:ext cx="5615872" cy="42725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1" name="Grouper 10"/>
            <p:cNvGrpSpPr/>
            <p:nvPr/>
          </p:nvGrpSpPr>
          <p:grpSpPr>
            <a:xfrm>
              <a:off x="2054236" y="1589071"/>
              <a:ext cx="5191644" cy="3920837"/>
              <a:chOff x="2054236" y="1589071"/>
              <a:chExt cx="5191644" cy="3920837"/>
            </a:xfrm>
          </p:grpSpPr>
          <p:pic>
            <p:nvPicPr>
              <p:cNvPr id="4" name="Imag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3148" t="37475" r="20074" b="5354"/>
              <a:stretch/>
            </p:blipFill>
            <p:spPr>
              <a:xfrm rot="60000">
                <a:off x="2054236" y="1589071"/>
                <a:ext cx="5191644" cy="3920837"/>
              </a:xfrm>
              <a:prstGeom prst="rect">
                <a:avLst/>
              </a:prstGeom>
            </p:spPr>
          </p:pic>
          <p:sp>
            <p:nvSpPr>
              <p:cNvPr id="9" name="Rectangle 8"/>
              <p:cNvSpPr/>
              <p:nvPr/>
            </p:nvSpPr>
            <p:spPr>
              <a:xfrm>
                <a:off x="2298138" y="1933996"/>
                <a:ext cx="4588184" cy="517891"/>
              </a:xfrm>
              <a:prstGeom prst="rect">
                <a:avLst/>
              </a:prstGeom>
              <a:solidFill>
                <a:schemeClr val="accent2">
                  <a:lumMod val="60000"/>
                  <a:lumOff val="40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13" name="ZoneTexte 12"/>
          <p:cNvSpPr txBox="1"/>
          <p:nvPr/>
        </p:nvSpPr>
        <p:spPr>
          <a:xfrm>
            <a:off x="5656333" y="2233401"/>
            <a:ext cx="3262753" cy="1015663"/>
          </a:xfrm>
          <a:prstGeom prst="rect">
            <a:avLst/>
          </a:prstGeom>
          <a:solidFill>
            <a:schemeClr val="accent2"/>
          </a:solidFill>
        </p:spPr>
        <p:txBody>
          <a:bodyPr wrap="none" rtlCol="0">
            <a:spAutoFit/>
          </a:bodyPr>
          <a:lstStyle/>
          <a:p>
            <a:r>
              <a:rPr lang="fr-FR" sz="2000" b="1" dirty="0" smtClean="0">
                <a:solidFill>
                  <a:schemeClr val="bg1"/>
                </a:solidFill>
              </a:rPr>
              <a:t>Volcanisme = </a:t>
            </a:r>
            <a:r>
              <a:rPr lang="fr-FR" sz="2000" b="1" smtClean="0">
                <a:solidFill>
                  <a:schemeClr val="bg1"/>
                </a:solidFill>
              </a:rPr>
              <a:t>1-2 Ma</a:t>
            </a:r>
          </a:p>
          <a:p>
            <a:endParaRPr lang="fr-FR" sz="2000" b="1" dirty="0" smtClean="0">
              <a:solidFill>
                <a:schemeClr val="bg1"/>
              </a:solidFill>
            </a:endParaRPr>
          </a:p>
          <a:p>
            <a:r>
              <a:rPr lang="fr-FR" sz="2000" b="1" dirty="0" smtClean="0">
                <a:solidFill>
                  <a:schemeClr val="bg1"/>
                </a:solidFill>
              </a:rPr>
              <a:t>Météorites = 1-2 Ma à 50 Ma</a:t>
            </a:r>
            <a:endParaRPr lang="fr-FR" sz="2000" b="1" dirty="0">
              <a:solidFill>
                <a:schemeClr val="bg1"/>
              </a:solidFill>
            </a:endParaRPr>
          </a:p>
        </p:txBody>
      </p:sp>
      <p:sp>
        <p:nvSpPr>
          <p:cNvPr id="14" name="ZoneTexte 13"/>
          <p:cNvSpPr txBox="1"/>
          <p:nvPr/>
        </p:nvSpPr>
        <p:spPr>
          <a:xfrm>
            <a:off x="1099092" y="952817"/>
            <a:ext cx="7206396" cy="400110"/>
          </a:xfrm>
          <a:prstGeom prst="rect">
            <a:avLst/>
          </a:prstGeom>
          <a:noFill/>
        </p:spPr>
        <p:txBody>
          <a:bodyPr wrap="none" rtlCol="0">
            <a:spAutoFit/>
          </a:bodyPr>
          <a:lstStyle/>
          <a:p>
            <a:r>
              <a:rPr lang="fr-FR" sz="2000" b="1" dirty="0" smtClean="0">
                <a:solidFill>
                  <a:srgbClr val="CA2444"/>
                </a:solidFill>
              </a:rPr>
              <a:t>Une simple question de temps pour atteindre un niveau de crise</a:t>
            </a:r>
            <a:r>
              <a:rPr lang="is-IS" sz="2000" b="1" dirty="0" smtClean="0">
                <a:solidFill>
                  <a:srgbClr val="CA2444"/>
                </a:solidFill>
              </a:rPr>
              <a:t>…</a:t>
            </a:r>
            <a:endParaRPr lang="fr-FR" sz="2000" b="1" dirty="0">
              <a:solidFill>
                <a:srgbClr val="CA2444"/>
              </a:solidFill>
            </a:endParaRPr>
          </a:p>
        </p:txBody>
      </p:sp>
      <p:sp>
        <p:nvSpPr>
          <p:cNvPr id="15" name="ZoneTexte 14"/>
          <p:cNvSpPr txBox="1"/>
          <p:nvPr/>
        </p:nvSpPr>
        <p:spPr>
          <a:xfrm>
            <a:off x="413869" y="6165772"/>
            <a:ext cx="3768019" cy="276999"/>
          </a:xfrm>
          <a:prstGeom prst="rect">
            <a:avLst/>
          </a:prstGeom>
          <a:noFill/>
        </p:spPr>
        <p:txBody>
          <a:bodyPr wrap="none" rtlCol="0">
            <a:spAutoFit/>
          </a:bodyPr>
          <a:lstStyle/>
          <a:p>
            <a:r>
              <a:rPr lang="fr-FR" sz="1200" i="1" dirty="0" smtClean="0">
                <a:solidFill>
                  <a:schemeClr val="tx1">
                    <a:lumMod val="65000"/>
                    <a:lumOff val="35000"/>
                  </a:schemeClr>
                </a:solidFill>
              </a:rPr>
              <a:t>J. </a:t>
            </a:r>
            <a:r>
              <a:rPr lang="fr-FR" sz="1200" i="1" dirty="0" err="1" smtClean="0">
                <a:solidFill>
                  <a:schemeClr val="tx1">
                    <a:lumMod val="65000"/>
                    <a:lumOff val="35000"/>
                  </a:schemeClr>
                </a:solidFill>
              </a:rPr>
              <a:t>Rosen</a:t>
            </a:r>
            <a:r>
              <a:rPr lang="fr-FR" sz="1200" i="1" dirty="0" smtClean="0">
                <a:solidFill>
                  <a:schemeClr val="tx1">
                    <a:lumMod val="65000"/>
                    <a:lumOff val="35000"/>
                  </a:schemeClr>
                </a:solidFill>
              </a:rPr>
              <a:t> 2016 – </a:t>
            </a:r>
            <a:r>
              <a:rPr lang="fr-FR" sz="1200" i="1" dirty="0" err="1" smtClean="0">
                <a:solidFill>
                  <a:schemeClr val="tx1">
                    <a:lumMod val="65000"/>
                    <a:lumOff val="35000"/>
                  </a:schemeClr>
                </a:solidFill>
              </a:rPr>
              <a:t>Thinking</a:t>
            </a:r>
            <a:r>
              <a:rPr lang="fr-FR" sz="1200" i="1" dirty="0" smtClean="0">
                <a:solidFill>
                  <a:schemeClr val="tx1">
                    <a:lumMod val="65000"/>
                    <a:lumOff val="35000"/>
                  </a:schemeClr>
                </a:solidFill>
              </a:rPr>
              <a:t> the </a:t>
            </a:r>
            <a:r>
              <a:rPr lang="fr-FR" sz="1200" i="1" dirty="0" err="1" smtClean="0">
                <a:solidFill>
                  <a:schemeClr val="tx1">
                    <a:lumMod val="65000"/>
                    <a:lumOff val="35000"/>
                  </a:schemeClr>
                </a:solidFill>
              </a:rPr>
              <a:t>unthinkable</a:t>
            </a:r>
            <a:r>
              <a:rPr lang="fr-FR" sz="1200" i="1" dirty="0" smtClean="0">
                <a:solidFill>
                  <a:schemeClr val="tx1">
                    <a:lumMod val="65000"/>
                    <a:lumOff val="35000"/>
                  </a:schemeClr>
                </a:solidFill>
              </a:rPr>
              <a:t>. Science vol. 353</a:t>
            </a:r>
            <a:endParaRPr lang="fr-FR" sz="1200" i="1" dirty="0">
              <a:solidFill>
                <a:schemeClr val="tx1">
                  <a:lumMod val="65000"/>
                  <a:lumOff val="35000"/>
                </a:schemeClr>
              </a:solidFill>
            </a:endParaRPr>
          </a:p>
        </p:txBody>
      </p:sp>
      <p:sp>
        <p:nvSpPr>
          <p:cNvPr id="16" name="ZoneTexte 15"/>
          <p:cNvSpPr txBox="1"/>
          <p:nvPr/>
        </p:nvSpPr>
        <p:spPr>
          <a:xfrm>
            <a:off x="5626824" y="4895682"/>
            <a:ext cx="936090" cy="307777"/>
          </a:xfrm>
          <a:prstGeom prst="rect">
            <a:avLst/>
          </a:prstGeom>
          <a:solidFill>
            <a:schemeClr val="bg1"/>
          </a:solidFill>
        </p:spPr>
        <p:txBody>
          <a:bodyPr wrap="none" rtlCol="0">
            <a:spAutoFit/>
          </a:bodyPr>
          <a:lstStyle/>
          <a:p>
            <a:r>
              <a:rPr lang="fr-FR" sz="1400" b="1" dirty="0" smtClean="0"/>
              <a:t>fréquence</a:t>
            </a:r>
            <a:endParaRPr lang="fr-FR" sz="1400" b="1" dirty="0"/>
          </a:p>
        </p:txBody>
      </p:sp>
      <p:sp>
        <p:nvSpPr>
          <p:cNvPr id="17" name="ZoneTexte 16"/>
          <p:cNvSpPr txBox="1"/>
          <p:nvPr/>
        </p:nvSpPr>
        <p:spPr>
          <a:xfrm>
            <a:off x="685231" y="1609447"/>
            <a:ext cx="809837" cy="307777"/>
          </a:xfrm>
          <a:prstGeom prst="rect">
            <a:avLst/>
          </a:prstGeom>
          <a:solidFill>
            <a:schemeClr val="bg1"/>
          </a:solidFill>
        </p:spPr>
        <p:txBody>
          <a:bodyPr wrap="none" rtlCol="0">
            <a:spAutoFit/>
          </a:bodyPr>
          <a:lstStyle/>
          <a:p>
            <a:r>
              <a:rPr lang="fr-FR" sz="1400" b="1" smtClean="0"/>
              <a:t>ampleur</a:t>
            </a:r>
            <a:endParaRPr lang="fr-FR" sz="1400" b="1"/>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145" y="3794691"/>
            <a:ext cx="1918179" cy="1879815"/>
          </a:xfrm>
          <a:prstGeom prst="rect">
            <a:avLst/>
          </a:prstGeom>
        </p:spPr>
      </p:pic>
      <p:sp>
        <p:nvSpPr>
          <p:cNvPr id="18" name="ZoneTexte 17"/>
          <p:cNvSpPr txBox="1"/>
          <p:nvPr/>
        </p:nvSpPr>
        <p:spPr>
          <a:xfrm>
            <a:off x="6562914" y="5766069"/>
            <a:ext cx="2491388" cy="400110"/>
          </a:xfrm>
          <a:prstGeom prst="rect">
            <a:avLst/>
          </a:prstGeom>
          <a:noFill/>
        </p:spPr>
        <p:txBody>
          <a:bodyPr wrap="none" rtlCol="0">
            <a:spAutoFit/>
          </a:bodyPr>
          <a:lstStyle/>
          <a:p>
            <a:r>
              <a:rPr lang="is-IS" sz="2000" b="1" dirty="0" smtClean="0">
                <a:solidFill>
                  <a:srgbClr val="CA2444"/>
                </a:solidFill>
              </a:rPr>
              <a:t>… pour </a:t>
            </a:r>
            <a:r>
              <a:rPr lang="is-IS" sz="2000" b="1" i="1" dirty="0" smtClean="0">
                <a:solidFill>
                  <a:srgbClr val="CA2444"/>
                </a:solidFill>
              </a:rPr>
              <a:t>Homo sapiens</a:t>
            </a:r>
            <a:endParaRPr lang="fr-FR" sz="2000" b="1" i="1" dirty="0">
              <a:solidFill>
                <a:srgbClr val="CA2444"/>
              </a:solidFill>
            </a:endParaRPr>
          </a:p>
        </p:txBody>
      </p:sp>
    </p:spTree>
    <p:extLst>
      <p:ext uri="{BB962C8B-B14F-4D97-AF65-F5344CB8AC3E}">
        <p14:creationId xmlns:p14="http://schemas.microsoft.com/office/powerpoint/2010/main" val="10908340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5609" y="357148"/>
            <a:ext cx="4956180" cy="646331"/>
          </a:xfrm>
          <a:prstGeom prst="rect">
            <a:avLst/>
          </a:prstGeom>
          <a:noFill/>
          <a:effectLst/>
        </p:spPr>
        <p:txBody>
          <a:bodyPr wrap="none" rtlCol="0">
            <a:spAutoFit/>
          </a:bodyPr>
          <a:lstStyle/>
          <a:p>
            <a:r>
              <a:rPr lang="fr-FR" sz="3600" b="1">
                <a:solidFill>
                  <a:srgbClr val="C92544"/>
                </a:solidFill>
                <a:latin typeface="Arial"/>
                <a:cs typeface="Arial"/>
              </a:rPr>
              <a:t>Moralité du chapitre 2 </a:t>
            </a:r>
          </a:p>
        </p:txBody>
      </p:sp>
      <p:sp>
        <p:nvSpPr>
          <p:cNvPr id="11" name="ZoneTexte 10"/>
          <p:cNvSpPr txBox="1"/>
          <p:nvPr/>
        </p:nvSpPr>
        <p:spPr>
          <a:xfrm>
            <a:off x="325609" y="1479823"/>
            <a:ext cx="8254634" cy="461665"/>
          </a:xfrm>
          <a:prstGeom prst="rect">
            <a:avLst/>
          </a:prstGeom>
          <a:noFill/>
        </p:spPr>
        <p:txBody>
          <a:bodyPr wrap="none" rtlCol="0">
            <a:spAutoFit/>
          </a:bodyPr>
          <a:lstStyle/>
          <a:p>
            <a:r>
              <a:rPr lang="fr-FR" sz="2400" b="1">
                <a:solidFill>
                  <a:srgbClr val="C92544"/>
                </a:solidFill>
              </a:rPr>
              <a:t>Une crise c’est long, généralement polyphasé et donc complexe</a:t>
            </a:r>
          </a:p>
        </p:txBody>
      </p:sp>
      <p:pic>
        <p:nvPicPr>
          <p:cNvPr id="7" name="Image 6" descr="Capture d’écran 2011-10-31 à 12.07.3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9429" y="2587457"/>
            <a:ext cx="1422440" cy="2081319"/>
          </a:xfrm>
          <a:prstGeom prst="rect">
            <a:avLst/>
          </a:prstGeom>
        </p:spPr>
      </p:pic>
      <p:sp>
        <p:nvSpPr>
          <p:cNvPr id="2" name="Rectangle 1"/>
          <p:cNvSpPr/>
          <p:nvPr/>
        </p:nvSpPr>
        <p:spPr>
          <a:xfrm>
            <a:off x="325608" y="2798608"/>
            <a:ext cx="5426451" cy="2308324"/>
          </a:xfrm>
          <a:prstGeom prst="rect">
            <a:avLst/>
          </a:prstGeom>
        </p:spPr>
        <p:txBody>
          <a:bodyPr wrap="square">
            <a:spAutoFit/>
          </a:bodyPr>
          <a:lstStyle/>
          <a:p>
            <a:r>
              <a:rPr lang="fr-FR" sz="2400" b="1">
                <a:solidFill>
                  <a:srgbClr val="C92544"/>
                </a:solidFill>
              </a:rPr>
              <a:t>Ce qui impacte la biodiversité est en premier ordre </a:t>
            </a:r>
            <a:r>
              <a:rPr lang="fr-FR" sz="2400" b="1" i="1" u="sng">
                <a:solidFill>
                  <a:srgbClr val="C92544"/>
                </a:solidFill>
              </a:rPr>
              <a:t>le climat</a:t>
            </a:r>
            <a:r>
              <a:rPr lang="fr-FR" sz="2400" b="1">
                <a:solidFill>
                  <a:srgbClr val="C92544"/>
                </a:solidFill>
              </a:rPr>
              <a:t>, quels qu’en soient les mécanismes initiateurs.</a:t>
            </a:r>
          </a:p>
          <a:p>
            <a:endParaRPr lang="fr-FR" sz="2400" b="1">
              <a:solidFill>
                <a:srgbClr val="C92544"/>
              </a:solidFill>
            </a:endParaRPr>
          </a:p>
          <a:p>
            <a:r>
              <a:rPr lang="fr-FR" sz="2400" b="1">
                <a:solidFill>
                  <a:srgbClr val="C92544"/>
                </a:solidFill>
              </a:rPr>
              <a:t>Les facteurs forçants sont </a:t>
            </a:r>
            <a:r>
              <a:rPr lang="fr-FR" sz="2400" b="1" i="1" u="sng">
                <a:solidFill>
                  <a:srgbClr val="C92544"/>
                </a:solidFill>
              </a:rPr>
              <a:t>multiples</a:t>
            </a:r>
          </a:p>
          <a:p>
            <a:r>
              <a:rPr lang="fr-FR" sz="2400" b="1">
                <a:solidFill>
                  <a:srgbClr val="C92544"/>
                </a:solidFill>
              </a:rPr>
              <a:t>Mais le volcanisme est souvent présent.</a:t>
            </a:r>
          </a:p>
        </p:txBody>
      </p:sp>
      <p:pic>
        <p:nvPicPr>
          <p:cNvPr id="5" name="Image 4" descr="741273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216" y="2216944"/>
            <a:ext cx="2982450" cy="4113724"/>
          </a:xfrm>
          <a:prstGeom prst="rect">
            <a:avLst/>
          </a:prstGeom>
        </p:spPr>
      </p:pic>
    </p:spTree>
    <p:extLst>
      <p:ext uri="{BB962C8B-B14F-4D97-AF65-F5344CB8AC3E}">
        <p14:creationId xmlns:p14="http://schemas.microsoft.com/office/powerpoint/2010/main" val="1629370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809" y="769123"/>
            <a:ext cx="8805333"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Quels ont été les modes de réaction de la biosphère ?</a:t>
            </a:r>
            <a:endParaRPr lang="fr-FR" sz="2800"/>
          </a:p>
        </p:txBody>
      </p:sp>
      <p:pic>
        <p:nvPicPr>
          <p:cNvPr id="4" name="Image 3" descr="Capture d’écran 2011-10-31 à 13.40.2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8783" y="1823934"/>
            <a:ext cx="6198704" cy="4221266"/>
          </a:xfrm>
          <a:prstGeom prst="rect">
            <a:avLst/>
          </a:prstGeom>
        </p:spPr>
      </p:pic>
      <p:sp>
        <p:nvSpPr>
          <p:cNvPr id="5" name="ZoneTexte 4"/>
          <p:cNvSpPr txBox="1"/>
          <p:nvPr/>
        </p:nvSpPr>
        <p:spPr>
          <a:xfrm>
            <a:off x="6661144" y="5997336"/>
            <a:ext cx="1006343" cy="307777"/>
          </a:xfrm>
          <a:prstGeom prst="rect">
            <a:avLst/>
          </a:prstGeom>
          <a:noFill/>
        </p:spPr>
        <p:txBody>
          <a:bodyPr wrap="none" rtlCol="0">
            <a:spAutoFit/>
          </a:bodyPr>
          <a:lstStyle/>
          <a:p>
            <a:r>
              <a:rPr lang="fr-FR" sz="1400"/>
              <a:t>© Blacksad</a:t>
            </a:r>
          </a:p>
        </p:txBody>
      </p:sp>
      <p:sp>
        <p:nvSpPr>
          <p:cNvPr id="6" name="Rectangle 5"/>
          <p:cNvSpPr/>
          <p:nvPr/>
        </p:nvSpPr>
        <p:spPr>
          <a:xfrm>
            <a:off x="229809" y="272140"/>
            <a:ext cx="1313468" cy="369332"/>
          </a:xfrm>
          <a:prstGeom prst="rect">
            <a:avLst/>
          </a:prstGeom>
        </p:spPr>
        <p:txBody>
          <a:bodyPr wrap="none">
            <a:spAutoFit/>
          </a:bodyPr>
          <a:lstStyle/>
          <a:p>
            <a:r>
              <a:rPr lang="fr-FR" b="1">
                <a:solidFill>
                  <a:schemeClr val="bg2">
                    <a:lumMod val="25000"/>
                  </a:schemeClr>
                </a:solidFill>
                <a:latin typeface="Arial"/>
                <a:cs typeface="Arial"/>
              </a:rPr>
              <a:t>Chapitre 3</a:t>
            </a:r>
            <a:endParaRPr lang="fr-FR">
              <a:solidFill>
                <a:schemeClr val="bg2">
                  <a:lumMod val="25000"/>
                </a:schemeClr>
              </a:solidFill>
            </a:endParaRPr>
          </a:p>
        </p:txBody>
      </p:sp>
    </p:spTree>
    <p:extLst>
      <p:ext uri="{BB962C8B-B14F-4D97-AF65-F5344CB8AC3E}">
        <p14:creationId xmlns:p14="http://schemas.microsoft.com/office/powerpoint/2010/main" val="25947516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2687" y="6145727"/>
            <a:ext cx="5242322" cy="523220"/>
          </a:xfrm>
          <a:prstGeom prst="rect">
            <a:avLst/>
          </a:prstGeom>
        </p:spPr>
        <p:txBody>
          <a:bodyPr wrap="square">
            <a:spAutoFit/>
          </a:bodyPr>
          <a:lstStyle/>
          <a:p>
            <a:pPr>
              <a:lnSpc>
                <a:spcPct val="120000"/>
              </a:lnSpc>
            </a:pPr>
            <a:r>
              <a:rPr lang="fr-FR" sz="2400" b="1">
                <a:solidFill>
                  <a:schemeClr val="bg2">
                    <a:lumMod val="50000"/>
                  </a:schemeClr>
                </a:solidFill>
              </a:rPr>
              <a:t>Les crises ne sont pas des hécatombes.</a:t>
            </a:r>
          </a:p>
        </p:txBody>
      </p:sp>
      <p:grpSp>
        <p:nvGrpSpPr>
          <p:cNvPr id="3" name="Grouper 2"/>
          <p:cNvGrpSpPr/>
          <p:nvPr/>
        </p:nvGrpSpPr>
        <p:grpSpPr>
          <a:xfrm>
            <a:off x="325609" y="2325441"/>
            <a:ext cx="4154779" cy="3375242"/>
            <a:chOff x="325609" y="2325441"/>
            <a:chExt cx="4154779" cy="3375242"/>
          </a:xfrm>
        </p:grpSpPr>
        <p:pic>
          <p:nvPicPr>
            <p:cNvPr id="2" name="Image 1" descr="Capture d’écran 2011-10-28 à 18.46.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609" y="2893400"/>
              <a:ext cx="4154779" cy="2807283"/>
            </a:xfrm>
            <a:prstGeom prst="rect">
              <a:avLst/>
            </a:prstGeom>
          </p:spPr>
        </p:pic>
        <p:sp>
          <p:nvSpPr>
            <p:cNvPr id="6" name="ZoneTexte 5"/>
            <p:cNvSpPr txBox="1"/>
            <p:nvPr/>
          </p:nvSpPr>
          <p:spPr>
            <a:xfrm>
              <a:off x="576900" y="2325441"/>
              <a:ext cx="3903487" cy="461665"/>
            </a:xfrm>
            <a:prstGeom prst="rect">
              <a:avLst/>
            </a:prstGeom>
            <a:noFill/>
          </p:spPr>
          <p:txBody>
            <a:bodyPr wrap="square" rtlCol="0">
              <a:spAutoFit/>
            </a:bodyPr>
            <a:lstStyle/>
            <a:p>
              <a:r>
                <a:rPr lang="fr-FR" sz="2400">
                  <a:solidFill>
                    <a:schemeClr val="bg2">
                      <a:lumMod val="25000"/>
                    </a:schemeClr>
                  </a:solidFill>
                </a:rPr>
                <a:t>Ceci n’est pas une « crise » ! </a:t>
              </a:r>
            </a:p>
          </p:txBody>
        </p:sp>
      </p:grpSp>
      <p:grpSp>
        <p:nvGrpSpPr>
          <p:cNvPr id="4" name="Grouper 3"/>
          <p:cNvGrpSpPr/>
          <p:nvPr/>
        </p:nvGrpSpPr>
        <p:grpSpPr>
          <a:xfrm>
            <a:off x="4957830" y="2343391"/>
            <a:ext cx="3914533" cy="3357292"/>
            <a:chOff x="4957830" y="2343391"/>
            <a:chExt cx="3914533" cy="3357292"/>
          </a:xfrm>
        </p:grpSpPr>
        <p:pic>
          <p:nvPicPr>
            <p:cNvPr id="7" name="Image 6" descr="Capture d’écran 2011-10-31 à 11.42.2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7830" y="2893400"/>
              <a:ext cx="3914533" cy="2807283"/>
            </a:xfrm>
            <a:prstGeom prst="rect">
              <a:avLst/>
            </a:prstGeom>
          </p:spPr>
        </p:pic>
        <p:sp>
          <p:nvSpPr>
            <p:cNvPr id="8" name="ZoneTexte 7"/>
            <p:cNvSpPr txBox="1"/>
            <p:nvPr/>
          </p:nvSpPr>
          <p:spPr>
            <a:xfrm>
              <a:off x="5448584" y="2343391"/>
              <a:ext cx="3133776" cy="461665"/>
            </a:xfrm>
            <a:prstGeom prst="rect">
              <a:avLst/>
            </a:prstGeom>
            <a:noFill/>
          </p:spPr>
          <p:txBody>
            <a:bodyPr wrap="square" rtlCol="0">
              <a:spAutoFit/>
            </a:bodyPr>
            <a:lstStyle/>
            <a:p>
              <a:r>
                <a:rPr lang="fr-FR" sz="2400">
                  <a:solidFill>
                    <a:schemeClr val="bg2">
                      <a:lumMod val="25000"/>
                    </a:schemeClr>
                  </a:solidFill>
                </a:rPr>
                <a:t>Ceci est une « crise » ! </a:t>
              </a:r>
            </a:p>
          </p:txBody>
        </p:sp>
      </p:grpSp>
      <p:sp>
        <p:nvSpPr>
          <p:cNvPr id="9" name="ZoneTexte 8"/>
          <p:cNvSpPr txBox="1"/>
          <p:nvPr/>
        </p:nvSpPr>
        <p:spPr>
          <a:xfrm>
            <a:off x="325609" y="489664"/>
            <a:ext cx="4829718" cy="646331"/>
          </a:xfrm>
          <a:prstGeom prst="rect">
            <a:avLst/>
          </a:prstGeom>
          <a:noFill/>
          <a:effectLst/>
        </p:spPr>
        <p:txBody>
          <a:bodyPr wrap="none" rtlCol="0">
            <a:spAutoFit/>
          </a:bodyPr>
          <a:lstStyle/>
          <a:p>
            <a:r>
              <a:rPr lang="fr-FR" sz="3600" b="1">
                <a:solidFill>
                  <a:schemeClr val="bg2">
                    <a:lumMod val="50000"/>
                  </a:schemeClr>
                </a:solidFill>
                <a:latin typeface="Arial"/>
                <a:cs typeface="Arial"/>
              </a:rPr>
              <a:t>Les crises anciennes</a:t>
            </a:r>
          </a:p>
        </p:txBody>
      </p:sp>
      <p:sp>
        <p:nvSpPr>
          <p:cNvPr id="10" name="Rectangle 9"/>
          <p:cNvSpPr/>
          <p:nvPr/>
        </p:nvSpPr>
        <p:spPr>
          <a:xfrm>
            <a:off x="325609" y="1412650"/>
            <a:ext cx="7910294" cy="369332"/>
          </a:xfrm>
          <a:prstGeom prst="rect">
            <a:avLst/>
          </a:prstGeom>
        </p:spPr>
        <p:txBody>
          <a:bodyPr wrap="square">
            <a:spAutoFit/>
          </a:bodyPr>
          <a:lstStyle/>
          <a:p>
            <a:r>
              <a:rPr lang="fr-FR" b="1">
                <a:solidFill>
                  <a:schemeClr val="bg2">
                    <a:lumMod val="50000"/>
                  </a:schemeClr>
                </a:solidFill>
                <a:latin typeface="Arial"/>
                <a:cs typeface="Arial"/>
              </a:rPr>
              <a:t>Leur mode d’expression et leur enregistrement dans le registre fossile</a:t>
            </a:r>
          </a:p>
        </p:txBody>
      </p:sp>
    </p:spTree>
    <p:extLst>
      <p:ext uri="{BB962C8B-B14F-4D97-AF65-F5344CB8AC3E}">
        <p14:creationId xmlns:p14="http://schemas.microsoft.com/office/powerpoint/2010/main" val="65159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iStock_000026304230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1886"/>
            <a:ext cx="9144000" cy="5716113"/>
          </a:xfrm>
          <a:prstGeom prst="rect">
            <a:avLst/>
          </a:prstGeom>
        </p:spPr>
      </p:pic>
      <p:sp>
        <p:nvSpPr>
          <p:cNvPr id="3" name="ZoneTexte 2"/>
          <p:cNvSpPr txBox="1"/>
          <p:nvPr/>
        </p:nvSpPr>
        <p:spPr>
          <a:xfrm>
            <a:off x="325609" y="489664"/>
            <a:ext cx="4829718" cy="646331"/>
          </a:xfrm>
          <a:prstGeom prst="rect">
            <a:avLst/>
          </a:prstGeom>
          <a:noFill/>
          <a:effectLst/>
        </p:spPr>
        <p:txBody>
          <a:bodyPr wrap="none" rtlCol="0">
            <a:spAutoFit/>
          </a:bodyPr>
          <a:lstStyle/>
          <a:p>
            <a:r>
              <a:rPr lang="fr-FR" sz="3600" b="1">
                <a:solidFill>
                  <a:schemeClr val="bg2">
                    <a:lumMod val="50000"/>
                  </a:schemeClr>
                </a:solidFill>
                <a:latin typeface="Arial"/>
                <a:cs typeface="Arial"/>
              </a:rPr>
              <a:t>Les crises anciennes</a:t>
            </a:r>
          </a:p>
        </p:txBody>
      </p:sp>
      <p:sp>
        <p:nvSpPr>
          <p:cNvPr id="2" name="Rectangle 1"/>
          <p:cNvSpPr/>
          <p:nvPr/>
        </p:nvSpPr>
        <p:spPr>
          <a:xfrm>
            <a:off x="5455602" y="5871299"/>
            <a:ext cx="3445831" cy="595035"/>
          </a:xfrm>
          <a:prstGeom prst="rect">
            <a:avLst/>
          </a:prstGeom>
        </p:spPr>
        <p:txBody>
          <a:bodyPr wrap="square">
            <a:spAutoFit/>
          </a:bodyPr>
          <a:lstStyle/>
          <a:p>
            <a:pPr>
              <a:lnSpc>
                <a:spcPct val="120000"/>
              </a:lnSpc>
            </a:pPr>
            <a:r>
              <a:rPr lang="fr-FR" sz="2800" b="1"/>
              <a:t>Une image fausse !</a:t>
            </a:r>
          </a:p>
        </p:txBody>
      </p:sp>
      <p:sp>
        <p:nvSpPr>
          <p:cNvPr id="6" name="Rectangle 5"/>
          <p:cNvSpPr/>
          <p:nvPr/>
        </p:nvSpPr>
        <p:spPr>
          <a:xfrm>
            <a:off x="105497" y="6430215"/>
            <a:ext cx="1620957" cy="307777"/>
          </a:xfrm>
          <a:prstGeom prst="rect">
            <a:avLst/>
          </a:prstGeom>
        </p:spPr>
        <p:txBody>
          <a:bodyPr wrap="none">
            <a:spAutoFit/>
          </a:bodyPr>
          <a:lstStyle/>
          <a:p>
            <a:r>
              <a:rPr lang="fr-FR" sz="1400">
                <a:solidFill>
                  <a:srgbClr val="7F7F7F"/>
                </a:solidFill>
              </a:rPr>
              <a:t>http://citizenpost.fr</a:t>
            </a:r>
          </a:p>
        </p:txBody>
      </p:sp>
    </p:spTree>
    <p:extLst>
      <p:ext uri="{BB962C8B-B14F-4D97-AF65-F5344CB8AC3E}">
        <p14:creationId xmlns:p14="http://schemas.microsoft.com/office/powerpoint/2010/main" val="3519655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25609" y="368257"/>
            <a:ext cx="6211957" cy="646331"/>
          </a:xfrm>
          <a:prstGeom prst="rect">
            <a:avLst/>
          </a:prstGeom>
          <a:noFill/>
          <a:effectLst/>
        </p:spPr>
        <p:txBody>
          <a:bodyPr wrap="none" rtlCol="0">
            <a:spAutoFit/>
          </a:bodyPr>
          <a:lstStyle/>
          <a:p>
            <a:r>
              <a:rPr lang="fr-FR" sz="3600" b="1" dirty="0">
                <a:solidFill>
                  <a:schemeClr val="bg2">
                    <a:lumMod val="50000"/>
                  </a:schemeClr>
                </a:solidFill>
                <a:latin typeface="Arial"/>
                <a:cs typeface="Arial"/>
              </a:rPr>
              <a:t>Impact biologique qualitatif</a:t>
            </a:r>
          </a:p>
        </p:txBody>
      </p:sp>
      <p:sp>
        <p:nvSpPr>
          <p:cNvPr id="10" name="Rectangle 9"/>
          <p:cNvSpPr/>
          <p:nvPr/>
        </p:nvSpPr>
        <p:spPr>
          <a:xfrm>
            <a:off x="5210474" y="6304872"/>
            <a:ext cx="3604375" cy="400110"/>
          </a:xfrm>
          <a:prstGeom prst="rect">
            <a:avLst/>
          </a:prstGeom>
        </p:spPr>
        <p:txBody>
          <a:bodyPr wrap="square">
            <a:spAutoFit/>
          </a:bodyPr>
          <a:lstStyle/>
          <a:p>
            <a:r>
              <a:rPr lang="fr-FR" sz="2000" b="1">
                <a:solidFill>
                  <a:schemeClr val="bg2">
                    <a:lumMod val="50000"/>
                  </a:schemeClr>
                </a:solidFill>
                <a:latin typeface="Arial"/>
                <a:cs typeface="Arial"/>
              </a:rPr>
              <a:t>Rôle structurant des crises</a:t>
            </a:r>
          </a:p>
        </p:txBody>
      </p:sp>
      <p:pic>
        <p:nvPicPr>
          <p:cNvPr id="3" name="Image 2" descr="Capture d’écran 2011-10-31 à 17.55.5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610" y="1317350"/>
            <a:ext cx="3646424" cy="2603602"/>
          </a:xfrm>
          <a:prstGeom prst="rect">
            <a:avLst/>
          </a:prstGeom>
        </p:spPr>
      </p:pic>
      <p:sp>
        <p:nvSpPr>
          <p:cNvPr id="4" name="Rectangle 3"/>
          <p:cNvSpPr/>
          <p:nvPr/>
        </p:nvSpPr>
        <p:spPr>
          <a:xfrm>
            <a:off x="225872" y="6443372"/>
            <a:ext cx="1890261" cy="261610"/>
          </a:xfrm>
          <a:prstGeom prst="rect">
            <a:avLst/>
          </a:prstGeom>
        </p:spPr>
        <p:txBody>
          <a:bodyPr wrap="none">
            <a:spAutoFit/>
          </a:bodyPr>
          <a:lstStyle/>
          <a:p>
            <a:r>
              <a:rPr lang="fr-FR" sz="1100">
                <a:solidFill>
                  <a:srgbClr val="4A452A"/>
                </a:solidFill>
              </a:rPr>
              <a:t>http://skywalker.cochise.edu/</a:t>
            </a:r>
          </a:p>
        </p:txBody>
      </p:sp>
      <p:pic>
        <p:nvPicPr>
          <p:cNvPr id="11" name="Image 10" descr="Capture d’écran 2011-10-31 à 17.56.0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609" y="3912953"/>
            <a:ext cx="3646424" cy="2573946"/>
          </a:xfrm>
          <a:prstGeom prst="rect">
            <a:avLst/>
          </a:prstGeom>
        </p:spPr>
      </p:pic>
      <p:sp>
        <p:nvSpPr>
          <p:cNvPr id="12" name="ZoneTexte 11"/>
          <p:cNvSpPr txBox="1"/>
          <p:nvPr/>
        </p:nvSpPr>
        <p:spPr>
          <a:xfrm>
            <a:off x="4860281" y="2044998"/>
            <a:ext cx="3783408" cy="400110"/>
          </a:xfrm>
          <a:prstGeom prst="rect">
            <a:avLst/>
          </a:prstGeom>
          <a:noFill/>
        </p:spPr>
        <p:txBody>
          <a:bodyPr wrap="none" rtlCol="0">
            <a:spAutoFit/>
          </a:bodyPr>
          <a:lstStyle/>
          <a:p>
            <a:r>
              <a:rPr lang="fr-FR" sz="2000">
                <a:solidFill>
                  <a:srgbClr val="4A452A"/>
                </a:solidFill>
              </a:rPr>
              <a:t>Très nombreux </a:t>
            </a:r>
            <a:r>
              <a:rPr lang="fr-FR" sz="2000" b="1">
                <a:solidFill>
                  <a:srgbClr val="4A452A"/>
                </a:solidFill>
              </a:rPr>
              <a:t>récifs</a:t>
            </a:r>
            <a:r>
              <a:rPr lang="fr-FR" sz="2000">
                <a:solidFill>
                  <a:srgbClr val="4A452A"/>
                </a:solidFill>
              </a:rPr>
              <a:t> disparaissent</a:t>
            </a:r>
          </a:p>
        </p:txBody>
      </p:sp>
      <p:pic>
        <p:nvPicPr>
          <p:cNvPr id="13" name="Image 12" descr="Capture d’écran 2011-10-31 à 18.01.3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6174" y="2560912"/>
            <a:ext cx="4009929" cy="2975923"/>
          </a:xfrm>
          <a:prstGeom prst="rect">
            <a:avLst/>
          </a:prstGeom>
        </p:spPr>
      </p:pic>
      <p:sp>
        <p:nvSpPr>
          <p:cNvPr id="14" name="Rectangle 13"/>
          <p:cNvSpPr/>
          <p:nvPr/>
        </p:nvSpPr>
        <p:spPr>
          <a:xfrm>
            <a:off x="4867066" y="1405740"/>
            <a:ext cx="3776244" cy="461665"/>
          </a:xfrm>
          <a:prstGeom prst="rect">
            <a:avLst/>
          </a:prstGeom>
        </p:spPr>
        <p:txBody>
          <a:bodyPr wrap="none">
            <a:spAutoFit/>
          </a:bodyPr>
          <a:lstStyle/>
          <a:p>
            <a:r>
              <a:rPr lang="fr-FR" sz="2400" b="1">
                <a:solidFill>
                  <a:schemeClr val="bg2">
                    <a:lumMod val="50000"/>
                  </a:schemeClr>
                </a:solidFill>
                <a:latin typeface="Arial"/>
                <a:cs typeface="Arial"/>
              </a:rPr>
              <a:t>Exemple du F/F (380 Ma)</a:t>
            </a:r>
            <a:endParaRPr lang="fr-FR" sz="3200" b="1">
              <a:solidFill>
                <a:schemeClr val="bg2">
                  <a:lumMod val="50000"/>
                </a:schemeClr>
              </a:solidFill>
              <a:latin typeface="Arial"/>
              <a:cs typeface="Arial"/>
            </a:endParaRPr>
          </a:p>
        </p:txBody>
      </p:sp>
    </p:spTree>
    <p:extLst>
      <p:ext uri="{BB962C8B-B14F-4D97-AF65-F5344CB8AC3E}">
        <p14:creationId xmlns:p14="http://schemas.microsoft.com/office/powerpoint/2010/main" val="3367593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ans titre - 1 copier                                          00000010Macintosh HD                   ABA7815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995" y="1632992"/>
            <a:ext cx="4789355" cy="3592016"/>
          </a:xfrm>
          <a:prstGeom prst="rect">
            <a:avLst/>
          </a:prstGeom>
          <a:noFill/>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a:off x="37349" y="181098"/>
            <a:ext cx="4500800" cy="1042337"/>
          </a:xfrm>
          <a:prstGeom prst="rect">
            <a:avLst/>
          </a:prstGeom>
          <a:noFill/>
          <a:ln>
            <a:noFill/>
          </a:ln>
          <a:effectLst>
            <a:outerShdw blurRad="63500" dist="46662" dir="2115817" algn="ctr" rotWithShape="0">
              <a:srgbClr val="B2B2B2">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20000"/>
              </a:lnSpc>
            </a:pPr>
            <a:r>
              <a:rPr lang="fr-FR" sz="3200" b="1">
                <a:solidFill>
                  <a:schemeClr val="bg2">
                    <a:lumMod val="50000"/>
                  </a:schemeClr>
                </a:solidFill>
                <a:latin typeface="Arial" charset="0"/>
              </a:rPr>
              <a:t>Mississipien inférieur</a:t>
            </a:r>
          </a:p>
          <a:p>
            <a:pPr algn="ctr">
              <a:lnSpc>
                <a:spcPct val="120000"/>
              </a:lnSpc>
            </a:pPr>
            <a:r>
              <a:rPr lang="fr-FR" sz="2000" b="1">
                <a:solidFill>
                  <a:schemeClr val="bg2">
                    <a:lumMod val="50000"/>
                  </a:schemeClr>
                </a:solidFill>
                <a:latin typeface="Arial" charset="0"/>
              </a:rPr>
              <a:t>(360 Ma)</a:t>
            </a:r>
          </a:p>
        </p:txBody>
      </p:sp>
      <p:sp>
        <p:nvSpPr>
          <p:cNvPr id="6" name="Text Box 5"/>
          <p:cNvSpPr txBox="1">
            <a:spLocks noChangeArrowheads="1"/>
          </p:cNvSpPr>
          <p:nvPr/>
        </p:nvSpPr>
        <p:spPr bwMode="auto">
          <a:xfrm>
            <a:off x="139409" y="5239156"/>
            <a:ext cx="5099503" cy="995144"/>
          </a:xfrm>
          <a:prstGeom prst="rect">
            <a:avLst/>
          </a:prstGeom>
          <a:noFill/>
          <a:ln w="9525">
            <a:noFill/>
            <a:miter lim="800000"/>
            <a:headEnd/>
            <a:tailEnd/>
          </a:ln>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chemeClr val="accent1"/>
                </a:solidFill>
              </a14:hiddenFill>
            </a:ext>
          </a:extLst>
        </p:spPr>
        <p:txBody>
          <a:bodyPr wrap="square">
            <a:spAutoFit/>
          </a:bodyPr>
          <a:lstStyle/>
          <a:p>
            <a:r>
              <a:rPr lang="fr-FR" sz="1600">
                <a:solidFill>
                  <a:schemeClr val="bg2">
                    <a:lumMod val="25000"/>
                  </a:schemeClr>
                </a:solidFill>
              </a:rPr>
              <a:t>            </a:t>
            </a:r>
            <a:r>
              <a:rPr lang="fr-FR" sz="1600" u="sng">
                <a:solidFill>
                  <a:schemeClr val="bg2">
                    <a:lumMod val="25000"/>
                  </a:schemeClr>
                </a:solidFill>
              </a:rPr>
              <a:t>Estimations</a:t>
            </a:r>
          </a:p>
          <a:p>
            <a:pPr>
              <a:lnSpc>
                <a:spcPct val="20000"/>
              </a:lnSpc>
            </a:pPr>
            <a:endParaRPr lang="fr-FR" sz="1600">
              <a:solidFill>
                <a:schemeClr val="bg2">
                  <a:lumMod val="25000"/>
                </a:schemeClr>
              </a:solidFill>
            </a:endParaRPr>
          </a:p>
          <a:p>
            <a:pPr>
              <a:lnSpc>
                <a:spcPct val="130000"/>
              </a:lnSpc>
              <a:buFont typeface="Monotype Sorts" charset="0"/>
              <a:buChar char="7"/>
            </a:pPr>
            <a:r>
              <a:rPr lang="fr-FR" sz="1600">
                <a:solidFill>
                  <a:schemeClr val="bg2">
                    <a:lumMod val="25000"/>
                  </a:schemeClr>
                </a:solidFill>
              </a:rPr>
              <a:t>  Nombre total d'individus : 10</a:t>
            </a:r>
            <a:r>
              <a:rPr lang="fr-FR" sz="1600" baseline="30000">
                <a:solidFill>
                  <a:schemeClr val="bg2">
                    <a:lumMod val="25000"/>
                  </a:schemeClr>
                </a:solidFill>
              </a:rPr>
              <a:t>15</a:t>
            </a:r>
            <a:r>
              <a:rPr lang="fr-FR" sz="1600">
                <a:solidFill>
                  <a:schemeClr val="bg2">
                    <a:lumMod val="25000"/>
                  </a:schemeClr>
                </a:solidFill>
              </a:rPr>
              <a:t> à  5. 10</a:t>
            </a:r>
            <a:r>
              <a:rPr lang="fr-FR" sz="1600" baseline="30000">
                <a:solidFill>
                  <a:schemeClr val="bg2">
                    <a:lumMod val="25000"/>
                  </a:schemeClr>
                </a:solidFill>
              </a:rPr>
              <a:t>16</a:t>
            </a:r>
            <a:r>
              <a:rPr lang="fr-FR" sz="1600">
                <a:solidFill>
                  <a:schemeClr val="bg2">
                    <a:lumMod val="25000"/>
                  </a:schemeClr>
                </a:solidFill>
              </a:rPr>
              <a:t>  (Ausich, 1997)</a:t>
            </a:r>
          </a:p>
          <a:p>
            <a:pPr>
              <a:lnSpc>
                <a:spcPct val="120000"/>
              </a:lnSpc>
              <a:buFont typeface="Monotype Sorts" charset="0"/>
              <a:buChar char="7"/>
            </a:pPr>
            <a:r>
              <a:rPr lang="fr-FR" sz="1600">
                <a:solidFill>
                  <a:schemeClr val="bg2">
                    <a:lumMod val="25000"/>
                  </a:schemeClr>
                </a:solidFill>
              </a:rPr>
              <a:t>  Densité (temps cumulé) :   6.5 10</a:t>
            </a:r>
            <a:r>
              <a:rPr lang="fr-FR" sz="1600" baseline="30000">
                <a:solidFill>
                  <a:schemeClr val="bg2">
                    <a:lumMod val="25000"/>
                  </a:schemeClr>
                </a:solidFill>
              </a:rPr>
              <a:t>5</a:t>
            </a:r>
            <a:r>
              <a:rPr lang="fr-FR" sz="1600">
                <a:solidFill>
                  <a:schemeClr val="bg2">
                    <a:lumMod val="25000"/>
                  </a:schemeClr>
                </a:solidFill>
              </a:rPr>
              <a:t> crinoïdes / m</a:t>
            </a:r>
            <a:r>
              <a:rPr lang="fr-FR" sz="1600" baseline="30000">
                <a:solidFill>
                  <a:schemeClr val="bg2">
                    <a:lumMod val="25000"/>
                  </a:schemeClr>
                </a:solidFill>
              </a:rPr>
              <a:t>2</a:t>
            </a:r>
          </a:p>
        </p:txBody>
      </p:sp>
      <p:grpSp>
        <p:nvGrpSpPr>
          <p:cNvPr id="4" name="Grouper 3"/>
          <p:cNvGrpSpPr/>
          <p:nvPr/>
        </p:nvGrpSpPr>
        <p:grpSpPr>
          <a:xfrm>
            <a:off x="5511069" y="756961"/>
            <a:ext cx="3355948" cy="4734863"/>
            <a:chOff x="5511069" y="756961"/>
            <a:chExt cx="3355948" cy="4734863"/>
          </a:xfrm>
        </p:grpSpPr>
        <p:pic>
          <p:nvPicPr>
            <p:cNvPr id="2" name="Image 1" descr="Capture d’écran 2011-11-01 à 12.10.2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1069" y="756961"/>
              <a:ext cx="3276568" cy="4468047"/>
            </a:xfrm>
            <a:prstGeom prst="rect">
              <a:avLst/>
            </a:prstGeom>
          </p:spPr>
        </p:pic>
        <p:sp>
          <p:nvSpPr>
            <p:cNvPr id="3" name="ZoneTexte 2"/>
            <p:cNvSpPr txBox="1"/>
            <p:nvPr/>
          </p:nvSpPr>
          <p:spPr>
            <a:xfrm>
              <a:off x="7752935" y="5184047"/>
              <a:ext cx="1114082" cy="307777"/>
            </a:xfrm>
            <a:prstGeom prst="rect">
              <a:avLst/>
            </a:prstGeom>
            <a:noFill/>
          </p:spPr>
          <p:txBody>
            <a:bodyPr wrap="none" rtlCol="0">
              <a:spAutoFit/>
            </a:bodyPr>
            <a:lstStyle/>
            <a:p>
              <a:r>
                <a:rPr lang="fr-FR" sz="1400">
                  <a:solidFill>
                    <a:schemeClr val="tx1">
                      <a:lumMod val="50000"/>
                      <a:lumOff val="50000"/>
                    </a:schemeClr>
                  </a:solidFill>
                </a:rPr>
                <a:t>V. Stinchcom</a:t>
              </a:r>
            </a:p>
          </p:txBody>
        </p:sp>
      </p:grpSp>
    </p:spTree>
    <p:extLst>
      <p:ext uri="{BB962C8B-B14F-4D97-AF65-F5344CB8AC3E}">
        <p14:creationId xmlns:p14="http://schemas.microsoft.com/office/powerpoint/2010/main" val="15638116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93" name="Picture 9" descr="cretaceous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799013"/>
            <a:ext cx="716280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349191" name="Picture 7" descr="cretaceous7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895600"/>
            <a:ext cx="7162800" cy="2046288"/>
          </a:xfrm>
          <a:prstGeom prst="rect">
            <a:avLst/>
          </a:prstGeom>
          <a:noFill/>
          <a:extLst>
            <a:ext uri="{909E8E84-426E-40dd-AFC4-6F175D3DCCD1}">
              <a14:hiddenFill xmlns:a14="http://schemas.microsoft.com/office/drawing/2010/main">
                <a:solidFill>
                  <a:srgbClr val="FFFFFF"/>
                </a:solidFill>
              </a14:hiddenFill>
            </a:ext>
          </a:extLst>
        </p:spPr>
      </p:pic>
      <p:sp>
        <p:nvSpPr>
          <p:cNvPr id="349190" name="Rectangle 6"/>
          <p:cNvSpPr>
            <a:spLocks noChangeArrowheads="1"/>
          </p:cNvSpPr>
          <p:nvPr/>
        </p:nvSpPr>
        <p:spPr bwMode="auto">
          <a:xfrm>
            <a:off x="609600" y="6477000"/>
            <a:ext cx="9842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t>www.cbs.dtu.dk</a:t>
            </a:r>
          </a:p>
        </p:txBody>
      </p:sp>
      <p:sp>
        <p:nvSpPr>
          <p:cNvPr id="349194" name="Text Box 10"/>
          <p:cNvSpPr txBox="1">
            <a:spLocks noChangeArrowheads="1"/>
          </p:cNvSpPr>
          <p:nvPr/>
        </p:nvSpPr>
        <p:spPr bwMode="auto">
          <a:xfrm>
            <a:off x="2122488" y="228600"/>
            <a:ext cx="430541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800" b="1">
                <a:solidFill>
                  <a:schemeClr val="bg2">
                    <a:lumMod val="50000"/>
                  </a:schemeClr>
                </a:solidFill>
                <a:effectLst>
                  <a:outerShdw blurRad="38100" dist="38100" dir="2700000" algn="tl">
                    <a:srgbClr val="DDDDDD"/>
                  </a:outerShdw>
                </a:effectLst>
              </a:rPr>
              <a:t>Renouvellement des faunes</a:t>
            </a:r>
          </a:p>
        </p:txBody>
      </p:sp>
      <p:sp>
        <p:nvSpPr>
          <p:cNvPr id="349196" name="Text Box 12"/>
          <p:cNvSpPr txBox="1">
            <a:spLocks noChangeArrowheads="1"/>
          </p:cNvSpPr>
          <p:nvPr/>
        </p:nvSpPr>
        <p:spPr bwMode="auto">
          <a:xfrm>
            <a:off x="8031163" y="4321175"/>
            <a:ext cx="437139"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3600" b="1">
                <a:solidFill>
                  <a:schemeClr val="bg2">
                    <a:lumMod val="25000"/>
                  </a:schemeClr>
                </a:solidFill>
              </a:rPr>
              <a:t>K</a:t>
            </a:r>
          </a:p>
        </p:txBody>
      </p:sp>
      <p:grpSp>
        <p:nvGrpSpPr>
          <p:cNvPr id="2" name="Grouper 1"/>
          <p:cNvGrpSpPr/>
          <p:nvPr/>
        </p:nvGrpSpPr>
        <p:grpSpPr>
          <a:xfrm>
            <a:off x="228600" y="838200"/>
            <a:ext cx="8171398" cy="2116138"/>
            <a:chOff x="228600" y="838200"/>
            <a:chExt cx="8171398" cy="2116138"/>
          </a:xfrm>
        </p:grpSpPr>
        <p:grpSp>
          <p:nvGrpSpPr>
            <p:cNvPr id="349198" name="Group 14"/>
            <p:cNvGrpSpPr>
              <a:grpSpLocks/>
            </p:cNvGrpSpPr>
            <p:nvPr/>
          </p:nvGrpSpPr>
          <p:grpSpPr bwMode="auto">
            <a:xfrm>
              <a:off x="228600" y="838200"/>
              <a:ext cx="8091055" cy="2116138"/>
              <a:chOff x="144" y="528"/>
              <a:chExt cx="5232" cy="1333"/>
            </a:xfrm>
          </p:grpSpPr>
          <p:pic>
            <p:nvPicPr>
              <p:cNvPr id="349192" name="Picture 8" descr="eocene landscap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6" y="528"/>
                <a:ext cx="4631" cy="1333"/>
              </a:xfrm>
              <a:prstGeom prst="rect">
                <a:avLst/>
              </a:prstGeom>
              <a:noFill/>
              <a:extLst>
                <a:ext uri="{909E8E84-426E-40dd-AFC4-6F175D3DCCD1}">
                  <a14:hiddenFill xmlns:a14="http://schemas.microsoft.com/office/drawing/2010/main">
                    <a:solidFill>
                      <a:srgbClr val="FFFFFF"/>
                    </a:solidFill>
                  </a14:hiddenFill>
                </a:ext>
              </a:extLst>
            </p:spPr>
          </p:pic>
          <p:sp>
            <p:nvSpPr>
              <p:cNvPr id="349195" name="Line 11"/>
              <p:cNvSpPr>
                <a:spLocks noChangeShapeType="1"/>
              </p:cNvSpPr>
              <p:nvPr/>
            </p:nvSpPr>
            <p:spPr bwMode="auto">
              <a:xfrm>
                <a:off x="144" y="1854"/>
                <a:ext cx="5232" cy="0"/>
              </a:xfrm>
              <a:prstGeom prst="line">
                <a:avLst/>
              </a:prstGeom>
              <a:noFill/>
              <a:ln w="57150">
                <a:solidFill>
                  <a:srgbClr val="E3070A"/>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11" name="Text Box 13"/>
            <p:cNvSpPr txBox="1">
              <a:spLocks noChangeArrowheads="1"/>
            </p:cNvSpPr>
            <p:nvPr/>
          </p:nvSpPr>
          <p:spPr bwMode="auto">
            <a:xfrm>
              <a:off x="7984073" y="1454727"/>
              <a:ext cx="41592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3600" b="1" dirty="0" err="1">
                  <a:solidFill>
                    <a:srgbClr val="4A452A"/>
                  </a:solidFill>
                </a:rPr>
                <a:t>T</a:t>
              </a:r>
              <a:endParaRPr lang="fr-FR" sz="3600" b="1" dirty="0">
                <a:solidFill>
                  <a:srgbClr val="4A452A"/>
                </a:solidFill>
              </a:endParaRPr>
            </a:p>
          </p:txBody>
        </p:sp>
      </p:grpSp>
    </p:spTree>
    <p:extLst>
      <p:ext uri="{BB962C8B-B14F-4D97-AF65-F5344CB8AC3E}">
        <p14:creationId xmlns:p14="http://schemas.microsoft.com/office/powerpoint/2010/main" val="69940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5609" y="6450200"/>
            <a:ext cx="7086620" cy="276999"/>
          </a:xfrm>
          <a:prstGeom prst="rect">
            <a:avLst/>
          </a:prstGeom>
          <a:noFill/>
        </p:spPr>
        <p:txBody>
          <a:bodyPr wrap="none" rtlCol="0">
            <a:spAutoFit/>
          </a:bodyPr>
          <a:lstStyle/>
          <a:p>
            <a:r>
              <a:rPr lang="fr-FR" sz="1200" i="1" smtClean="0">
                <a:solidFill>
                  <a:schemeClr val="tx1">
                    <a:lumMod val="65000"/>
                    <a:lumOff val="35000"/>
                  </a:schemeClr>
                </a:solidFill>
              </a:rPr>
              <a:t>B. </a:t>
            </a:r>
            <a:r>
              <a:rPr lang="fr-FR" sz="1200" i="1" dirty="0" smtClean="0">
                <a:solidFill>
                  <a:schemeClr val="tx1">
                    <a:lumMod val="65000"/>
                    <a:lumOff val="35000"/>
                  </a:schemeClr>
                </a:solidFill>
              </a:rPr>
              <a:t>Becker 2012 –</a:t>
            </a:r>
            <a:r>
              <a:rPr lang="fr-FR" sz="1200" i="1" dirty="0">
                <a:solidFill>
                  <a:schemeClr val="tx1">
                    <a:lumMod val="65000"/>
                    <a:lumOff val="35000"/>
                  </a:schemeClr>
                </a:solidFill>
              </a:rPr>
              <a:t>Snow </a:t>
            </a:r>
            <a:r>
              <a:rPr lang="fr-FR" sz="1200" i="1" dirty="0" err="1">
                <a:solidFill>
                  <a:schemeClr val="tx1">
                    <a:lumMod val="65000"/>
                    <a:lumOff val="35000"/>
                  </a:schemeClr>
                </a:solidFill>
              </a:rPr>
              <a:t>ball</a:t>
            </a:r>
            <a:r>
              <a:rPr lang="fr-FR" sz="1200" i="1" dirty="0">
                <a:solidFill>
                  <a:schemeClr val="tx1">
                    <a:lumMod val="65000"/>
                    <a:lumOff val="35000"/>
                  </a:schemeClr>
                </a:solidFill>
              </a:rPr>
              <a:t> </a:t>
            </a:r>
            <a:r>
              <a:rPr lang="fr-FR" sz="1200" i="1" dirty="0" err="1">
                <a:solidFill>
                  <a:schemeClr val="tx1">
                    <a:lumMod val="65000"/>
                    <a:lumOff val="35000"/>
                  </a:schemeClr>
                </a:solidFill>
              </a:rPr>
              <a:t>earth</a:t>
            </a:r>
            <a:r>
              <a:rPr lang="fr-FR" sz="1200" i="1" dirty="0">
                <a:solidFill>
                  <a:schemeClr val="tx1">
                    <a:lumMod val="65000"/>
                    <a:lumOff val="35000"/>
                  </a:schemeClr>
                </a:solidFill>
              </a:rPr>
              <a:t> and the split of </a:t>
            </a:r>
            <a:r>
              <a:rPr lang="fr-FR" sz="1200" i="1" dirty="0" err="1">
                <a:solidFill>
                  <a:schemeClr val="tx1">
                    <a:lumMod val="65000"/>
                    <a:lumOff val="35000"/>
                  </a:schemeClr>
                </a:solidFill>
              </a:rPr>
              <a:t>Streptophyta</a:t>
            </a:r>
            <a:r>
              <a:rPr lang="fr-FR" sz="1200" i="1" dirty="0">
                <a:solidFill>
                  <a:schemeClr val="tx1">
                    <a:lumMod val="65000"/>
                    <a:lumOff val="35000"/>
                  </a:schemeClr>
                </a:solidFill>
              </a:rPr>
              <a:t> and </a:t>
            </a:r>
            <a:r>
              <a:rPr lang="fr-FR" sz="1200" i="1" dirty="0" err="1">
                <a:solidFill>
                  <a:schemeClr val="tx1">
                    <a:lumMod val="65000"/>
                    <a:lumOff val="35000"/>
                  </a:schemeClr>
                </a:solidFill>
              </a:rPr>
              <a:t>Chlorophyta</a:t>
            </a:r>
            <a:r>
              <a:rPr lang="fr-FR" sz="1200" i="1" dirty="0">
                <a:solidFill>
                  <a:schemeClr val="tx1">
                    <a:lumMod val="65000"/>
                    <a:lumOff val="35000"/>
                  </a:schemeClr>
                </a:solidFill>
              </a:rPr>
              <a:t> </a:t>
            </a:r>
            <a:r>
              <a:rPr lang="fr-FR" sz="1200" i="1" dirty="0" smtClean="0">
                <a:solidFill>
                  <a:schemeClr val="tx1">
                    <a:lumMod val="65000"/>
                    <a:lumOff val="35000"/>
                  </a:schemeClr>
                </a:solidFill>
              </a:rPr>
              <a:t>. Trends in Plant Science vol. 18</a:t>
            </a:r>
            <a:endParaRPr lang="fr-FR" sz="1200" i="1" dirty="0">
              <a:solidFill>
                <a:schemeClr val="tx1">
                  <a:lumMod val="65000"/>
                  <a:lumOff val="35000"/>
                </a:schemeClr>
              </a:solidFill>
            </a:endParaRPr>
          </a:p>
        </p:txBody>
      </p:sp>
      <p:sp>
        <p:nvSpPr>
          <p:cNvPr id="5" name="ZoneTexte 4"/>
          <p:cNvSpPr txBox="1"/>
          <p:nvPr/>
        </p:nvSpPr>
        <p:spPr>
          <a:xfrm>
            <a:off x="325609" y="368257"/>
            <a:ext cx="7135287" cy="646331"/>
          </a:xfrm>
          <a:prstGeom prst="rect">
            <a:avLst/>
          </a:prstGeom>
          <a:noFill/>
          <a:effectLst/>
        </p:spPr>
        <p:txBody>
          <a:bodyPr wrap="none" rtlCol="0">
            <a:spAutoFit/>
          </a:bodyPr>
          <a:lstStyle/>
          <a:p>
            <a:r>
              <a:rPr lang="fr-FR" sz="3600" b="1" dirty="0">
                <a:solidFill>
                  <a:schemeClr val="bg2">
                    <a:lumMod val="50000"/>
                  </a:schemeClr>
                </a:solidFill>
                <a:latin typeface="Arial"/>
                <a:cs typeface="Arial"/>
              </a:rPr>
              <a:t>Impact biologique </a:t>
            </a:r>
            <a:r>
              <a:rPr lang="fr-FR" sz="3600" b="1" dirty="0" smtClean="0">
                <a:solidFill>
                  <a:schemeClr val="bg2">
                    <a:lumMod val="50000"/>
                  </a:schemeClr>
                </a:solidFill>
                <a:latin typeface="Arial"/>
                <a:cs typeface="Arial"/>
              </a:rPr>
              <a:t>: innovations</a:t>
            </a:r>
            <a:endParaRPr lang="fr-FR" sz="3600" b="1" dirty="0">
              <a:solidFill>
                <a:schemeClr val="bg2">
                  <a:lumMod val="50000"/>
                </a:schemeClr>
              </a:solidFill>
              <a:latin typeface="Arial"/>
              <a:cs typeface="Arial"/>
            </a:endParaRPr>
          </a:p>
        </p:txBody>
      </p:sp>
      <p:sp>
        <p:nvSpPr>
          <p:cNvPr id="6" name="Rectangle 5"/>
          <p:cNvSpPr/>
          <p:nvPr/>
        </p:nvSpPr>
        <p:spPr>
          <a:xfrm>
            <a:off x="3719909" y="1206235"/>
            <a:ext cx="4953600" cy="461665"/>
          </a:xfrm>
          <a:prstGeom prst="rect">
            <a:avLst/>
          </a:prstGeom>
        </p:spPr>
        <p:txBody>
          <a:bodyPr wrap="none">
            <a:spAutoFit/>
          </a:bodyPr>
          <a:lstStyle/>
          <a:p>
            <a:r>
              <a:rPr lang="fr-FR" sz="2400" b="1" dirty="0">
                <a:solidFill>
                  <a:schemeClr val="bg2">
                    <a:lumMod val="50000"/>
                  </a:schemeClr>
                </a:solidFill>
                <a:latin typeface="Arial"/>
                <a:cs typeface="Arial"/>
              </a:rPr>
              <a:t>Exemple </a:t>
            </a:r>
            <a:r>
              <a:rPr lang="fr-FR" sz="2400" b="1" dirty="0" smtClean="0">
                <a:solidFill>
                  <a:schemeClr val="bg2">
                    <a:lumMod val="50000"/>
                  </a:schemeClr>
                </a:solidFill>
                <a:latin typeface="Arial"/>
                <a:cs typeface="Arial"/>
              </a:rPr>
              <a:t>de la </a:t>
            </a:r>
            <a:r>
              <a:rPr lang="fr-FR" sz="2400" b="1" dirty="0" err="1" smtClean="0">
                <a:solidFill>
                  <a:schemeClr val="bg2">
                    <a:lumMod val="50000"/>
                  </a:schemeClr>
                </a:solidFill>
                <a:latin typeface="Arial"/>
                <a:cs typeface="Arial"/>
              </a:rPr>
              <a:t>snowball</a:t>
            </a:r>
            <a:r>
              <a:rPr lang="fr-FR" sz="2400" b="1" dirty="0" smtClean="0">
                <a:solidFill>
                  <a:schemeClr val="bg2">
                    <a:lumMod val="50000"/>
                  </a:schemeClr>
                </a:solidFill>
                <a:latin typeface="Arial"/>
                <a:cs typeface="Arial"/>
              </a:rPr>
              <a:t> (750 </a:t>
            </a:r>
            <a:r>
              <a:rPr lang="fr-FR" sz="2400" b="1" dirty="0">
                <a:solidFill>
                  <a:schemeClr val="bg2">
                    <a:lumMod val="50000"/>
                  </a:schemeClr>
                </a:solidFill>
                <a:latin typeface="Arial"/>
                <a:cs typeface="Arial"/>
              </a:rPr>
              <a:t>Ma)</a:t>
            </a:r>
            <a:endParaRPr lang="fr-FR" sz="3200" b="1" dirty="0">
              <a:solidFill>
                <a:schemeClr val="bg2">
                  <a:lumMod val="50000"/>
                </a:schemeClr>
              </a:solidFill>
              <a:latin typeface="Arial"/>
              <a:cs typeface="Aria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404" y="1993891"/>
            <a:ext cx="6179358" cy="4160750"/>
          </a:xfrm>
          <a:prstGeom prst="rect">
            <a:avLst/>
          </a:prstGeom>
        </p:spPr>
      </p:pic>
      <p:sp>
        <p:nvSpPr>
          <p:cNvPr id="2" name="ZoneTexte 1"/>
          <p:cNvSpPr txBox="1"/>
          <p:nvPr/>
        </p:nvSpPr>
        <p:spPr>
          <a:xfrm>
            <a:off x="926529" y="4565053"/>
            <a:ext cx="7427742" cy="1200329"/>
          </a:xfrm>
          <a:prstGeom prst="rect">
            <a:avLst/>
          </a:prstGeom>
          <a:solidFill>
            <a:schemeClr val="bg1"/>
          </a:solidFill>
          <a:ln>
            <a:solidFill>
              <a:srgbClr val="92D050"/>
            </a:solidFill>
          </a:ln>
        </p:spPr>
        <p:txBody>
          <a:bodyPr wrap="square" rtlCol="0">
            <a:spAutoFit/>
          </a:bodyPr>
          <a:lstStyle/>
          <a:p>
            <a:endParaRPr lang="fr-FR" dirty="0" smtClean="0"/>
          </a:p>
          <a:p>
            <a:r>
              <a:rPr lang="fr-FR" dirty="0" err="1" smtClean="0"/>
              <a:t>Chlorophytes</a:t>
            </a:r>
            <a:r>
              <a:rPr lang="fr-FR" dirty="0" smtClean="0"/>
              <a:t> sous la glace et futures </a:t>
            </a:r>
            <a:r>
              <a:rPr lang="fr-FR" dirty="0" err="1" smtClean="0"/>
              <a:t>streptophytes</a:t>
            </a:r>
            <a:r>
              <a:rPr lang="fr-FR" dirty="0" smtClean="0"/>
              <a:t> dans les flaques dessalées sur la glace </a:t>
            </a:r>
            <a:r>
              <a:rPr lang="fr-FR" dirty="0" smtClean="0">
                <a:sym typeface="Wingdings"/>
              </a:rPr>
              <a:t>===&gt; </a:t>
            </a:r>
            <a:r>
              <a:rPr lang="fr-FR" dirty="0" smtClean="0"/>
              <a:t>une physiologie différente.</a:t>
            </a:r>
          </a:p>
          <a:p>
            <a:endParaRPr lang="fr-FR" dirty="0" smtClean="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337" y="2159191"/>
            <a:ext cx="1210425" cy="12104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29" y="2143521"/>
            <a:ext cx="1209600" cy="1226095"/>
          </a:xfrm>
          <a:prstGeom prst="rect">
            <a:avLst/>
          </a:prstGeom>
        </p:spPr>
      </p:pic>
    </p:spTree>
    <p:extLst>
      <p:ext uri="{BB962C8B-B14F-4D97-AF65-F5344CB8AC3E}">
        <p14:creationId xmlns:p14="http://schemas.microsoft.com/office/powerpoint/2010/main" val="102813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50208"/>
          <a:stretch/>
        </p:blipFill>
        <p:spPr>
          <a:xfrm>
            <a:off x="1321594" y="2207034"/>
            <a:ext cx="6622991" cy="3414712"/>
          </a:xfrm>
          <a:prstGeom prst="rect">
            <a:avLst/>
          </a:prstGeom>
        </p:spPr>
      </p:pic>
      <p:sp>
        <p:nvSpPr>
          <p:cNvPr id="9" name="ZoneTexte 8"/>
          <p:cNvSpPr txBox="1"/>
          <p:nvPr/>
        </p:nvSpPr>
        <p:spPr>
          <a:xfrm>
            <a:off x="2354046" y="3671025"/>
            <a:ext cx="1023037" cy="369332"/>
          </a:xfrm>
          <a:prstGeom prst="rect">
            <a:avLst/>
          </a:prstGeom>
          <a:solidFill>
            <a:schemeClr val="bg1"/>
          </a:solidFill>
          <a:ln>
            <a:solidFill>
              <a:schemeClr val="accent1"/>
            </a:solidFill>
          </a:ln>
        </p:spPr>
        <p:txBody>
          <a:bodyPr wrap="none" rtlCol="0">
            <a:spAutoFit/>
          </a:bodyPr>
          <a:lstStyle/>
          <a:p>
            <a:r>
              <a:rPr lang="fr-FR" b="1" dirty="0" smtClean="0">
                <a:solidFill>
                  <a:schemeClr val="accent1">
                    <a:lumMod val="50000"/>
                  </a:schemeClr>
                </a:solidFill>
              </a:rPr>
              <a:t>130 ppm</a:t>
            </a:r>
            <a:endParaRPr lang="fr-FR" b="1" dirty="0">
              <a:solidFill>
                <a:schemeClr val="accent1">
                  <a:lumMod val="50000"/>
                </a:schemeClr>
              </a:solidFill>
            </a:endParaRPr>
          </a:p>
        </p:txBody>
      </p:sp>
      <p:sp>
        <p:nvSpPr>
          <p:cNvPr id="10" name="ZoneTexte 9"/>
          <p:cNvSpPr txBox="1"/>
          <p:nvPr/>
        </p:nvSpPr>
        <p:spPr>
          <a:xfrm>
            <a:off x="5435193" y="2316443"/>
            <a:ext cx="1106393" cy="369332"/>
          </a:xfrm>
          <a:prstGeom prst="rect">
            <a:avLst/>
          </a:prstGeom>
          <a:noFill/>
        </p:spPr>
        <p:txBody>
          <a:bodyPr wrap="none" rtlCol="0">
            <a:spAutoFit/>
          </a:bodyPr>
          <a:lstStyle/>
          <a:p>
            <a:r>
              <a:rPr lang="fr-FR" dirty="0" err="1" smtClean="0"/>
              <a:t>Marinoen</a:t>
            </a:r>
            <a:endParaRPr lang="fr-FR" dirty="0"/>
          </a:p>
        </p:txBody>
      </p:sp>
      <p:sp>
        <p:nvSpPr>
          <p:cNvPr id="14" name="ZoneTexte 13"/>
          <p:cNvSpPr txBox="1"/>
          <p:nvPr/>
        </p:nvSpPr>
        <p:spPr>
          <a:xfrm>
            <a:off x="414205" y="441284"/>
            <a:ext cx="3518912" cy="646331"/>
          </a:xfrm>
          <a:prstGeom prst="rect">
            <a:avLst/>
          </a:prstGeom>
          <a:noFill/>
          <a:effectLst/>
        </p:spPr>
        <p:txBody>
          <a:bodyPr wrap="none" rtlCol="0">
            <a:spAutoFit/>
          </a:bodyPr>
          <a:lstStyle/>
          <a:p>
            <a:r>
              <a:rPr lang="fr-FR" sz="3600" b="1" dirty="0" err="1" smtClean="0">
                <a:solidFill>
                  <a:schemeClr val="tx2">
                    <a:lumMod val="60000"/>
                    <a:lumOff val="40000"/>
                  </a:schemeClr>
                </a:solidFill>
                <a:latin typeface="Arial"/>
                <a:cs typeface="Arial"/>
              </a:rPr>
              <a:t>Snowball</a:t>
            </a:r>
            <a:r>
              <a:rPr lang="fr-FR" sz="3600" b="1" dirty="0" smtClean="0">
                <a:solidFill>
                  <a:schemeClr val="tx2">
                    <a:lumMod val="60000"/>
                    <a:lumOff val="40000"/>
                  </a:schemeClr>
                </a:solidFill>
                <a:latin typeface="Arial"/>
                <a:cs typeface="Arial"/>
              </a:rPr>
              <a:t> </a:t>
            </a:r>
            <a:r>
              <a:rPr lang="fr-FR" sz="3600" b="1" dirty="0" err="1">
                <a:solidFill>
                  <a:schemeClr val="tx2">
                    <a:lumMod val="60000"/>
                    <a:lumOff val="40000"/>
                  </a:schemeClr>
                </a:solidFill>
                <a:latin typeface="Arial"/>
                <a:cs typeface="Arial"/>
              </a:rPr>
              <a:t>Earth</a:t>
            </a:r>
            <a:endParaRPr lang="fr-FR" sz="3200" b="1" dirty="0">
              <a:solidFill>
                <a:schemeClr val="tx2">
                  <a:lumMod val="60000"/>
                  <a:lumOff val="40000"/>
                </a:schemeClr>
              </a:solidFill>
              <a:latin typeface="Arial"/>
              <a:cs typeface="Arial"/>
            </a:endParaRPr>
          </a:p>
        </p:txBody>
      </p:sp>
      <p:sp>
        <p:nvSpPr>
          <p:cNvPr id="15" name="Rectangle 14"/>
          <p:cNvSpPr/>
          <p:nvPr/>
        </p:nvSpPr>
        <p:spPr>
          <a:xfrm>
            <a:off x="3957709" y="1247215"/>
            <a:ext cx="2682145" cy="523220"/>
          </a:xfrm>
          <a:prstGeom prst="rect">
            <a:avLst/>
          </a:prstGeom>
        </p:spPr>
        <p:txBody>
          <a:bodyPr wrap="none">
            <a:spAutoFit/>
          </a:bodyPr>
          <a:lstStyle/>
          <a:p>
            <a:r>
              <a:rPr lang="fr-FR" sz="2800" b="1" dirty="0">
                <a:solidFill>
                  <a:schemeClr val="tx2">
                    <a:lumMod val="60000"/>
                    <a:lumOff val="40000"/>
                  </a:schemeClr>
                </a:solidFill>
                <a:latin typeface="Arial"/>
                <a:cs typeface="Arial"/>
              </a:rPr>
              <a:t>La </a:t>
            </a:r>
            <a:r>
              <a:rPr lang="fr-FR" sz="2800" b="1" dirty="0" smtClean="0">
                <a:solidFill>
                  <a:schemeClr val="tx2">
                    <a:lumMod val="60000"/>
                    <a:lumOff val="40000"/>
                  </a:schemeClr>
                </a:solidFill>
                <a:latin typeface="Arial"/>
                <a:cs typeface="Arial"/>
              </a:rPr>
              <a:t>mécanique</a:t>
            </a:r>
            <a:endParaRPr lang="fr-FR" sz="2800" dirty="0"/>
          </a:p>
        </p:txBody>
      </p:sp>
      <p:sp>
        <p:nvSpPr>
          <p:cNvPr id="16" name="ZoneTexte 15"/>
          <p:cNvSpPr txBox="1"/>
          <p:nvPr/>
        </p:nvSpPr>
        <p:spPr>
          <a:xfrm>
            <a:off x="1358559" y="5765007"/>
            <a:ext cx="6787243" cy="369332"/>
          </a:xfrm>
          <a:prstGeom prst="rect">
            <a:avLst/>
          </a:prstGeom>
          <a:noFill/>
        </p:spPr>
        <p:txBody>
          <a:bodyPr wrap="none" rtlCol="0">
            <a:spAutoFit/>
          </a:bodyPr>
          <a:lstStyle/>
          <a:p>
            <a:r>
              <a:rPr lang="fr-FR" dirty="0" smtClean="0">
                <a:solidFill>
                  <a:schemeClr val="accent1">
                    <a:lumMod val="50000"/>
                  </a:schemeClr>
                </a:solidFill>
              </a:rPr>
              <a:t>Chute brutale des températures quand le seuil des 130 ppm est franchi</a:t>
            </a:r>
            <a:endParaRPr lang="fr-FR" dirty="0">
              <a:solidFill>
                <a:schemeClr val="accent1">
                  <a:lumMod val="50000"/>
                </a:schemeClr>
              </a:solidFill>
            </a:endParaRPr>
          </a:p>
        </p:txBody>
      </p:sp>
      <p:sp>
        <p:nvSpPr>
          <p:cNvPr id="21" name="ZoneTexte 20"/>
          <p:cNvSpPr txBox="1"/>
          <p:nvPr/>
        </p:nvSpPr>
        <p:spPr>
          <a:xfrm>
            <a:off x="2775031" y="2976424"/>
            <a:ext cx="433132" cy="307777"/>
          </a:xfrm>
          <a:prstGeom prst="rect">
            <a:avLst/>
          </a:prstGeom>
          <a:solidFill>
            <a:schemeClr val="bg1"/>
          </a:solidFill>
        </p:spPr>
        <p:txBody>
          <a:bodyPr wrap="none" rtlCol="0">
            <a:spAutoFit/>
          </a:bodyPr>
          <a:lstStyle/>
          <a:p>
            <a:r>
              <a:rPr lang="fr-FR" sz="1400" smtClean="0">
                <a:solidFill>
                  <a:schemeClr val="accent1">
                    <a:lumMod val="50000"/>
                  </a:schemeClr>
                </a:solidFill>
              </a:rPr>
              <a:t>0°C</a:t>
            </a:r>
            <a:endParaRPr lang="fr-FR" sz="1400">
              <a:solidFill>
                <a:schemeClr val="accent1">
                  <a:lumMod val="50000"/>
                </a:schemeClr>
              </a:solidFill>
            </a:endParaRPr>
          </a:p>
        </p:txBody>
      </p:sp>
      <p:sp>
        <p:nvSpPr>
          <p:cNvPr id="25" name="ZoneTexte 24"/>
          <p:cNvSpPr txBox="1"/>
          <p:nvPr/>
        </p:nvSpPr>
        <p:spPr>
          <a:xfrm>
            <a:off x="2652680" y="4307350"/>
            <a:ext cx="579005" cy="307777"/>
          </a:xfrm>
          <a:prstGeom prst="rect">
            <a:avLst/>
          </a:prstGeom>
          <a:noFill/>
        </p:spPr>
        <p:txBody>
          <a:bodyPr wrap="none" rtlCol="0">
            <a:spAutoFit/>
          </a:bodyPr>
          <a:lstStyle/>
          <a:p>
            <a:r>
              <a:rPr lang="fr-FR" sz="1400" dirty="0" smtClean="0">
                <a:solidFill>
                  <a:schemeClr val="accent1">
                    <a:lumMod val="50000"/>
                  </a:schemeClr>
                </a:solidFill>
              </a:rPr>
              <a:t>-60°C</a:t>
            </a:r>
            <a:endParaRPr lang="fr-FR" sz="1400" dirty="0">
              <a:solidFill>
                <a:schemeClr val="accent1">
                  <a:lumMod val="50000"/>
                </a:schemeClr>
              </a:solidFill>
            </a:endParaRPr>
          </a:p>
        </p:txBody>
      </p:sp>
      <p:sp>
        <p:nvSpPr>
          <p:cNvPr id="11" name="ZoneTexte 10"/>
          <p:cNvSpPr txBox="1"/>
          <p:nvPr/>
        </p:nvSpPr>
        <p:spPr>
          <a:xfrm>
            <a:off x="124127" y="6464166"/>
            <a:ext cx="7667164" cy="276999"/>
          </a:xfrm>
          <a:prstGeom prst="rect">
            <a:avLst/>
          </a:prstGeom>
          <a:noFill/>
        </p:spPr>
        <p:txBody>
          <a:bodyPr wrap="none" rtlCol="0">
            <a:spAutoFit/>
          </a:bodyPr>
          <a:lstStyle/>
          <a:p>
            <a:r>
              <a:rPr lang="fr-FR" sz="1200" i="1" dirty="0" smtClean="0">
                <a:solidFill>
                  <a:schemeClr val="tx1">
                    <a:lumMod val="65000"/>
                    <a:lumOff val="35000"/>
                  </a:schemeClr>
                </a:solidFill>
              </a:rPr>
              <a:t>G.M. Cox et al. 2016 – Continental </a:t>
            </a:r>
            <a:r>
              <a:rPr lang="fr-FR" sz="1200" i="1" dirty="0">
                <a:solidFill>
                  <a:schemeClr val="tx1">
                    <a:lumMod val="65000"/>
                    <a:lumOff val="35000"/>
                  </a:schemeClr>
                </a:solidFill>
              </a:rPr>
              <a:t>flood </a:t>
            </a:r>
            <a:r>
              <a:rPr lang="fr-FR" sz="1200" i="1" dirty="0" err="1">
                <a:solidFill>
                  <a:schemeClr val="tx1">
                    <a:lumMod val="65000"/>
                    <a:lumOff val="35000"/>
                  </a:schemeClr>
                </a:solidFill>
              </a:rPr>
              <a:t>basalt</a:t>
            </a:r>
            <a:r>
              <a:rPr lang="fr-FR" sz="1200" i="1" dirty="0">
                <a:solidFill>
                  <a:schemeClr val="tx1">
                    <a:lumMod val="65000"/>
                    <a:lumOff val="35000"/>
                  </a:schemeClr>
                </a:solidFill>
              </a:rPr>
              <a:t> </a:t>
            </a:r>
            <a:r>
              <a:rPr lang="fr-FR" sz="1200" i="1" dirty="0" err="1">
                <a:solidFill>
                  <a:schemeClr val="tx1">
                    <a:lumMod val="65000"/>
                    <a:lumOff val="35000"/>
                  </a:schemeClr>
                </a:solidFill>
              </a:rPr>
              <a:t>weathering</a:t>
            </a:r>
            <a:r>
              <a:rPr lang="fr-FR" sz="1200" i="1" dirty="0">
                <a:solidFill>
                  <a:schemeClr val="tx1">
                    <a:lumMod val="65000"/>
                    <a:lumOff val="35000"/>
                  </a:schemeClr>
                </a:solidFill>
              </a:rPr>
              <a:t> as a trigger for </a:t>
            </a:r>
            <a:r>
              <a:rPr lang="fr-FR" sz="1200" i="1" dirty="0" err="1">
                <a:solidFill>
                  <a:schemeClr val="tx1">
                    <a:lumMod val="65000"/>
                    <a:lumOff val="35000"/>
                  </a:schemeClr>
                </a:solidFill>
              </a:rPr>
              <a:t>Neoproterozoic</a:t>
            </a:r>
            <a:r>
              <a:rPr lang="fr-FR" sz="1200" i="1" dirty="0">
                <a:solidFill>
                  <a:schemeClr val="tx1">
                    <a:lumMod val="65000"/>
                    <a:lumOff val="35000"/>
                  </a:schemeClr>
                </a:solidFill>
              </a:rPr>
              <a:t> </a:t>
            </a:r>
            <a:r>
              <a:rPr lang="fr-FR" sz="1200" i="1" dirty="0" err="1">
                <a:solidFill>
                  <a:schemeClr val="tx1">
                    <a:lumMod val="65000"/>
                    <a:lumOff val="35000"/>
                  </a:schemeClr>
                </a:solidFill>
              </a:rPr>
              <a:t>Snowball</a:t>
            </a:r>
            <a:r>
              <a:rPr lang="fr-FR" sz="1200" i="1" dirty="0">
                <a:solidFill>
                  <a:schemeClr val="tx1">
                    <a:lumMod val="65000"/>
                    <a:lumOff val="35000"/>
                  </a:schemeClr>
                </a:solidFill>
              </a:rPr>
              <a:t> </a:t>
            </a:r>
            <a:r>
              <a:rPr lang="fr-FR" sz="1200" i="1" dirty="0" err="1">
                <a:solidFill>
                  <a:schemeClr val="tx1">
                    <a:lumMod val="65000"/>
                    <a:lumOff val="35000"/>
                  </a:schemeClr>
                </a:solidFill>
              </a:rPr>
              <a:t>Earth</a:t>
            </a:r>
            <a:r>
              <a:rPr lang="fr-FR" sz="1200" i="1" dirty="0" smtClean="0">
                <a:solidFill>
                  <a:schemeClr val="tx1">
                    <a:lumMod val="65000"/>
                    <a:lumOff val="35000"/>
                  </a:schemeClr>
                </a:solidFill>
              </a:rPr>
              <a:t>. EPSL vol. 446</a:t>
            </a:r>
            <a:endParaRPr lang="fr-FR" sz="1200" i="1" dirty="0">
              <a:solidFill>
                <a:schemeClr val="tx1">
                  <a:lumMod val="65000"/>
                  <a:lumOff val="35000"/>
                </a:schemeClr>
              </a:solidFill>
            </a:endParaRPr>
          </a:p>
        </p:txBody>
      </p:sp>
    </p:spTree>
    <p:extLst>
      <p:ext uri="{BB962C8B-B14F-4D97-AF65-F5344CB8AC3E}">
        <p14:creationId xmlns:p14="http://schemas.microsoft.com/office/powerpoint/2010/main" val="10969718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3" name="Text Box 9"/>
          <p:cNvSpPr txBox="1">
            <a:spLocks noChangeArrowheads="1"/>
          </p:cNvSpPr>
          <p:nvPr/>
        </p:nvSpPr>
        <p:spPr bwMode="auto">
          <a:xfrm>
            <a:off x="5129380" y="6357938"/>
            <a:ext cx="362517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chemeClr val="bg2">
                    <a:lumMod val="50000"/>
                  </a:schemeClr>
                </a:solidFill>
                <a:latin typeface="Arial Black" charset="0"/>
              </a:rPr>
              <a:t>Une autre vision des crises</a:t>
            </a:r>
          </a:p>
        </p:txBody>
      </p:sp>
      <p:grpSp>
        <p:nvGrpSpPr>
          <p:cNvPr id="354314" name="Group 10"/>
          <p:cNvGrpSpPr>
            <a:grpSpLocks/>
          </p:cNvGrpSpPr>
          <p:nvPr/>
        </p:nvGrpSpPr>
        <p:grpSpPr bwMode="auto">
          <a:xfrm>
            <a:off x="0" y="1524000"/>
            <a:ext cx="7889876" cy="4746625"/>
            <a:chOff x="0" y="1090"/>
            <a:chExt cx="4970" cy="2990"/>
          </a:xfrm>
        </p:grpSpPr>
        <p:sp>
          <p:nvSpPr>
            <p:cNvPr id="354315" name="Text Box 11"/>
            <p:cNvSpPr txBox="1">
              <a:spLocks noChangeArrowheads="1"/>
            </p:cNvSpPr>
            <p:nvPr/>
          </p:nvSpPr>
          <p:spPr bwMode="auto">
            <a:xfrm>
              <a:off x="593" y="1679"/>
              <a:ext cx="4377" cy="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lang="fr-FR" sz="2000" dirty="0"/>
                <a:t>Crétacé &gt; (K/</a:t>
              </a:r>
              <a:r>
                <a:rPr lang="fr-FR" sz="2000" dirty="0" err="1"/>
                <a:t>T</a:t>
              </a:r>
              <a:r>
                <a:rPr lang="fr-FR" sz="2000" dirty="0"/>
                <a:t>)   			</a:t>
              </a:r>
              <a:r>
                <a:rPr lang="fr-FR" dirty="0">
                  <a:solidFill>
                    <a:srgbClr val="149D35"/>
                  </a:solidFill>
                  <a:latin typeface="Arial Black" charset="0"/>
                </a:rPr>
                <a:t>14,7			6,3			</a:t>
              </a:r>
              <a:r>
                <a:rPr lang="fr-FR" dirty="0">
                  <a:solidFill>
                    <a:srgbClr val="FF0000"/>
                  </a:solidFill>
                  <a:latin typeface="Arial Black" charset="0"/>
                </a:rPr>
                <a:t>++++</a:t>
              </a:r>
              <a:endParaRPr lang="fr-FR" sz="20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endParaRPr lang="fr-FR" sz="900" dirty="0"/>
            </a:p>
            <a:p>
              <a:pPr>
                <a:lnSpc>
                  <a:spcPct val="80000"/>
                </a:lnSpc>
              </a:pPr>
              <a:r>
                <a:rPr lang="fr-FR" sz="2000" dirty="0"/>
                <a:t>Trias &gt;		  			</a:t>
              </a:r>
              <a:r>
                <a:rPr lang="fr-FR" dirty="0">
                  <a:solidFill>
                    <a:srgbClr val="149D35"/>
                  </a:solidFill>
                  <a:latin typeface="Arial Black" charset="0"/>
                </a:rPr>
                <a:t>23,4			21,7		</a:t>
              </a:r>
              <a:r>
                <a:rPr lang="fr-FR" dirty="0">
                  <a:latin typeface="Arial Black" charset="0"/>
                </a:rPr>
                <a:t>+++</a:t>
              </a:r>
              <a:endParaRPr lang="fr-FR" sz="2000" dirty="0"/>
            </a:p>
            <a:p>
              <a:pPr>
                <a:lnSpc>
                  <a:spcPct val="80000"/>
                </a:lnSpc>
              </a:pPr>
              <a:r>
                <a:rPr lang="fr-FR" sz="2000" dirty="0"/>
                <a:t>Permien &gt; (P/Tr)	  		</a:t>
              </a:r>
              <a:r>
                <a:rPr lang="fr-FR" dirty="0">
                  <a:solidFill>
                    <a:srgbClr val="FF0000"/>
                  </a:solidFill>
                  <a:latin typeface="Arial Black" charset="0"/>
                </a:rPr>
                <a:t>47,5			61,5		+++++</a:t>
              </a:r>
              <a:endParaRPr lang="fr-FR" sz="900" dirty="0"/>
            </a:p>
            <a:p>
              <a:pPr>
                <a:lnSpc>
                  <a:spcPct val="80000"/>
                </a:lnSpc>
              </a:pPr>
              <a:endParaRPr lang="fr-FR" sz="2000" dirty="0"/>
            </a:p>
            <a:p>
              <a:pPr>
                <a:lnSpc>
                  <a:spcPct val="80000"/>
                </a:lnSpc>
              </a:pPr>
              <a:r>
                <a:rPr lang="fr-FR" sz="2000" dirty="0"/>
                <a:t>Dévonien (F/F)    			</a:t>
              </a:r>
              <a:r>
                <a:rPr lang="fr-FR" dirty="0">
                  <a:solidFill>
                    <a:srgbClr val="FF0000"/>
                  </a:solidFill>
                  <a:latin typeface="Arial Black" charset="0"/>
                </a:rPr>
                <a:t>27,8			43,6</a:t>
              </a:r>
              <a:r>
                <a:rPr lang="fr-FR" dirty="0">
                  <a:latin typeface="Arial Black" charset="0"/>
                </a:rPr>
                <a:t>		</a:t>
              </a:r>
              <a:r>
                <a:rPr lang="fr-FR" dirty="0">
                  <a:solidFill>
                    <a:srgbClr val="149D35"/>
                  </a:solidFill>
                  <a:latin typeface="Arial Black" charset="0"/>
                </a:rPr>
                <a:t>++</a:t>
              </a:r>
              <a:endParaRPr lang="fr-FR" sz="900" dirty="0"/>
            </a:p>
            <a:p>
              <a:pPr>
                <a:lnSpc>
                  <a:spcPct val="80000"/>
                </a:lnSpc>
              </a:pPr>
              <a:endParaRPr lang="fr-FR" sz="2000" dirty="0"/>
            </a:p>
            <a:p>
              <a:pPr>
                <a:lnSpc>
                  <a:spcPct val="80000"/>
                </a:lnSpc>
              </a:pPr>
              <a:r>
                <a:rPr lang="fr-FR" sz="2000" dirty="0"/>
                <a:t>Ordovicien &gt; (H)  			</a:t>
              </a:r>
              <a:r>
                <a:rPr lang="fr-FR" dirty="0">
                  <a:latin typeface="Arial Black" charset="0"/>
                </a:rPr>
                <a:t>24,3			------			</a:t>
              </a:r>
              <a:r>
                <a:rPr lang="fr-FR" dirty="0" smtClean="0">
                  <a:solidFill>
                    <a:srgbClr val="149D35"/>
                  </a:solidFill>
                  <a:latin typeface="Arial Black" charset="0"/>
                </a:rPr>
                <a:t>+</a:t>
              </a:r>
              <a:endParaRPr lang="fr-FR" dirty="0">
                <a:solidFill>
                  <a:srgbClr val="149D35"/>
                </a:solidFill>
                <a:latin typeface="Arial Black" charset="0"/>
              </a:endParaRPr>
            </a:p>
          </p:txBody>
        </p:sp>
        <p:pic>
          <p:nvPicPr>
            <p:cNvPr id="354316"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90"/>
              <a:ext cx="578" cy="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54323" name="Text Box 19"/>
          <p:cNvSpPr txBox="1">
            <a:spLocks noChangeArrowheads="1"/>
          </p:cNvSpPr>
          <p:nvPr/>
        </p:nvSpPr>
        <p:spPr bwMode="auto">
          <a:xfrm>
            <a:off x="3717925" y="1957388"/>
            <a:ext cx="7556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Marin</a:t>
            </a:r>
          </a:p>
        </p:txBody>
      </p:sp>
      <p:sp>
        <p:nvSpPr>
          <p:cNvPr id="354324" name="Text Box 20"/>
          <p:cNvSpPr txBox="1">
            <a:spLocks noChangeArrowheads="1"/>
          </p:cNvSpPr>
          <p:nvPr/>
        </p:nvSpPr>
        <p:spPr bwMode="auto">
          <a:xfrm>
            <a:off x="5181600" y="1955800"/>
            <a:ext cx="1341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Continental</a:t>
            </a:r>
          </a:p>
        </p:txBody>
      </p:sp>
      <p:sp>
        <p:nvSpPr>
          <p:cNvPr id="354325" name="Text Box 21"/>
          <p:cNvSpPr txBox="1">
            <a:spLocks noChangeArrowheads="1"/>
          </p:cNvSpPr>
          <p:nvPr/>
        </p:nvSpPr>
        <p:spPr bwMode="auto">
          <a:xfrm>
            <a:off x="3962400" y="1555750"/>
            <a:ext cx="23320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i="1"/>
              <a:t>% disparition familles</a:t>
            </a:r>
          </a:p>
        </p:txBody>
      </p:sp>
      <p:sp>
        <p:nvSpPr>
          <p:cNvPr id="354326" name="Text Box 22"/>
          <p:cNvSpPr txBox="1">
            <a:spLocks noChangeArrowheads="1"/>
          </p:cNvSpPr>
          <p:nvPr/>
        </p:nvSpPr>
        <p:spPr bwMode="auto">
          <a:xfrm>
            <a:off x="6858000" y="1955800"/>
            <a:ext cx="21923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a:t>Sévérité écologique</a:t>
            </a:r>
          </a:p>
        </p:txBody>
      </p:sp>
      <p:sp>
        <p:nvSpPr>
          <p:cNvPr id="354327" name="Line 23"/>
          <p:cNvSpPr>
            <a:spLocks noChangeShapeType="1"/>
          </p:cNvSpPr>
          <p:nvPr/>
        </p:nvSpPr>
        <p:spPr bwMode="auto">
          <a:xfrm>
            <a:off x="3352800" y="2349500"/>
            <a:ext cx="533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54328" name="Line 24"/>
          <p:cNvSpPr>
            <a:spLocks noChangeShapeType="1"/>
          </p:cNvSpPr>
          <p:nvPr/>
        </p:nvSpPr>
        <p:spPr bwMode="auto">
          <a:xfrm>
            <a:off x="6781800" y="1600200"/>
            <a:ext cx="0" cy="441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54329" name="Rectangle 25"/>
          <p:cNvSpPr>
            <a:spLocks noChangeArrowheads="1"/>
          </p:cNvSpPr>
          <p:nvPr/>
        </p:nvSpPr>
        <p:spPr bwMode="auto">
          <a:xfrm>
            <a:off x="6781800" y="1436216"/>
            <a:ext cx="2171553" cy="4724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354330" name="Text Box 26"/>
          <p:cNvSpPr txBox="1">
            <a:spLocks noChangeArrowheads="1"/>
          </p:cNvSpPr>
          <p:nvPr/>
        </p:nvSpPr>
        <p:spPr bwMode="auto">
          <a:xfrm>
            <a:off x="1049338" y="6045200"/>
            <a:ext cx="1249060" cy="23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1">
                    <a:lumMod val="50000"/>
                  </a:schemeClr>
                </a:solidFill>
              </a:rPr>
              <a:t>Mc Ghee Jr. </a:t>
            </a:r>
            <a:r>
              <a:rPr lang="fr-FR" sz="900" i="1">
                <a:solidFill>
                  <a:schemeClr val="bg1">
                    <a:lumMod val="50000"/>
                  </a:schemeClr>
                </a:solidFill>
              </a:rPr>
              <a:t>et al</a:t>
            </a:r>
            <a:r>
              <a:rPr lang="fr-FR" sz="900">
                <a:solidFill>
                  <a:schemeClr val="bg1">
                    <a:lumMod val="50000"/>
                  </a:schemeClr>
                </a:solidFill>
              </a:rPr>
              <a:t>. 2004</a:t>
            </a:r>
          </a:p>
        </p:txBody>
      </p:sp>
      <p:sp>
        <p:nvSpPr>
          <p:cNvPr id="15" name="ZoneTexte 14"/>
          <p:cNvSpPr txBox="1"/>
          <p:nvPr/>
        </p:nvSpPr>
        <p:spPr>
          <a:xfrm>
            <a:off x="443200" y="397149"/>
            <a:ext cx="6973032" cy="584776"/>
          </a:xfrm>
          <a:prstGeom prst="rect">
            <a:avLst/>
          </a:prstGeom>
          <a:noFill/>
        </p:spPr>
        <p:txBody>
          <a:bodyPr wrap="none" rtlCol="0">
            <a:spAutoFit/>
          </a:bodyPr>
          <a:lstStyle/>
          <a:p>
            <a:r>
              <a:rPr lang="fr-FR" sz="3200" b="1">
                <a:solidFill>
                  <a:schemeClr val="bg2">
                    <a:lumMod val="50000"/>
                  </a:schemeClr>
                </a:solidFill>
                <a:latin typeface="Arial"/>
                <a:cs typeface="Arial"/>
              </a:rPr>
              <a:t>Les 5 majeures: </a:t>
            </a:r>
            <a:r>
              <a:rPr lang="fr-FR" sz="2800" b="1">
                <a:solidFill>
                  <a:schemeClr val="bg2">
                    <a:lumMod val="50000"/>
                  </a:schemeClr>
                </a:solidFill>
                <a:latin typeface="Arial"/>
                <a:cs typeface="Arial"/>
              </a:rPr>
              <a:t>impacts différentiels</a:t>
            </a:r>
            <a:endParaRPr lang="fr-FR" sz="3600" b="1">
              <a:solidFill>
                <a:schemeClr val="bg2">
                  <a:lumMod val="50000"/>
                </a:schemeClr>
              </a:solidFill>
              <a:latin typeface="Arial"/>
              <a:cs typeface="Arial"/>
            </a:endParaRPr>
          </a:p>
        </p:txBody>
      </p:sp>
    </p:spTree>
    <p:extLst>
      <p:ext uri="{BB962C8B-B14F-4D97-AF65-F5344CB8AC3E}">
        <p14:creationId xmlns:p14="http://schemas.microsoft.com/office/powerpoint/2010/main" val="3854453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43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609" y="503174"/>
            <a:ext cx="4648027" cy="646331"/>
          </a:xfrm>
          <a:prstGeom prst="rect">
            <a:avLst/>
          </a:prstGeom>
          <a:noFill/>
          <a:effectLst/>
        </p:spPr>
        <p:txBody>
          <a:bodyPr wrap="none" rtlCol="0">
            <a:spAutoFit/>
          </a:bodyPr>
          <a:lstStyle/>
          <a:p>
            <a:r>
              <a:rPr lang="fr-FR" sz="3600" b="1">
                <a:solidFill>
                  <a:schemeClr val="bg2">
                    <a:lumMod val="50000"/>
                  </a:schemeClr>
                </a:solidFill>
                <a:latin typeface="Arial"/>
                <a:cs typeface="Arial"/>
              </a:rPr>
              <a:t>Impacts biologiques</a:t>
            </a:r>
          </a:p>
        </p:txBody>
      </p:sp>
      <p:sp>
        <p:nvSpPr>
          <p:cNvPr id="4" name="ZoneTexte 3"/>
          <p:cNvSpPr txBox="1"/>
          <p:nvPr/>
        </p:nvSpPr>
        <p:spPr>
          <a:xfrm>
            <a:off x="325609" y="3646665"/>
            <a:ext cx="8349214" cy="2117503"/>
          </a:xfrm>
          <a:prstGeom prst="rect">
            <a:avLst/>
          </a:prstGeom>
          <a:solidFill>
            <a:srgbClr val="FFEF91"/>
          </a:solidFill>
          <a:effectLst>
            <a:innerShdw blurRad="63500" dist="50800" dir="2700000">
              <a:prstClr val="black">
                <a:alpha val="50000"/>
              </a:prstClr>
            </a:innerShdw>
          </a:effectLst>
        </p:spPr>
        <p:txBody>
          <a:bodyPr wrap="square" rtlCol="0">
            <a:spAutoFit/>
          </a:bodyPr>
          <a:lstStyle/>
          <a:p>
            <a:pPr marL="342900" indent="-342900" algn="just">
              <a:lnSpc>
                <a:spcPct val="110000"/>
              </a:lnSpc>
              <a:buFont typeface="Wingdings" charset="2"/>
              <a:buChar char="²"/>
            </a:pPr>
            <a:r>
              <a:rPr lang="fr-FR" sz="2400">
                <a:solidFill>
                  <a:schemeClr val="bg2">
                    <a:lumMod val="25000"/>
                  </a:schemeClr>
                </a:solidFill>
              </a:rPr>
              <a:t> En toute logique, les espèces auraient dû avoir le temps de s’adapter.</a:t>
            </a:r>
          </a:p>
          <a:p>
            <a:pPr marL="342900" indent="-342900" algn="just">
              <a:lnSpc>
                <a:spcPct val="110000"/>
              </a:lnSpc>
              <a:buFont typeface="Wingdings" charset="2"/>
              <a:buChar char="²"/>
            </a:pPr>
            <a:r>
              <a:rPr lang="fr-FR" sz="2400">
                <a:solidFill>
                  <a:schemeClr val="bg2">
                    <a:lumMod val="25000"/>
                  </a:schemeClr>
                </a:solidFill>
              </a:rPr>
              <a:t> La question est alors pourquoi des crises ? Biosphère plus fragile que ce que laisseraient supposer les mécanismes adaptatifs connus ?</a:t>
            </a:r>
          </a:p>
        </p:txBody>
      </p:sp>
      <p:sp>
        <p:nvSpPr>
          <p:cNvPr id="3" name="ZoneTexte 2"/>
          <p:cNvSpPr txBox="1"/>
          <p:nvPr/>
        </p:nvSpPr>
        <p:spPr>
          <a:xfrm>
            <a:off x="325609" y="1754148"/>
            <a:ext cx="8349214" cy="1304973"/>
          </a:xfrm>
          <a:prstGeom prst="rect">
            <a:avLst/>
          </a:prstGeom>
          <a:solidFill>
            <a:schemeClr val="bg2">
              <a:lumMod val="90000"/>
            </a:schemeClr>
          </a:solidFill>
          <a:effectLst>
            <a:innerShdw blurRad="63500" dist="50800" dir="2700000">
              <a:prstClr val="black">
                <a:alpha val="50000"/>
              </a:prstClr>
            </a:innerShdw>
          </a:effectLst>
        </p:spPr>
        <p:txBody>
          <a:bodyPr wrap="square" rtlCol="0">
            <a:spAutoFit/>
          </a:bodyPr>
          <a:lstStyle/>
          <a:p>
            <a:pPr marL="285750" indent="-285750" algn="just">
              <a:lnSpc>
                <a:spcPct val="110000"/>
              </a:lnSpc>
              <a:buFont typeface="Wingdings" charset="2"/>
              <a:buChar char="²"/>
            </a:pPr>
            <a:r>
              <a:rPr lang="fr-FR" sz="2400">
                <a:solidFill>
                  <a:schemeClr val="bg2">
                    <a:lumMod val="25000"/>
                  </a:schemeClr>
                </a:solidFill>
              </a:rPr>
              <a:t> Les crises ne sont pas des hécatombes.</a:t>
            </a:r>
          </a:p>
          <a:p>
            <a:pPr marL="285750" indent="-285750" algn="just">
              <a:lnSpc>
                <a:spcPct val="110000"/>
              </a:lnSpc>
              <a:buFont typeface="Wingdings" charset="2"/>
              <a:buChar char="²"/>
            </a:pPr>
            <a:r>
              <a:rPr lang="fr-FR" sz="2400">
                <a:solidFill>
                  <a:schemeClr val="bg2">
                    <a:lumMod val="25000"/>
                  </a:schemeClr>
                </a:solidFill>
              </a:rPr>
              <a:t> Les « entrées » en crise s’étalent sur N x 10</a:t>
            </a:r>
            <a:r>
              <a:rPr lang="fr-FR" sz="2400" baseline="30000">
                <a:solidFill>
                  <a:schemeClr val="bg2">
                    <a:lumMod val="25000"/>
                  </a:schemeClr>
                </a:solidFill>
              </a:rPr>
              <a:t>5</a:t>
            </a:r>
            <a:r>
              <a:rPr lang="fr-FR" sz="2400">
                <a:solidFill>
                  <a:schemeClr val="bg2">
                    <a:lumMod val="25000"/>
                  </a:schemeClr>
                </a:solidFill>
              </a:rPr>
              <a:t> ans au minimum, souvent beaucoup plus.</a:t>
            </a:r>
          </a:p>
        </p:txBody>
      </p:sp>
    </p:spTree>
    <p:extLst>
      <p:ext uri="{BB962C8B-B14F-4D97-AF65-F5344CB8AC3E}">
        <p14:creationId xmlns:p14="http://schemas.microsoft.com/office/powerpoint/2010/main" val="593317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585649" y="6044676"/>
            <a:ext cx="3363020" cy="584776"/>
          </a:xfrm>
          <a:prstGeom prst="rect">
            <a:avLst/>
          </a:prstGeom>
          <a:noFill/>
        </p:spPr>
        <p:txBody>
          <a:bodyPr wrap="none" rtlCol="0">
            <a:spAutoFit/>
          </a:bodyPr>
          <a:lstStyle/>
          <a:p>
            <a:r>
              <a:rPr lang="fr-FR" sz="3200" b="1">
                <a:solidFill>
                  <a:schemeClr val="bg2">
                    <a:lumMod val="25000"/>
                  </a:schemeClr>
                </a:solidFill>
              </a:rPr>
              <a:t>Les sorties de crise</a:t>
            </a:r>
          </a:p>
        </p:txBody>
      </p:sp>
      <p:pic>
        <p:nvPicPr>
          <p:cNvPr id="2" name="Image 1" descr="Capture d’écran 2011-11-01 à 17.52.1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98800" y="1587500"/>
            <a:ext cx="2946400" cy="3683000"/>
          </a:xfrm>
          <a:prstGeom prst="rect">
            <a:avLst/>
          </a:prstGeom>
        </p:spPr>
      </p:pic>
      <p:sp>
        <p:nvSpPr>
          <p:cNvPr id="4" name="ZoneTexte 3"/>
          <p:cNvSpPr txBox="1"/>
          <p:nvPr/>
        </p:nvSpPr>
        <p:spPr>
          <a:xfrm>
            <a:off x="325609" y="489664"/>
            <a:ext cx="8804814" cy="646331"/>
          </a:xfrm>
          <a:prstGeom prst="rect">
            <a:avLst/>
          </a:prstGeom>
          <a:noFill/>
          <a:effectLst/>
        </p:spPr>
        <p:txBody>
          <a:bodyPr wrap="none" rtlCol="0">
            <a:spAutoFit/>
          </a:bodyPr>
          <a:lstStyle/>
          <a:p>
            <a:r>
              <a:rPr lang="fr-FR" sz="3600" b="1">
                <a:solidFill>
                  <a:schemeClr val="bg2">
                    <a:lumMod val="50000"/>
                  </a:schemeClr>
                </a:solidFill>
                <a:latin typeface="Arial"/>
                <a:cs typeface="Arial"/>
              </a:rPr>
              <a:t>Comment la biosphère cicatrise-t-elle ?</a:t>
            </a:r>
          </a:p>
        </p:txBody>
      </p:sp>
    </p:spTree>
    <p:extLst>
      <p:ext uri="{BB962C8B-B14F-4D97-AF65-F5344CB8AC3E}">
        <p14:creationId xmlns:p14="http://schemas.microsoft.com/office/powerpoint/2010/main" val="41819719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3200" y="443844"/>
            <a:ext cx="8212905" cy="584776"/>
          </a:xfrm>
          <a:prstGeom prst="rect">
            <a:avLst/>
          </a:prstGeom>
          <a:noFill/>
        </p:spPr>
        <p:txBody>
          <a:bodyPr wrap="none" rtlCol="0">
            <a:spAutoFit/>
          </a:bodyPr>
          <a:lstStyle/>
          <a:p>
            <a:r>
              <a:rPr lang="fr-FR" sz="3200" b="1">
                <a:solidFill>
                  <a:schemeClr val="bg2">
                    <a:lumMod val="50000"/>
                  </a:schemeClr>
                </a:solidFill>
                <a:latin typeface="Arial"/>
                <a:cs typeface="Arial"/>
              </a:rPr>
              <a:t>Les ammonites de la limite Permien/Trias</a:t>
            </a:r>
          </a:p>
        </p:txBody>
      </p:sp>
      <p:cxnSp>
        <p:nvCxnSpPr>
          <p:cNvPr id="9" name="Connecteur droit 8"/>
          <p:cNvCxnSpPr/>
          <p:nvPr/>
        </p:nvCxnSpPr>
        <p:spPr>
          <a:xfrm>
            <a:off x="0" y="4438436"/>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er 11"/>
          <p:cNvGrpSpPr/>
          <p:nvPr/>
        </p:nvGrpSpPr>
        <p:grpSpPr>
          <a:xfrm>
            <a:off x="75840" y="4529296"/>
            <a:ext cx="8828115" cy="2009485"/>
            <a:chOff x="75840" y="4529296"/>
            <a:chExt cx="8828115" cy="2009485"/>
          </a:xfrm>
        </p:grpSpPr>
        <p:sp>
          <p:nvSpPr>
            <p:cNvPr id="4" name="ZoneTexte 3"/>
            <p:cNvSpPr txBox="1"/>
            <p:nvPr/>
          </p:nvSpPr>
          <p:spPr>
            <a:xfrm>
              <a:off x="715122" y="5338452"/>
              <a:ext cx="2826953" cy="1200329"/>
            </a:xfrm>
            <a:prstGeom prst="rect">
              <a:avLst/>
            </a:prstGeom>
            <a:noFill/>
          </p:spPr>
          <p:txBody>
            <a:bodyPr wrap="none" rtlCol="0">
              <a:spAutoFit/>
            </a:bodyPr>
            <a:lstStyle/>
            <a:p>
              <a:r>
                <a:rPr lang="fr-FR">
                  <a:solidFill>
                    <a:schemeClr val="accent6">
                      <a:lumMod val="75000"/>
                    </a:schemeClr>
                  </a:solidFill>
                </a:rPr>
                <a:t>77 régions échantillonnées</a:t>
              </a:r>
            </a:p>
            <a:p>
              <a:r>
                <a:rPr lang="fr-FR">
                  <a:solidFill>
                    <a:schemeClr val="accent6">
                      <a:lumMod val="75000"/>
                    </a:schemeClr>
                  </a:solidFill>
                </a:rPr>
                <a:t>25 intervalles de temps</a:t>
              </a:r>
            </a:p>
            <a:p>
              <a:r>
                <a:rPr lang="fr-FR">
                  <a:solidFill>
                    <a:schemeClr val="accent6">
                      <a:lumMod val="75000"/>
                    </a:schemeClr>
                  </a:solidFill>
                </a:rPr>
                <a:t>860 genres</a:t>
              </a:r>
            </a:p>
            <a:p>
              <a:r>
                <a:rPr lang="fr-FR">
                  <a:solidFill>
                    <a:schemeClr val="accent6">
                      <a:lumMod val="75000"/>
                    </a:schemeClr>
                  </a:solidFill>
                </a:rPr>
                <a:t>10 000 nouveaux spécimens</a:t>
              </a:r>
            </a:p>
          </p:txBody>
        </p:sp>
        <p:sp>
          <p:nvSpPr>
            <p:cNvPr id="5" name="ZoneTexte 4"/>
            <p:cNvSpPr txBox="1"/>
            <p:nvPr/>
          </p:nvSpPr>
          <p:spPr>
            <a:xfrm>
              <a:off x="4549653" y="5607078"/>
              <a:ext cx="4354302" cy="646331"/>
            </a:xfrm>
            <a:prstGeom prst="rect">
              <a:avLst/>
            </a:prstGeom>
            <a:noFill/>
          </p:spPr>
          <p:txBody>
            <a:bodyPr wrap="none" rtlCol="0">
              <a:spAutoFit/>
            </a:bodyPr>
            <a:lstStyle/>
            <a:p>
              <a:r>
                <a:rPr lang="fr-FR">
                  <a:solidFill>
                    <a:schemeClr val="accent6">
                      <a:lumMod val="75000"/>
                    </a:schemeClr>
                  </a:solidFill>
                </a:rPr>
                <a:t>Changement de rythme radical</a:t>
              </a:r>
            </a:p>
            <a:p>
              <a:r>
                <a:rPr lang="fr-FR">
                  <a:solidFill>
                    <a:schemeClr val="accent6">
                      <a:lumMod val="75000"/>
                    </a:schemeClr>
                  </a:solidFill>
                </a:rPr>
                <a:t>La vie rebondit vite quand la crise est passée</a:t>
              </a:r>
            </a:p>
          </p:txBody>
        </p:sp>
        <p:sp>
          <p:nvSpPr>
            <p:cNvPr id="7" name="ZoneTexte 6"/>
            <p:cNvSpPr txBox="1"/>
            <p:nvPr/>
          </p:nvSpPr>
          <p:spPr>
            <a:xfrm>
              <a:off x="75840" y="4529296"/>
              <a:ext cx="2600679" cy="338554"/>
            </a:xfrm>
            <a:prstGeom prst="rect">
              <a:avLst/>
            </a:prstGeom>
            <a:noFill/>
          </p:spPr>
          <p:txBody>
            <a:bodyPr wrap="none" rtlCol="0">
              <a:spAutoFit/>
            </a:bodyPr>
            <a:lstStyle/>
            <a:p>
              <a:r>
                <a:rPr lang="fr-FR" sz="1600" i="1">
                  <a:solidFill>
                    <a:schemeClr val="accent5">
                      <a:lumMod val="75000"/>
                    </a:schemeClr>
                  </a:solidFill>
                </a:rPr>
                <a:t>Brayard et al. 2009 (Science)</a:t>
              </a:r>
            </a:p>
          </p:txBody>
        </p:sp>
        <p:sp>
          <p:nvSpPr>
            <p:cNvPr id="10" name="Flèche droite rayée 9"/>
            <p:cNvSpPr/>
            <p:nvPr/>
          </p:nvSpPr>
          <p:spPr>
            <a:xfrm>
              <a:off x="3480425" y="5732980"/>
              <a:ext cx="1007578" cy="446455"/>
            </a:xfrm>
            <a:prstGeom prst="stripedRightArrow">
              <a:avLst>
                <a:gd name="adj1" fmla="val 44476"/>
                <a:gd name="adj2" fmla="val 38953"/>
              </a:avLst>
            </a:prstGeom>
            <a:solidFill>
              <a:schemeClr val="accent6">
                <a:lumMod val="5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 name="Grouper 7"/>
          <p:cNvGrpSpPr/>
          <p:nvPr/>
        </p:nvGrpSpPr>
        <p:grpSpPr>
          <a:xfrm>
            <a:off x="715122" y="1355651"/>
            <a:ext cx="8133284" cy="2613746"/>
            <a:chOff x="715122" y="1355651"/>
            <a:chExt cx="8133284" cy="2613746"/>
          </a:xfrm>
        </p:grpSpPr>
        <p:sp>
          <p:nvSpPr>
            <p:cNvPr id="3" name="ZoneTexte 2"/>
            <p:cNvSpPr txBox="1"/>
            <p:nvPr/>
          </p:nvSpPr>
          <p:spPr>
            <a:xfrm>
              <a:off x="715122" y="1761914"/>
              <a:ext cx="4438685" cy="1292662"/>
            </a:xfrm>
            <a:prstGeom prst="rect">
              <a:avLst/>
            </a:prstGeom>
            <a:noFill/>
          </p:spPr>
          <p:txBody>
            <a:bodyPr wrap="square" rtlCol="0">
              <a:spAutoFit/>
            </a:bodyPr>
            <a:lstStyle/>
            <a:p>
              <a:r>
                <a:rPr lang="fr-FR">
                  <a:solidFill>
                    <a:schemeClr val="bg2">
                      <a:lumMod val="25000"/>
                    </a:schemeClr>
                  </a:solidFill>
                </a:rPr>
                <a:t>Survie de deux ou trois espèces; une seule donne la radiation subséquente.</a:t>
              </a:r>
            </a:p>
            <a:p>
              <a:endParaRPr lang="fr-FR">
                <a:solidFill>
                  <a:schemeClr val="bg2">
                    <a:lumMod val="25000"/>
                  </a:schemeClr>
                </a:solidFill>
              </a:endParaRPr>
            </a:p>
            <a:p>
              <a:r>
                <a:rPr lang="fr-FR" sz="2400">
                  <a:solidFill>
                    <a:schemeClr val="bg2">
                      <a:lumMod val="25000"/>
                    </a:schemeClr>
                  </a:solidFill>
                </a:rPr>
                <a:t>Cicatrisation lente ~ 10 Ma</a:t>
              </a:r>
            </a:p>
          </p:txBody>
        </p:sp>
        <p:pic>
          <p:nvPicPr>
            <p:cNvPr id="6" name="Image 5" descr="Ceratites-Tria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63411" y="1355651"/>
              <a:ext cx="3484995" cy="2613746"/>
            </a:xfrm>
            <a:prstGeom prst="rect">
              <a:avLst/>
            </a:prstGeom>
          </p:spPr>
        </p:pic>
        <p:sp>
          <p:nvSpPr>
            <p:cNvPr id="11" name="ZoneTexte 10"/>
            <p:cNvSpPr txBox="1"/>
            <p:nvPr/>
          </p:nvSpPr>
          <p:spPr>
            <a:xfrm>
              <a:off x="5351949" y="3641185"/>
              <a:ext cx="762198" cy="307777"/>
            </a:xfrm>
            <a:prstGeom prst="rect">
              <a:avLst/>
            </a:prstGeom>
            <a:noFill/>
          </p:spPr>
          <p:txBody>
            <a:bodyPr wrap="none" rtlCol="0">
              <a:spAutoFit/>
            </a:bodyPr>
            <a:lstStyle/>
            <a:p>
              <a:r>
                <a:rPr lang="fr-FR" sz="1400"/>
                <a:t>Cératite</a:t>
              </a:r>
            </a:p>
          </p:txBody>
        </p:sp>
      </p:grpSp>
    </p:spTree>
    <p:extLst>
      <p:ext uri="{BB962C8B-B14F-4D97-AF65-F5344CB8AC3E}">
        <p14:creationId xmlns:p14="http://schemas.microsoft.com/office/powerpoint/2010/main" val="160066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3200" y="443844"/>
            <a:ext cx="8212905" cy="584776"/>
          </a:xfrm>
          <a:prstGeom prst="rect">
            <a:avLst/>
          </a:prstGeom>
          <a:noFill/>
        </p:spPr>
        <p:txBody>
          <a:bodyPr wrap="none" rtlCol="0">
            <a:spAutoFit/>
          </a:bodyPr>
          <a:lstStyle/>
          <a:p>
            <a:r>
              <a:rPr lang="fr-FR" sz="3200" b="1">
                <a:solidFill>
                  <a:schemeClr val="bg2">
                    <a:lumMod val="50000"/>
                  </a:schemeClr>
                </a:solidFill>
                <a:latin typeface="Arial"/>
                <a:cs typeface="Arial"/>
              </a:rPr>
              <a:t>Les ammonites de la limite Permien/Trias</a:t>
            </a:r>
          </a:p>
        </p:txBody>
      </p:sp>
      <p:sp>
        <p:nvSpPr>
          <p:cNvPr id="7" name="ZoneTexte 6"/>
          <p:cNvSpPr txBox="1"/>
          <p:nvPr/>
        </p:nvSpPr>
        <p:spPr>
          <a:xfrm>
            <a:off x="75840" y="6421159"/>
            <a:ext cx="2600679" cy="338554"/>
          </a:xfrm>
          <a:prstGeom prst="rect">
            <a:avLst/>
          </a:prstGeom>
          <a:noFill/>
        </p:spPr>
        <p:txBody>
          <a:bodyPr wrap="none" rtlCol="0">
            <a:spAutoFit/>
          </a:bodyPr>
          <a:lstStyle/>
          <a:p>
            <a:r>
              <a:rPr lang="fr-FR" sz="1600" i="1">
                <a:solidFill>
                  <a:schemeClr val="accent5">
                    <a:lumMod val="75000"/>
                  </a:schemeClr>
                </a:solidFill>
              </a:rPr>
              <a:t>Brayard et al. 2009 (Science)</a:t>
            </a:r>
          </a:p>
        </p:txBody>
      </p:sp>
      <p:sp>
        <p:nvSpPr>
          <p:cNvPr id="12" name="Rectangle 11"/>
          <p:cNvSpPr/>
          <p:nvPr/>
        </p:nvSpPr>
        <p:spPr>
          <a:xfrm>
            <a:off x="5570031" y="2471718"/>
            <a:ext cx="2212678" cy="1477328"/>
          </a:xfrm>
          <a:prstGeom prst="rect">
            <a:avLst/>
          </a:prstGeom>
        </p:spPr>
        <p:txBody>
          <a:bodyPr wrap="none">
            <a:spAutoFit/>
          </a:bodyPr>
          <a:lstStyle/>
          <a:p>
            <a:r>
              <a:rPr lang="fr-FR">
                <a:solidFill>
                  <a:schemeClr val="accent6">
                    <a:lumMod val="75000"/>
                  </a:schemeClr>
                </a:solidFill>
              </a:rPr>
              <a:t>Chine du Sud</a:t>
            </a:r>
          </a:p>
          <a:p>
            <a:r>
              <a:rPr lang="fr-FR">
                <a:solidFill>
                  <a:schemeClr val="accent6">
                    <a:lumMod val="75000"/>
                  </a:schemeClr>
                </a:solidFill>
              </a:rPr>
              <a:t>Région du Guangxi</a:t>
            </a:r>
          </a:p>
          <a:p>
            <a:endParaRPr lang="fr-FR">
              <a:solidFill>
                <a:schemeClr val="accent6">
                  <a:lumMod val="75000"/>
                </a:schemeClr>
              </a:solidFill>
            </a:endParaRPr>
          </a:p>
          <a:p>
            <a:r>
              <a:rPr lang="fr-FR">
                <a:solidFill>
                  <a:schemeClr val="accent6">
                    <a:lumMod val="75000"/>
                  </a:schemeClr>
                </a:solidFill>
              </a:rPr>
              <a:t>~ 30 genres différents</a:t>
            </a:r>
          </a:p>
          <a:p>
            <a:endParaRPr lang="fr-FR">
              <a:solidFill>
                <a:schemeClr val="accent6">
                  <a:lumMod val="75000"/>
                </a:schemeClr>
              </a:solidFill>
            </a:endParaRPr>
          </a:p>
        </p:txBody>
      </p:sp>
      <p:grpSp>
        <p:nvGrpSpPr>
          <p:cNvPr id="14" name="Grouper 13"/>
          <p:cNvGrpSpPr/>
          <p:nvPr/>
        </p:nvGrpSpPr>
        <p:grpSpPr>
          <a:xfrm>
            <a:off x="229073" y="1723408"/>
            <a:ext cx="5263180" cy="3511607"/>
            <a:chOff x="280909" y="1438332"/>
            <a:chExt cx="5263180" cy="3511607"/>
          </a:xfrm>
        </p:grpSpPr>
        <p:pic>
          <p:nvPicPr>
            <p:cNvPr id="11" name="Image 10" descr="Ammonites Trias: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909" y="1438332"/>
              <a:ext cx="5263180" cy="3511607"/>
            </a:xfrm>
            <a:prstGeom prst="rect">
              <a:avLst/>
            </a:prstGeom>
          </p:spPr>
        </p:pic>
        <p:sp>
          <p:nvSpPr>
            <p:cNvPr id="13" name="Rectangle 12"/>
            <p:cNvSpPr/>
            <p:nvPr/>
          </p:nvSpPr>
          <p:spPr>
            <a:xfrm>
              <a:off x="323528" y="4653136"/>
              <a:ext cx="3744859" cy="276999"/>
            </a:xfrm>
            <a:prstGeom prst="rect">
              <a:avLst/>
            </a:prstGeom>
          </p:spPr>
          <p:txBody>
            <a:bodyPr wrap="square">
              <a:spAutoFit/>
            </a:bodyPr>
            <a:lstStyle/>
            <a:p>
              <a:r>
                <a:rPr lang="fr-FR" sz="1200"/>
                <a:t>© Biogéosciences (CNRS-Univ. de Bourgogne) - A. Bayard</a:t>
              </a:r>
            </a:p>
          </p:txBody>
        </p:sp>
      </p:grpSp>
      <p:sp>
        <p:nvSpPr>
          <p:cNvPr id="15" name="Rectangle 14"/>
          <p:cNvSpPr/>
          <p:nvPr/>
        </p:nvSpPr>
        <p:spPr>
          <a:xfrm>
            <a:off x="3516434" y="5628599"/>
            <a:ext cx="5401564" cy="769441"/>
          </a:xfrm>
          <a:prstGeom prst="rect">
            <a:avLst/>
          </a:prstGeom>
        </p:spPr>
        <p:txBody>
          <a:bodyPr wrap="none">
            <a:spAutoFit/>
          </a:bodyPr>
          <a:lstStyle/>
          <a:p>
            <a:r>
              <a:rPr lang="fr-FR" sz="4400" b="1">
                <a:solidFill>
                  <a:schemeClr val="accent6">
                    <a:lumMod val="75000"/>
                  </a:schemeClr>
                </a:solidFill>
              </a:rPr>
              <a:t>1 Ma après la crise !!!! </a:t>
            </a:r>
          </a:p>
        </p:txBody>
      </p:sp>
    </p:spTree>
    <p:extLst>
      <p:ext uri="{BB962C8B-B14F-4D97-AF65-F5344CB8AC3E}">
        <p14:creationId xmlns:p14="http://schemas.microsoft.com/office/powerpoint/2010/main" val="42072199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43200" y="443844"/>
            <a:ext cx="4941928" cy="646331"/>
          </a:xfrm>
          <a:prstGeom prst="rect">
            <a:avLst/>
          </a:prstGeom>
          <a:noFill/>
        </p:spPr>
        <p:txBody>
          <a:bodyPr wrap="none" rtlCol="0">
            <a:spAutoFit/>
          </a:bodyPr>
          <a:lstStyle/>
          <a:p>
            <a:r>
              <a:rPr lang="fr-FR" sz="3600" b="1">
                <a:solidFill>
                  <a:schemeClr val="bg2">
                    <a:lumMod val="50000"/>
                  </a:schemeClr>
                </a:solidFill>
                <a:latin typeface="Arial"/>
                <a:cs typeface="Arial"/>
              </a:rPr>
              <a:t>Moralité</a:t>
            </a:r>
            <a:r>
              <a:rPr lang="fr-FR" sz="3200" b="1">
                <a:solidFill>
                  <a:schemeClr val="bg2">
                    <a:lumMod val="50000"/>
                  </a:schemeClr>
                </a:solidFill>
                <a:latin typeface="Arial"/>
                <a:cs typeface="Arial"/>
              </a:rPr>
              <a:t> </a:t>
            </a:r>
            <a:r>
              <a:rPr lang="fr-FR" sz="3600" b="1">
                <a:solidFill>
                  <a:schemeClr val="bg2">
                    <a:lumMod val="50000"/>
                  </a:schemeClr>
                </a:solidFill>
                <a:latin typeface="Arial"/>
                <a:cs typeface="Arial"/>
              </a:rPr>
              <a:t>du chapitre 3</a:t>
            </a:r>
            <a:endParaRPr lang="fr-FR" sz="3200" b="1">
              <a:solidFill>
                <a:schemeClr val="bg2">
                  <a:lumMod val="50000"/>
                </a:schemeClr>
              </a:solidFill>
              <a:latin typeface="Arial"/>
              <a:cs typeface="Arial"/>
            </a:endParaRPr>
          </a:p>
        </p:txBody>
      </p:sp>
      <p:sp>
        <p:nvSpPr>
          <p:cNvPr id="6" name="ZoneTexte 5"/>
          <p:cNvSpPr txBox="1"/>
          <p:nvPr/>
        </p:nvSpPr>
        <p:spPr>
          <a:xfrm>
            <a:off x="443200" y="3620439"/>
            <a:ext cx="7964216" cy="892552"/>
          </a:xfrm>
          <a:prstGeom prst="rect">
            <a:avLst/>
          </a:prstGeom>
          <a:noFill/>
        </p:spPr>
        <p:txBody>
          <a:bodyPr wrap="square" rtlCol="0">
            <a:spAutoFit/>
          </a:bodyPr>
          <a:lstStyle/>
          <a:p>
            <a:pPr marL="342900" indent="-342900">
              <a:lnSpc>
                <a:spcPct val="130000"/>
              </a:lnSpc>
              <a:buFont typeface="Wingdings" charset="2"/>
              <a:buChar char="Ø"/>
            </a:pPr>
            <a:r>
              <a:rPr lang="fr-FR" sz="2000" dirty="0">
                <a:solidFill>
                  <a:schemeClr val="bg2">
                    <a:lumMod val="25000"/>
                  </a:schemeClr>
                </a:solidFill>
              </a:rPr>
              <a:t>La cicatrisation peut être rapide, mais... </a:t>
            </a:r>
            <a:r>
              <a:rPr lang="fr-FR" sz="2000" dirty="0" smtClean="0">
                <a:solidFill>
                  <a:schemeClr val="bg2">
                    <a:lumMod val="25000"/>
                  </a:schemeClr>
                </a:solidFill>
              </a:rPr>
              <a:t>1 Ma </a:t>
            </a:r>
            <a:r>
              <a:rPr lang="fr-FR" sz="2000" dirty="0">
                <a:solidFill>
                  <a:schemeClr val="bg2">
                    <a:lumMod val="25000"/>
                  </a:schemeClr>
                </a:solidFill>
              </a:rPr>
              <a:t>c’est quand même long.</a:t>
            </a:r>
          </a:p>
          <a:p>
            <a:pPr marL="342900" indent="-342900">
              <a:lnSpc>
                <a:spcPct val="130000"/>
              </a:lnSpc>
              <a:buFont typeface="Wingdings" charset="2"/>
              <a:buChar char="Ø"/>
            </a:pPr>
            <a:r>
              <a:rPr lang="fr-FR" sz="2000" dirty="0">
                <a:solidFill>
                  <a:schemeClr val="bg2">
                    <a:lumMod val="25000"/>
                  </a:schemeClr>
                </a:solidFill>
              </a:rPr>
              <a:t>Le rebond pourrait être d’autant plus intense que la crise a été forte.</a:t>
            </a:r>
          </a:p>
        </p:txBody>
      </p:sp>
      <p:pic>
        <p:nvPicPr>
          <p:cNvPr id="7" name="Image 6" descr="Capture d’écran 2011-10-31 à 13.40.2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2185" y="1456106"/>
            <a:ext cx="3029575" cy="2063115"/>
          </a:xfrm>
          <a:prstGeom prst="rect">
            <a:avLst/>
          </a:prstGeom>
        </p:spPr>
      </p:pic>
      <p:sp>
        <p:nvSpPr>
          <p:cNvPr id="2" name="Rectangle 1"/>
          <p:cNvSpPr/>
          <p:nvPr/>
        </p:nvSpPr>
        <p:spPr>
          <a:xfrm>
            <a:off x="443200" y="1509916"/>
            <a:ext cx="3581304" cy="523220"/>
          </a:xfrm>
          <a:prstGeom prst="rect">
            <a:avLst/>
          </a:prstGeom>
        </p:spPr>
        <p:txBody>
          <a:bodyPr wrap="none">
            <a:spAutoFit/>
          </a:bodyPr>
          <a:lstStyle/>
          <a:p>
            <a:r>
              <a:rPr lang="fr-FR" sz="2800" b="1">
                <a:solidFill>
                  <a:schemeClr val="bg2">
                    <a:lumMod val="50000"/>
                  </a:schemeClr>
                </a:solidFill>
              </a:rPr>
              <a:t>Les crises frappent fort</a:t>
            </a:r>
          </a:p>
        </p:txBody>
      </p:sp>
      <p:sp>
        <p:nvSpPr>
          <p:cNvPr id="3" name="Rectangle 2"/>
          <p:cNvSpPr/>
          <p:nvPr/>
        </p:nvSpPr>
        <p:spPr>
          <a:xfrm>
            <a:off x="5402185" y="6469139"/>
            <a:ext cx="1711426" cy="307777"/>
          </a:xfrm>
          <a:prstGeom prst="rect">
            <a:avLst/>
          </a:prstGeom>
        </p:spPr>
        <p:txBody>
          <a:bodyPr wrap="none">
            <a:spAutoFit/>
          </a:bodyPr>
          <a:lstStyle/>
          <a:p>
            <a:r>
              <a:rPr lang="fr-FR" sz="1400">
                <a:solidFill>
                  <a:schemeClr val="bg1">
                    <a:lumMod val="50000"/>
                  </a:schemeClr>
                </a:solidFill>
              </a:rPr>
              <a:t>http://fr.academic.ru</a:t>
            </a:r>
          </a:p>
        </p:txBody>
      </p:sp>
      <p:pic>
        <p:nvPicPr>
          <p:cNvPr id="5" name="Image 4" descr="Bouncing_ball_strobe_ed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185" y="4573792"/>
            <a:ext cx="3031475" cy="1951933"/>
          </a:xfrm>
          <a:prstGeom prst="rect">
            <a:avLst/>
          </a:prstGeom>
        </p:spPr>
      </p:pic>
    </p:spTree>
    <p:extLst>
      <p:ext uri="{BB962C8B-B14F-4D97-AF65-F5344CB8AC3E}">
        <p14:creationId xmlns:p14="http://schemas.microsoft.com/office/powerpoint/2010/main" val="4085337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239" y="782633"/>
            <a:ext cx="8914191"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Climat: que nous dit le passé ?</a:t>
            </a:r>
            <a:endParaRPr lang="fr-FR" sz="2800"/>
          </a:p>
        </p:txBody>
      </p:sp>
      <p:pic>
        <p:nvPicPr>
          <p:cNvPr id="4" name="Picture 5" descr="Earth2 Nas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2637" y="1798619"/>
            <a:ext cx="3947051" cy="3947051"/>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p:cNvSpPr/>
          <p:nvPr/>
        </p:nvSpPr>
        <p:spPr>
          <a:xfrm>
            <a:off x="229809" y="272140"/>
            <a:ext cx="1313468" cy="369332"/>
          </a:xfrm>
          <a:prstGeom prst="rect">
            <a:avLst/>
          </a:prstGeom>
        </p:spPr>
        <p:txBody>
          <a:bodyPr wrap="none">
            <a:spAutoFit/>
          </a:bodyPr>
          <a:lstStyle/>
          <a:p>
            <a:r>
              <a:rPr lang="fr-FR" b="1">
                <a:solidFill>
                  <a:schemeClr val="tx1">
                    <a:lumMod val="65000"/>
                    <a:lumOff val="35000"/>
                  </a:schemeClr>
                </a:solidFill>
                <a:latin typeface="Arial"/>
                <a:cs typeface="Arial"/>
              </a:rPr>
              <a:t>Chapitre 4</a:t>
            </a:r>
            <a:endParaRPr lang="fr-FR">
              <a:solidFill>
                <a:schemeClr val="tx1">
                  <a:lumMod val="65000"/>
                  <a:lumOff val="35000"/>
                </a:schemeClr>
              </a:solidFill>
            </a:endParaRPr>
          </a:p>
        </p:txBody>
      </p:sp>
    </p:spTree>
    <p:extLst>
      <p:ext uri="{BB962C8B-B14F-4D97-AF65-F5344CB8AC3E}">
        <p14:creationId xmlns:p14="http://schemas.microsoft.com/office/powerpoint/2010/main" val="23729488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646637" y="1395197"/>
            <a:ext cx="8431556" cy="4893120"/>
            <a:chOff x="646637" y="1395197"/>
            <a:chExt cx="8431556" cy="489312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37" y="1395197"/>
              <a:ext cx="5788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 name="Group 5"/>
            <p:cNvGrpSpPr>
              <a:grpSpLocks/>
            </p:cNvGrpSpPr>
            <p:nvPr/>
          </p:nvGrpSpPr>
          <p:grpSpPr bwMode="auto">
            <a:xfrm>
              <a:off x="6609630" y="5061674"/>
              <a:ext cx="2468563" cy="336550"/>
              <a:chOff x="3456" y="3171"/>
              <a:chExt cx="1555" cy="212"/>
            </a:xfrm>
          </p:grpSpPr>
          <p:sp>
            <p:nvSpPr>
              <p:cNvPr id="8" name="AutoShape 6"/>
              <p:cNvSpPr>
                <a:spLocks noChangeArrowheads="1"/>
              </p:cNvSpPr>
              <p:nvPr/>
            </p:nvSpPr>
            <p:spPr bwMode="auto">
              <a:xfrm>
                <a:off x="3456" y="3180"/>
                <a:ext cx="432" cy="192"/>
              </a:xfrm>
              <a:prstGeom prst="leftArrow">
                <a:avLst>
                  <a:gd name="adj1" fmla="val 50000"/>
                  <a:gd name="adj2" fmla="val 56250"/>
                </a:avLst>
              </a:prstGeom>
              <a:solidFill>
                <a:srgbClr val="0EFF16"/>
              </a:solidFill>
              <a:ln w="9525">
                <a:solidFill>
                  <a:schemeClr val="tx1"/>
                </a:solidFill>
                <a:miter lim="800000"/>
                <a:headEnd/>
                <a:tailEnd/>
              </a:ln>
            </p:spPr>
            <p:txBody>
              <a:bodyPr wrap="none" anchor="ctr"/>
              <a:lstStyle/>
              <a:p>
                <a:endParaRPr lang="fr-FR"/>
              </a:p>
            </p:txBody>
          </p:sp>
          <p:sp>
            <p:nvSpPr>
              <p:cNvPr id="9" name="Text Box 7"/>
              <p:cNvSpPr txBox="1">
                <a:spLocks noChangeArrowheads="1"/>
              </p:cNvSpPr>
              <p:nvPr/>
            </p:nvSpPr>
            <p:spPr bwMode="auto">
              <a:xfrm>
                <a:off x="3984" y="3171"/>
                <a:ext cx="1027"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a:t>Référence 1990</a:t>
                </a:r>
              </a:p>
            </p:txBody>
          </p:sp>
        </p:grpSp>
        <p:grpSp>
          <p:nvGrpSpPr>
            <p:cNvPr id="10" name="Group 8"/>
            <p:cNvGrpSpPr>
              <a:grpSpLocks/>
            </p:cNvGrpSpPr>
            <p:nvPr/>
          </p:nvGrpSpPr>
          <p:grpSpPr bwMode="auto">
            <a:xfrm>
              <a:off x="6609630" y="2867893"/>
              <a:ext cx="2452687" cy="336550"/>
              <a:chOff x="3456" y="1968"/>
              <a:chExt cx="1545" cy="212"/>
            </a:xfrm>
          </p:grpSpPr>
          <p:sp>
            <p:nvSpPr>
              <p:cNvPr id="11" name="AutoShape 9"/>
              <p:cNvSpPr>
                <a:spLocks noChangeArrowheads="1"/>
              </p:cNvSpPr>
              <p:nvPr/>
            </p:nvSpPr>
            <p:spPr bwMode="auto">
              <a:xfrm>
                <a:off x="3456" y="1978"/>
                <a:ext cx="432" cy="192"/>
              </a:xfrm>
              <a:prstGeom prst="leftArrow">
                <a:avLst>
                  <a:gd name="adj1" fmla="val 50000"/>
                  <a:gd name="adj2" fmla="val 56250"/>
                </a:avLst>
              </a:prstGeom>
              <a:solidFill>
                <a:srgbClr val="FF8B08"/>
              </a:solidFill>
              <a:ln w="9525">
                <a:solidFill>
                  <a:schemeClr val="tx1"/>
                </a:solidFill>
                <a:miter lim="800000"/>
                <a:headEnd/>
                <a:tailEnd/>
              </a:ln>
            </p:spPr>
            <p:txBody>
              <a:bodyPr wrap="none" anchor="ctr"/>
              <a:lstStyle/>
              <a:p>
                <a:endParaRPr lang="fr-FR"/>
              </a:p>
            </p:txBody>
          </p:sp>
          <p:sp>
            <p:nvSpPr>
              <p:cNvPr id="12" name="Text Box 10"/>
              <p:cNvSpPr txBox="1">
                <a:spLocks noChangeArrowheads="1"/>
              </p:cNvSpPr>
              <p:nvPr/>
            </p:nvSpPr>
            <p:spPr bwMode="auto">
              <a:xfrm>
                <a:off x="3995" y="1968"/>
                <a:ext cx="1006"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dirty="0" smtClean="0"/>
                  <a:t>Projections </a:t>
                </a:r>
                <a:r>
                  <a:rPr lang="fr-FR" sz="1600" dirty="0"/>
                  <a:t>2100</a:t>
                </a:r>
              </a:p>
            </p:txBody>
          </p:sp>
        </p:grpSp>
        <p:sp>
          <p:nvSpPr>
            <p:cNvPr id="3073" name="Text Box 1"/>
            <p:cNvSpPr txBox="1">
              <a:spLocks noChangeArrowheads="1"/>
            </p:cNvSpPr>
            <p:nvPr/>
          </p:nvSpPr>
          <p:spPr bwMode="auto">
            <a:xfrm>
              <a:off x="1336825" y="1933670"/>
              <a:ext cx="3221322" cy="400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fr-FR" sz="1200" dirty="0">
                  <a:latin typeface="Arial" charset="0"/>
                </a:rPr>
                <a:t>G</a:t>
              </a:r>
              <a:r>
                <a:rPr lang="en-GB" altLang="fr-FR" sz="1200" dirty="0" smtClean="0">
                  <a:latin typeface="Arial" charset="0"/>
                </a:rPr>
                <a:t>lobal </a:t>
              </a:r>
              <a:r>
                <a:rPr lang="en-GB" altLang="fr-FR" sz="1200" dirty="0">
                  <a:latin typeface="Arial" charset="0"/>
                </a:rPr>
                <a:t>mean projections of </a:t>
              </a:r>
              <a:r>
                <a:rPr lang="en-GB" altLang="fr-FR" sz="1200" dirty="0" smtClean="0">
                  <a:latin typeface="Arial" charset="0"/>
                </a:rPr>
                <a:t>average temperature from </a:t>
              </a:r>
              <a:r>
                <a:rPr lang="en-GB" altLang="fr-FR" sz="1200" dirty="0">
                  <a:latin typeface="Arial" charset="0"/>
                </a:rPr>
                <a:t>2000 to 2100 </a:t>
              </a:r>
              <a:r>
                <a:rPr lang="en-GB" altLang="fr-FR" sz="1200" dirty="0" smtClean="0">
                  <a:latin typeface="Arial" charset="0"/>
                </a:rPr>
                <a:t>(</a:t>
              </a:r>
              <a:r>
                <a:rPr lang="en-GB" altLang="fr-FR" sz="1200" dirty="0">
                  <a:latin typeface="Arial" charset="0"/>
                </a:rPr>
                <a:t>IPCC 2001</a:t>
              </a:r>
              <a:r>
                <a:rPr lang="en-GB" altLang="fr-FR" sz="1200" dirty="0" smtClean="0">
                  <a:latin typeface="Arial" charset="0"/>
                </a:rPr>
                <a:t>) </a:t>
              </a:r>
              <a:endParaRPr lang="en-GB" altLang="fr-FR" sz="1200" dirty="0">
                <a:latin typeface="Arial" charset="0"/>
              </a:endParaRPr>
            </a:p>
          </p:txBody>
        </p:sp>
      </p:grpSp>
      <p:sp>
        <p:nvSpPr>
          <p:cNvPr id="3076" name="Text Box 4"/>
          <p:cNvSpPr txBox="1">
            <a:spLocks noChangeArrowheads="1"/>
          </p:cNvSpPr>
          <p:nvPr/>
        </p:nvSpPr>
        <p:spPr bwMode="auto">
          <a:xfrm>
            <a:off x="1498931" y="6669889"/>
            <a:ext cx="3495632" cy="227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fr-FR" sz="900" i="1" dirty="0">
                <a:solidFill>
                  <a:schemeClr val="tx1">
                    <a:lumMod val="50000"/>
                    <a:lumOff val="50000"/>
                  </a:schemeClr>
                </a:solidFill>
                <a:latin typeface="Arial" charset="0"/>
              </a:rPr>
              <a:t>John F.B Mitchell et al. Phil. Trans. R. Soc. A </a:t>
            </a:r>
            <a:r>
              <a:rPr lang="en-GB" altLang="fr-FR" sz="900" i="1" dirty="0" smtClean="0">
                <a:solidFill>
                  <a:schemeClr val="tx1">
                    <a:lumMod val="50000"/>
                    <a:lumOff val="50000"/>
                  </a:schemeClr>
                </a:solidFill>
                <a:latin typeface="Arial" charset="0"/>
              </a:rPr>
              <a:t>2006; vol. 364</a:t>
            </a:r>
            <a:endParaRPr lang="en-GB" altLang="fr-FR" sz="900" i="1" dirty="0">
              <a:solidFill>
                <a:schemeClr val="tx1">
                  <a:lumMod val="50000"/>
                  <a:lumOff val="50000"/>
                </a:schemeClr>
              </a:solidFill>
              <a:latin typeface="Arial" charset="0"/>
            </a:endParaRPr>
          </a:p>
        </p:txBody>
      </p:sp>
      <p:sp>
        <p:nvSpPr>
          <p:cNvPr id="3077" name="Text Box 5"/>
          <p:cNvSpPr txBox="1">
            <a:spLocks noChangeArrowheads="1"/>
          </p:cNvSpPr>
          <p:nvPr/>
        </p:nvSpPr>
        <p:spPr bwMode="auto">
          <a:xfrm>
            <a:off x="84066" y="6668085"/>
            <a:ext cx="1414865" cy="189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r>
              <a:rPr lang="en-GB" altLang="fr-FR" sz="907">
                <a:latin typeface="Arial" charset="0"/>
              </a:rPr>
              <a:t>© 2006 The Royal Society</a:t>
            </a:r>
          </a:p>
        </p:txBody>
      </p:sp>
      <p:sp>
        <p:nvSpPr>
          <p:cNvPr id="13" name="Text Box 4"/>
          <p:cNvSpPr txBox="1">
            <a:spLocks noChangeArrowheads="1"/>
          </p:cNvSpPr>
          <p:nvPr/>
        </p:nvSpPr>
        <p:spPr bwMode="auto">
          <a:xfrm>
            <a:off x="5604962" y="6384925"/>
            <a:ext cx="349761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a:solidFill>
                  <a:srgbClr val="424242"/>
                </a:solidFill>
                <a:latin typeface="Arial Black" charset="0"/>
              </a:rPr>
              <a:t>Joue-t-on à se faire peur ?</a:t>
            </a:r>
          </a:p>
        </p:txBody>
      </p:sp>
      <p:sp>
        <p:nvSpPr>
          <p:cNvPr id="14" name="Text Box 3"/>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Extrapolations vers le futur</a:t>
            </a:r>
            <a:endParaRPr lang="fr-FR" sz="4000" b="1">
              <a:solidFill>
                <a:srgbClr val="424242"/>
              </a:solidFill>
              <a:effectLst>
                <a:outerShdw blurRad="38100" dist="38100" dir="2700000" algn="tl">
                  <a:srgbClr val="DDDDDD"/>
                </a:outerShdw>
              </a:effectLst>
            </a:endParaRPr>
          </a:p>
        </p:txBody>
      </p:sp>
      <p:grpSp>
        <p:nvGrpSpPr>
          <p:cNvPr id="4" name="Grouper 3"/>
          <p:cNvGrpSpPr/>
          <p:nvPr/>
        </p:nvGrpSpPr>
        <p:grpSpPr>
          <a:xfrm>
            <a:off x="646638" y="1378158"/>
            <a:ext cx="8415680" cy="4419969"/>
            <a:chOff x="646638" y="1378158"/>
            <a:chExt cx="8415680" cy="4419969"/>
          </a:xfrm>
        </p:grpSpPr>
        <p:grpSp>
          <p:nvGrpSpPr>
            <p:cNvPr id="16" name="Group 11"/>
            <p:cNvGrpSpPr>
              <a:grpSpLocks/>
            </p:cNvGrpSpPr>
            <p:nvPr/>
          </p:nvGrpSpPr>
          <p:grpSpPr bwMode="auto">
            <a:xfrm>
              <a:off x="646638" y="1395197"/>
              <a:ext cx="8415680" cy="4402930"/>
              <a:chOff x="372" y="1200"/>
              <a:chExt cx="4644" cy="2208"/>
            </a:xfrm>
          </p:grpSpPr>
          <p:grpSp>
            <p:nvGrpSpPr>
              <p:cNvPr id="17" name="Group 12"/>
              <p:cNvGrpSpPr>
                <a:grpSpLocks/>
              </p:cNvGrpSpPr>
              <p:nvPr/>
            </p:nvGrpSpPr>
            <p:grpSpPr bwMode="auto">
              <a:xfrm>
                <a:off x="372" y="1200"/>
                <a:ext cx="4608" cy="2208"/>
                <a:chOff x="1152" y="1056"/>
                <a:chExt cx="4608" cy="2208"/>
              </a:xfrm>
            </p:grpSpPr>
            <p:sp>
              <p:nvSpPr>
                <p:cNvPr id="19" name="Rectangle 13"/>
                <p:cNvSpPr>
                  <a:spLocks noChangeArrowheads="1"/>
                </p:cNvSpPr>
                <p:nvPr/>
              </p:nvSpPr>
              <p:spPr bwMode="auto">
                <a:xfrm>
                  <a:off x="1152" y="1056"/>
                  <a:ext cx="4608" cy="2208"/>
                </a:xfrm>
                <a:prstGeom prst="rect">
                  <a:avLst/>
                </a:prstGeom>
                <a:solidFill>
                  <a:schemeClr val="bg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endParaRPr lang="fr-FR"/>
                </a:p>
              </p:txBody>
            </p:sp>
            <p:grpSp>
              <p:nvGrpSpPr>
                <p:cNvPr id="20" name="Group 14"/>
                <p:cNvGrpSpPr>
                  <a:grpSpLocks/>
                </p:cNvGrpSpPr>
                <p:nvPr/>
              </p:nvGrpSpPr>
              <p:grpSpPr bwMode="auto">
                <a:xfrm>
                  <a:off x="1200" y="1104"/>
                  <a:ext cx="4428" cy="2105"/>
                  <a:chOff x="1200" y="1104"/>
                  <a:chExt cx="4428" cy="2105"/>
                </a:xfrm>
              </p:grpSpPr>
              <p:pic>
                <p:nvPicPr>
                  <p:cNvPr id="21" name="Picture 15" descr="Imag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0" y="1110"/>
                    <a:ext cx="4100" cy="20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6"/>
                  <p:cNvSpPr>
                    <a:spLocks noChangeArrowheads="1"/>
                  </p:cNvSpPr>
                  <p:nvPr/>
                </p:nvSpPr>
                <p:spPr bwMode="auto">
                  <a:xfrm>
                    <a:off x="1584" y="1104"/>
                    <a:ext cx="3648" cy="24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23" name="Rectangle 17"/>
                  <p:cNvSpPr>
                    <a:spLocks noChangeArrowheads="1"/>
                  </p:cNvSpPr>
                  <p:nvPr/>
                </p:nvSpPr>
                <p:spPr bwMode="auto">
                  <a:xfrm>
                    <a:off x="5100" y="1200"/>
                    <a:ext cx="528" cy="172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grpSp>
          <p:sp>
            <p:nvSpPr>
              <p:cNvPr id="18" name="Text Box 18"/>
              <p:cNvSpPr txBox="1">
                <a:spLocks noChangeArrowheads="1"/>
              </p:cNvSpPr>
              <p:nvPr/>
            </p:nvSpPr>
            <p:spPr bwMode="auto">
              <a:xfrm>
                <a:off x="4224" y="3264"/>
                <a:ext cx="792"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t>M. Mann PNAS 2008</a:t>
                </a:r>
              </a:p>
            </p:txBody>
          </p:sp>
        </p:grpSp>
        <p:sp>
          <p:nvSpPr>
            <p:cNvPr id="3" name="ZoneTexte 2"/>
            <p:cNvSpPr txBox="1"/>
            <p:nvPr/>
          </p:nvSpPr>
          <p:spPr>
            <a:xfrm>
              <a:off x="7868245" y="1378158"/>
              <a:ext cx="1128835" cy="369332"/>
            </a:xfrm>
            <a:prstGeom prst="rect">
              <a:avLst/>
            </a:prstGeom>
            <a:noFill/>
          </p:spPr>
          <p:txBody>
            <a:bodyPr wrap="none" rtlCol="0">
              <a:spAutoFit/>
            </a:bodyPr>
            <a:lstStyle/>
            <a:p>
              <a:r>
                <a:rPr lang="fr-FR" smtClean="0"/>
                <a:t>IPCC 2007</a:t>
              </a:r>
              <a:endParaRPr lang="fr-FR"/>
            </a:p>
          </p:txBody>
        </p:sp>
      </p:grpSp>
    </p:spTree>
    <p:extLst>
      <p:ext uri="{BB962C8B-B14F-4D97-AF65-F5344CB8AC3E}">
        <p14:creationId xmlns:p14="http://schemas.microsoft.com/office/powerpoint/2010/main" val="15739923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ChangeArrowheads="1"/>
          </p:cNvSpPr>
          <p:nvPr/>
        </p:nvSpPr>
        <p:spPr bwMode="auto">
          <a:xfrm>
            <a:off x="82550" y="6553200"/>
            <a:ext cx="13652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rgbClr val="424242"/>
                </a:solidFill>
              </a:rPr>
              <a:t>planet-terre.ens-lyon.fr/</a:t>
            </a:r>
          </a:p>
        </p:txBody>
      </p:sp>
      <p:pic>
        <p:nvPicPr>
          <p:cNvPr id="644099" name="Picture 3" descr="Imag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85800"/>
            <a:ext cx="5032375" cy="5740400"/>
          </a:xfrm>
          <a:prstGeom prst="rect">
            <a:avLst/>
          </a:prstGeom>
          <a:noFill/>
          <a:extLst>
            <a:ext uri="{909E8E84-426E-40dd-AFC4-6F175D3DCCD1}">
              <a14:hiddenFill xmlns:a14="http://schemas.microsoft.com/office/drawing/2010/main">
                <a:solidFill>
                  <a:srgbClr val="FFFFFF"/>
                </a:solidFill>
              </a14:hiddenFill>
            </a:ext>
          </a:extLst>
        </p:spPr>
      </p:pic>
      <p:sp>
        <p:nvSpPr>
          <p:cNvPr id="644100" name="Text Box 4"/>
          <p:cNvSpPr txBox="1">
            <a:spLocks noChangeArrowheads="1"/>
          </p:cNvSpPr>
          <p:nvPr/>
        </p:nvSpPr>
        <p:spPr bwMode="auto">
          <a:xfrm>
            <a:off x="5843588" y="885825"/>
            <a:ext cx="12684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424242"/>
                </a:solidFill>
              </a:rPr>
              <a:t>200 ans</a:t>
            </a:r>
          </a:p>
        </p:txBody>
      </p:sp>
      <p:sp>
        <p:nvSpPr>
          <p:cNvPr id="644101" name="Text Box 5"/>
          <p:cNvSpPr txBox="1">
            <a:spLocks noChangeArrowheads="1"/>
          </p:cNvSpPr>
          <p:nvPr/>
        </p:nvSpPr>
        <p:spPr bwMode="auto">
          <a:xfrm>
            <a:off x="5564188" y="3200400"/>
            <a:ext cx="18272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424242"/>
                </a:solidFill>
              </a:rPr>
              <a:t>440</a:t>
            </a:r>
            <a:r>
              <a:rPr lang="fr-FR" sz="1400">
                <a:solidFill>
                  <a:srgbClr val="424242"/>
                </a:solidFill>
              </a:rPr>
              <a:t> </a:t>
            </a:r>
            <a:r>
              <a:rPr lang="fr-FR">
                <a:solidFill>
                  <a:srgbClr val="424242"/>
                </a:solidFill>
              </a:rPr>
              <a:t>000 ans</a:t>
            </a:r>
          </a:p>
        </p:txBody>
      </p:sp>
      <p:sp>
        <p:nvSpPr>
          <p:cNvPr id="644102" name="Text Box 6"/>
          <p:cNvSpPr txBox="1">
            <a:spLocks noChangeArrowheads="1"/>
          </p:cNvSpPr>
          <p:nvPr/>
        </p:nvSpPr>
        <p:spPr bwMode="auto">
          <a:xfrm>
            <a:off x="5878513" y="5181600"/>
            <a:ext cx="1200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424242"/>
                </a:solidFill>
              </a:rPr>
              <a:t>600 Ma</a:t>
            </a:r>
          </a:p>
        </p:txBody>
      </p:sp>
      <p:sp>
        <p:nvSpPr>
          <p:cNvPr id="644103" name="Rectangle 7"/>
          <p:cNvSpPr>
            <a:spLocks noChangeArrowheads="1"/>
          </p:cNvSpPr>
          <p:nvPr/>
        </p:nvSpPr>
        <p:spPr bwMode="auto">
          <a:xfrm>
            <a:off x="533400" y="2438400"/>
            <a:ext cx="7086600" cy="1981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644104" name="Rectangle 8"/>
          <p:cNvSpPr>
            <a:spLocks noChangeArrowheads="1"/>
          </p:cNvSpPr>
          <p:nvPr/>
        </p:nvSpPr>
        <p:spPr bwMode="auto">
          <a:xfrm>
            <a:off x="533400" y="4343400"/>
            <a:ext cx="7086600" cy="2133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644105" name="Text Box 9"/>
          <p:cNvSpPr txBox="1">
            <a:spLocks noChangeArrowheads="1"/>
          </p:cNvSpPr>
          <p:nvPr/>
        </p:nvSpPr>
        <p:spPr bwMode="auto">
          <a:xfrm>
            <a:off x="1446213" y="533400"/>
            <a:ext cx="2361159" cy="738664"/>
          </a:xfrm>
          <a:prstGeom prst="rect">
            <a:avLst/>
          </a:prstGeom>
          <a:solidFill>
            <a:schemeClr val="bg1"/>
          </a:solidFill>
          <a:ln w="9525">
            <a:solidFill>
              <a:srgbClr val="424242"/>
            </a:solidFill>
            <a:miter lim="800000"/>
            <a:headEnd/>
            <a:tailEnd/>
          </a:ln>
        </p:spPr>
        <p:txBody>
          <a:bodyPr wrap="none">
            <a:spAutoFit/>
          </a:bodyPr>
          <a:lstStyle/>
          <a:p>
            <a:r>
              <a:rPr lang="fr-FR" sz="1400" dirty="0">
                <a:solidFill>
                  <a:srgbClr val="424242"/>
                </a:solidFill>
              </a:rPr>
              <a:t>260 ppm il y a 200 ans</a:t>
            </a:r>
          </a:p>
          <a:p>
            <a:endParaRPr lang="fr-FR" sz="1400" dirty="0">
              <a:solidFill>
                <a:srgbClr val="424242"/>
              </a:solidFill>
            </a:endParaRPr>
          </a:p>
          <a:p>
            <a:r>
              <a:rPr lang="fr-FR" sz="1400" dirty="0" smtClean="0">
                <a:solidFill>
                  <a:srgbClr val="424242"/>
                </a:solidFill>
              </a:rPr>
              <a:t>404 </a:t>
            </a:r>
            <a:r>
              <a:rPr lang="fr-FR" sz="1400" dirty="0">
                <a:solidFill>
                  <a:srgbClr val="424242"/>
                </a:solidFill>
              </a:rPr>
              <a:t>ppm </a:t>
            </a:r>
            <a:r>
              <a:rPr lang="fr-FR" sz="1400" dirty="0" smtClean="0">
                <a:solidFill>
                  <a:srgbClr val="424242"/>
                </a:solidFill>
              </a:rPr>
              <a:t>en mai 2016 (NOAA)</a:t>
            </a:r>
            <a:endParaRPr lang="fr-FR" sz="1400" dirty="0">
              <a:solidFill>
                <a:srgbClr val="424242"/>
              </a:solidFill>
            </a:endParaRPr>
          </a:p>
        </p:txBody>
      </p:sp>
      <p:sp>
        <p:nvSpPr>
          <p:cNvPr id="644106" name="Text Box 10"/>
          <p:cNvSpPr txBox="1">
            <a:spLocks noChangeArrowheads="1"/>
          </p:cNvSpPr>
          <p:nvPr/>
        </p:nvSpPr>
        <p:spPr bwMode="auto">
          <a:xfrm>
            <a:off x="4038600" y="457200"/>
            <a:ext cx="4064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a:solidFill>
                  <a:srgbClr val="CD171A"/>
                </a:solidFill>
              </a:rPr>
              <a:t>Limite considérée comme souhaitable = 600 ppm</a:t>
            </a:r>
          </a:p>
        </p:txBody>
      </p:sp>
    </p:spTree>
    <p:extLst>
      <p:ext uri="{BB962C8B-B14F-4D97-AF65-F5344CB8AC3E}">
        <p14:creationId xmlns:p14="http://schemas.microsoft.com/office/powerpoint/2010/main" val="1488540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4410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4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3" grpId="0" animBg="1"/>
      <p:bldP spid="64410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6146" name="Group 2"/>
          <p:cNvGrpSpPr>
            <a:grpSpLocks/>
          </p:cNvGrpSpPr>
          <p:nvPr/>
        </p:nvGrpSpPr>
        <p:grpSpPr bwMode="auto">
          <a:xfrm>
            <a:off x="1506538" y="1348854"/>
            <a:ext cx="6134100" cy="2127250"/>
            <a:chOff x="949" y="960"/>
            <a:chExt cx="3864" cy="1340"/>
          </a:xfrm>
        </p:grpSpPr>
        <p:pic>
          <p:nvPicPr>
            <p:cNvPr id="646147" name="Picture 3" descr="Imag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 y="960"/>
              <a:ext cx="3864" cy="1340"/>
            </a:xfrm>
            <a:prstGeom prst="rect">
              <a:avLst/>
            </a:prstGeom>
            <a:noFill/>
            <a:extLst>
              <a:ext uri="{909E8E84-426E-40dd-AFC4-6F175D3DCCD1}">
                <a14:hiddenFill xmlns:a14="http://schemas.microsoft.com/office/drawing/2010/main">
                  <a:solidFill>
                    <a:srgbClr val="FFFFFF"/>
                  </a:solidFill>
                </a14:hiddenFill>
              </a:ext>
            </a:extLst>
          </p:spPr>
        </p:pic>
        <p:sp>
          <p:nvSpPr>
            <p:cNvPr id="646148" name="Rectangle 4"/>
            <p:cNvSpPr>
              <a:spLocks noChangeArrowheads="1"/>
            </p:cNvSpPr>
            <p:nvPr/>
          </p:nvSpPr>
          <p:spPr bwMode="auto">
            <a:xfrm>
              <a:off x="997" y="2064"/>
              <a:ext cx="192" cy="19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sp>
        <p:nvSpPr>
          <p:cNvPr id="646149" name="Rectangle 5"/>
          <p:cNvSpPr>
            <a:spLocks noChangeArrowheads="1"/>
          </p:cNvSpPr>
          <p:nvPr/>
        </p:nvSpPr>
        <p:spPr bwMode="auto">
          <a:xfrm>
            <a:off x="1257300" y="381000"/>
            <a:ext cx="66135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4000" b="1">
                <a:solidFill>
                  <a:srgbClr val="424242"/>
                </a:solidFill>
                <a:effectLst>
                  <a:outerShdw blurRad="38100" dist="38100" dir="2700000" algn="tl">
                    <a:srgbClr val="DDDDDD"/>
                  </a:outerShdw>
                </a:effectLst>
              </a:rPr>
              <a:t>Climat: CO</a:t>
            </a:r>
            <a:r>
              <a:rPr lang="fr-FR" sz="4000" b="1" baseline="-25000">
                <a:solidFill>
                  <a:srgbClr val="424242"/>
                </a:solidFill>
                <a:effectLst>
                  <a:outerShdw blurRad="38100" dist="38100" dir="2700000" algn="tl">
                    <a:srgbClr val="DDDDDD"/>
                  </a:outerShdw>
                </a:effectLst>
              </a:rPr>
              <a:t>2</a:t>
            </a:r>
            <a:r>
              <a:rPr lang="fr-FR" sz="4000" b="1">
                <a:solidFill>
                  <a:srgbClr val="424242"/>
                </a:solidFill>
                <a:effectLst>
                  <a:outerShdw blurRad="38100" dist="38100" dir="2700000" algn="tl">
                    <a:srgbClr val="DDDDDD"/>
                  </a:outerShdw>
                </a:effectLst>
              </a:rPr>
              <a:t> depuis 550 Ma</a:t>
            </a:r>
          </a:p>
        </p:txBody>
      </p:sp>
      <p:pic>
        <p:nvPicPr>
          <p:cNvPr id="646150" name="Picture 6" descr="Imag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4475" y="3460828"/>
            <a:ext cx="5410200" cy="849312"/>
          </a:xfrm>
          <a:prstGeom prst="rect">
            <a:avLst/>
          </a:prstGeom>
          <a:noFill/>
          <a:extLst>
            <a:ext uri="{909E8E84-426E-40dd-AFC4-6F175D3DCCD1}">
              <a14:hiddenFill xmlns:a14="http://schemas.microsoft.com/office/drawing/2010/main">
                <a:solidFill>
                  <a:srgbClr val="FFFFFF"/>
                </a:solidFill>
              </a14:hiddenFill>
            </a:ext>
          </a:extLst>
        </p:spPr>
      </p:pic>
      <p:sp>
        <p:nvSpPr>
          <p:cNvPr id="646151" name="Rectangle 7"/>
          <p:cNvSpPr>
            <a:spLocks noChangeArrowheads="1"/>
          </p:cNvSpPr>
          <p:nvPr/>
        </p:nvSpPr>
        <p:spPr bwMode="auto">
          <a:xfrm>
            <a:off x="2759075" y="3058226"/>
            <a:ext cx="914400" cy="228600"/>
          </a:xfrm>
          <a:prstGeom prst="rect">
            <a:avLst/>
          </a:prstGeom>
          <a:solidFill>
            <a:srgbClr val="0000FF">
              <a:alpha val="28999"/>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646152" name="Rectangle 8"/>
          <p:cNvSpPr>
            <a:spLocks noChangeArrowheads="1"/>
          </p:cNvSpPr>
          <p:nvPr/>
        </p:nvSpPr>
        <p:spPr bwMode="auto">
          <a:xfrm>
            <a:off x="84138" y="3745979"/>
            <a:ext cx="1951037"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rgbClr val="424242"/>
                </a:solidFill>
                <a:cs typeface="Times New Roman" charset="0"/>
              </a:rPr>
              <a:t>D</a:t>
            </a:r>
            <a:r>
              <a:rPr lang="ja-JP" altLang="fr-FR" sz="900">
                <a:solidFill>
                  <a:srgbClr val="424242"/>
                </a:solidFill>
                <a:cs typeface="Times New Roman" charset="0"/>
              </a:rPr>
              <a:t>’</a:t>
            </a:r>
            <a:r>
              <a:rPr lang="fr-FR" sz="900">
                <a:solidFill>
                  <a:srgbClr val="424242"/>
                </a:solidFill>
                <a:cs typeface="Times New Roman" charset="0"/>
              </a:rPr>
              <a:t>après Berner et Kothvala (2001) </a:t>
            </a:r>
          </a:p>
        </p:txBody>
      </p:sp>
      <p:grpSp>
        <p:nvGrpSpPr>
          <p:cNvPr id="7" name="Grouper 6"/>
          <p:cNvGrpSpPr/>
          <p:nvPr/>
        </p:nvGrpSpPr>
        <p:grpSpPr>
          <a:xfrm>
            <a:off x="65337" y="4601095"/>
            <a:ext cx="8649720" cy="2216150"/>
            <a:chOff x="65337" y="4601095"/>
            <a:chExt cx="8649720" cy="2216150"/>
          </a:xfrm>
        </p:grpSpPr>
        <p:sp>
          <p:nvSpPr>
            <p:cNvPr id="646156" name="Rectangle 12"/>
            <p:cNvSpPr>
              <a:spLocks noChangeArrowheads="1"/>
            </p:cNvSpPr>
            <p:nvPr/>
          </p:nvSpPr>
          <p:spPr bwMode="auto">
            <a:xfrm>
              <a:off x="1905000" y="5953125"/>
              <a:ext cx="5562600" cy="6762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sp>
          <p:nvSpPr>
            <p:cNvPr id="646157" name="Rectangle 13"/>
            <p:cNvSpPr>
              <a:spLocks noChangeArrowheads="1"/>
            </p:cNvSpPr>
            <p:nvPr/>
          </p:nvSpPr>
          <p:spPr bwMode="auto">
            <a:xfrm>
              <a:off x="65337" y="6172200"/>
              <a:ext cx="142378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sz="900" dirty="0">
                  <a:solidFill>
                    <a:srgbClr val="424242"/>
                  </a:solidFill>
                  <a:cs typeface="Times New Roman" charset="0"/>
                </a:rPr>
                <a:t>D</a:t>
              </a:r>
              <a:r>
                <a:rPr lang="ja-JP" altLang="fr-FR" sz="900" dirty="0">
                  <a:solidFill>
                    <a:srgbClr val="424242"/>
                  </a:solidFill>
                  <a:cs typeface="Times New Roman" charset="0"/>
                </a:rPr>
                <a:t>’</a:t>
              </a:r>
              <a:r>
                <a:rPr lang="fr-FR" sz="900" dirty="0">
                  <a:solidFill>
                    <a:srgbClr val="424242"/>
                  </a:solidFill>
                  <a:cs typeface="Times New Roman" charset="0"/>
                </a:rPr>
                <a:t>après </a:t>
              </a:r>
              <a:r>
                <a:rPr lang="fr-FR" sz="900" dirty="0" err="1" smtClean="0">
                  <a:solidFill>
                    <a:srgbClr val="424242"/>
                  </a:solidFill>
                  <a:cs typeface="Times New Roman" charset="0"/>
                </a:rPr>
                <a:t>Paleomap</a:t>
              </a:r>
              <a:r>
                <a:rPr lang="fr-FR" sz="900" dirty="0" smtClean="0">
                  <a:solidFill>
                    <a:srgbClr val="424242"/>
                  </a:solidFill>
                  <a:cs typeface="Times New Roman" charset="0"/>
                </a:rPr>
                <a:t> </a:t>
              </a:r>
              <a:r>
                <a:rPr lang="fr-FR" sz="900" dirty="0" err="1" smtClean="0">
                  <a:solidFill>
                    <a:srgbClr val="424242"/>
                  </a:solidFill>
                  <a:cs typeface="Times New Roman" charset="0"/>
                </a:rPr>
                <a:t>project</a:t>
              </a:r>
              <a:endParaRPr lang="fr-FR" sz="900" dirty="0" smtClean="0">
                <a:solidFill>
                  <a:srgbClr val="424242"/>
                </a:solidFill>
                <a:cs typeface="Times New Roman" charset="0"/>
              </a:endParaRPr>
            </a:p>
            <a:p>
              <a:pPr algn="ctr"/>
              <a:r>
                <a:rPr lang="fr-FR" sz="900" dirty="0" smtClean="0">
                  <a:solidFill>
                    <a:srgbClr val="424242"/>
                  </a:solidFill>
                  <a:cs typeface="Times New Roman" charset="0"/>
                </a:rPr>
                <a:t> (2011) </a:t>
              </a:r>
              <a:endParaRPr lang="fr-FR" sz="900" dirty="0">
                <a:solidFill>
                  <a:srgbClr val="424242"/>
                </a:solidFill>
                <a:cs typeface="Times New Roman" charset="0"/>
              </a:endParaRPr>
            </a:p>
          </p:txBody>
        </p:sp>
        <p:sp>
          <p:nvSpPr>
            <p:cNvPr id="2" name="ZoneTexte 1"/>
            <p:cNvSpPr txBox="1"/>
            <p:nvPr/>
          </p:nvSpPr>
          <p:spPr>
            <a:xfrm>
              <a:off x="7467600" y="5643146"/>
              <a:ext cx="1247457" cy="338554"/>
            </a:xfrm>
            <a:prstGeom prst="rect">
              <a:avLst/>
            </a:prstGeom>
            <a:noFill/>
          </p:spPr>
          <p:txBody>
            <a:bodyPr wrap="none" rtlCol="0">
              <a:spAutoFit/>
            </a:bodyPr>
            <a:lstStyle/>
            <a:p>
              <a:r>
                <a:rPr lang="fr-FR" sz="1600">
                  <a:solidFill>
                    <a:srgbClr val="FF0000"/>
                  </a:solidFill>
                </a:rPr>
                <a:t>Green house</a:t>
              </a:r>
            </a:p>
          </p:txBody>
        </p:sp>
        <p:sp>
          <p:nvSpPr>
            <p:cNvPr id="19" name="ZoneTexte 18"/>
            <p:cNvSpPr txBox="1"/>
            <p:nvPr/>
          </p:nvSpPr>
          <p:spPr>
            <a:xfrm>
              <a:off x="7499498" y="6172200"/>
              <a:ext cx="977752" cy="338554"/>
            </a:xfrm>
            <a:prstGeom prst="rect">
              <a:avLst/>
            </a:prstGeom>
            <a:noFill/>
          </p:spPr>
          <p:txBody>
            <a:bodyPr wrap="none" rtlCol="0">
              <a:spAutoFit/>
            </a:bodyPr>
            <a:lstStyle/>
            <a:p>
              <a:r>
                <a:rPr lang="fr-FR" sz="1600" dirty="0" err="1">
                  <a:solidFill>
                    <a:srgbClr val="0000FF"/>
                  </a:solidFill>
                </a:rPr>
                <a:t>Ice</a:t>
              </a:r>
              <a:r>
                <a:rPr lang="fr-FR" sz="1600" dirty="0">
                  <a:solidFill>
                    <a:srgbClr val="0000FF"/>
                  </a:solidFill>
                </a:rPr>
                <a:t> house</a:t>
              </a:r>
            </a:p>
          </p:txBody>
        </p:sp>
        <p:sp>
          <p:nvSpPr>
            <p:cNvPr id="646159" name="AutoShape 15"/>
            <p:cNvSpPr>
              <a:spLocks noChangeArrowheads="1"/>
            </p:cNvSpPr>
            <p:nvPr/>
          </p:nvSpPr>
          <p:spPr bwMode="auto">
            <a:xfrm>
              <a:off x="3124200" y="5791200"/>
              <a:ext cx="228600" cy="381000"/>
            </a:xfrm>
            <a:prstGeom prst="upArrow">
              <a:avLst>
                <a:gd name="adj1" fmla="val 50000"/>
                <a:gd name="adj2" fmla="val 41667"/>
              </a:avLst>
            </a:prstGeom>
            <a:solidFill>
              <a:schemeClr val="tx2">
                <a:lumMod val="60000"/>
                <a:lumOff val="40000"/>
              </a:schemeClr>
            </a:solidFill>
            <a:ln w="9525">
              <a:solidFill>
                <a:schemeClr val="tx1"/>
              </a:solidFill>
              <a:miter lim="800000"/>
              <a:headEnd/>
              <a:tailEnd/>
            </a:ln>
          </p:spPr>
          <p:txBody>
            <a:bodyPr wrap="none" anchor="ctr"/>
            <a:lstStyle/>
            <a:p>
              <a:endParaRPr lang="fr-FR"/>
            </a:p>
          </p:txBody>
        </p:sp>
        <p:sp>
          <p:nvSpPr>
            <p:cNvPr id="646160" name="AutoShape 16"/>
            <p:cNvSpPr>
              <a:spLocks noChangeArrowheads="1"/>
            </p:cNvSpPr>
            <p:nvPr/>
          </p:nvSpPr>
          <p:spPr bwMode="auto">
            <a:xfrm>
              <a:off x="4457700" y="5791200"/>
              <a:ext cx="228600" cy="381000"/>
            </a:xfrm>
            <a:prstGeom prst="upArrow">
              <a:avLst>
                <a:gd name="adj1" fmla="val 50000"/>
                <a:gd name="adj2" fmla="val 41667"/>
              </a:avLst>
            </a:prstGeom>
            <a:solidFill>
              <a:schemeClr val="tx2">
                <a:lumMod val="60000"/>
                <a:lumOff val="40000"/>
              </a:schemeClr>
            </a:solidFill>
            <a:ln w="9525">
              <a:solidFill>
                <a:schemeClr val="tx1"/>
              </a:solidFill>
              <a:miter lim="800000"/>
              <a:headEnd/>
              <a:tailEnd/>
            </a:ln>
          </p:spPr>
          <p:txBody>
            <a:bodyPr wrap="none" anchor="ctr"/>
            <a:lstStyle/>
            <a:p>
              <a:endParaRPr lang="fr-FR"/>
            </a:p>
          </p:txBody>
        </p:sp>
        <p:sp>
          <p:nvSpPr>
            <p:cNvPr id="646161" name="AutoShape 17"/>
            <p:cNvSpPr>
              <a:spLocks noChangeArrowheads="1"/>
            </p:cNvSpPr>
            <p:nvPr/>
          </p:nvSpPr>
          <p:spPr bwMode="auto">
            <a:xfrm>
              <a:off x="6705600" y="5791200"/>
              <a:ext cx="228600" cy="381000"/>
            </a:xfrm>
            <a:prstGeom prst="upArrow">
              <a:avLst>
                <a:gd name="adj1" fmla="val 50000"/>
                <a:gd name="adj2" fmla="val 41667"/>
              </a:avLst>
            </a:prstGeom>
            <a:solidFill>
              <a:schemeClr val="tx2">
                <a:lumMod val="60000"/>
                <a:lumOff val="40000"/>
              </a:schemeClr>
            </a:solidFill>
            <a:ln w="9525">
              <a:solidFill>
                <a:schemeClr val="tx1"/>
              </a:solidFill>
              <a:miter lim="800000"/>
              <a:headEnd/>
              <a:tailEnd/>
            </a:ln>
          </p:spPr>
          <p:txBody>
            <a:bodyPr wrap="none" anchor="ctr"/>
            <a:lstStyle/>
            <a:p>
              <a:endParaRPr lang="fr-FR"/>
            </a:p>
          </p:txBody>
        </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650" y="4601095"/>
              <a:ext cx="6134100" cy="2216150"/>
            </a:xfrm>
            <a:prstGeom prst="rect">
              <a:avLst/>
            </a:prstGeom>
          </p:spPr>
        </p:pic>
        <p:sp>
          <p:nvSpPr>
            <p:cNvPr id="6" name="Rectangle 5"/>
            <p:cNvSpPr/>
            <p:nvPr/>
          </p:nvSpPr>
          <p:spPr>
            <a:xfrm>
              <a:off x="3034145" y="5353396"/>
              <a:ext cx="204355" cy="1259378"/>
            </a:xfrm>
            <a:prstGeom prst="rect">
              <a:avLst/>
            </a:prstGeom>
            <a:solidFill>
              <a:schemeClr val="tx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3803072" y="5352011"/>
              <a:ext cx="336666" cy="1259378"/>
            </a:xfrm>
            <a:prstGeom prst="rect">
              <a:avLst/>
            </a:prstGeom>
            <a:solidFill>
              <a:schemeClr val="tx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7040880" y="5352011"/>
              <a:ext cx="417368" cy="1259378"/>
            </a:xfrm>
            <a:prstGeom prst="rect">
              <a:avLst/>
            </a:prstGeom>
            <a:solidFill>
              <a:schemeClr val="tx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5102175" y="5352011"/>
              <a:ext cx="336666" cy="1259378"/>
            </a:xfrm>
            <a:prstGeom prst="rect">
              <a:avLst/>
            </a:prstGeom>
            <a:solidFill>
              <a:srgbClr val="FFF7BC">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12346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ns tit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999" y="1869142"/>
            <a:ext cx="5304363" cy="4852447"/>
          </a:xfrm>
          <a:prstGeom prst="rect">
            <a:avLst/>
          </a:prstGeom>
        </p:spPr>
      </p:pic>
      <p:sp>
        <p:nvSpPr>
          <p:cNvPr id="5" name="ZoneTexte 4"/>
          <p:cNvSpPr txBox="1"/>
          <p:nvPr/>
        </p:nvSpPr>
        <p:spPr>
          <a:xfrm>
            <a:off x="798285" y="2988564"/>
            <a:ext cx="2531425" cy="2585323"/>
          </a:xfrm>
          <a:prstGeom prst="rect">
            <a:avLst/>
          </a:prstGeom>
          <a:noFill/>
        </p:spPr>
        <p:txBody>
          <a:bodyPr wrap="none" rtlCol="0">
            <a:spAutoFit/>
          </a:bodyPr>
          <a:lstStyle/>
          <a:p>
            <a:r>
              <a:rPr lang="fr-FR">
                <a:solidFill>
                  <a:schemeClr val="tx2">
                    <a:lumMod val="75000"/>
                  </a:schemeClr>
                </a:solidFill>
              </a:rPr>
              <a:t>Continents dénudés</a:t>
            </a:r>
          </a:p>
          <a:p>
            <a:r>
              <a:rPr lang="fr-FR">
                <a:solidFill>
                  <a:schemeClr val="tx2">
                    <a:lumMod val="75000"/>
                  </a:schemeClr>
                </a:solidFill>
              </a:rPr>
              <a:t>&gt;&gt;&gt;&gt; réflexion</a:t>
            </a:r>
          </a:p>
          <a:p>
            <a:r>
              <a:rPr lang="fr-FR">
                <a:solidFill>
                  <a:schemeClr val="tx2">
                    <a:lumMod val="75000"/>
                  </a:schemeClr>
                </a:solidFill>
              </a:rPr>
              <a:t>&gt;&gt;&gt;&gt; refroidissement</a:t>
            </a:r>
          </a:p>
          <a:p>
            <a:r>
              <a:rPr lang="fr-FR">
                <a:solidFill>
                  <a:schemeClr val="tx2">
                    <a:lumMod val="75000"/>
                  </a:schemeClr>
                </a:solidFill>
              </a:rPr>
              <a:t>&gt;&gt;&gt;&gt; régression</a:t>
            </a:r>
          </a:p>
          <a:p>
            <a:r>
              <a:rPr lang="fr-FR">
                <a:solidFill>
                  <a:schemeClr val="tx2">
                    <a:lumMod val="75000"/>
                  </a:schemeClr>
                </a:solidFill>
              </a:rPr>
              <a:t>&gt;&gt;&gt;&gt; + de continents</a:t>
            </a:r>
          </a:p>
          <a:p>
            <a:r>
              <a:rPr lang="fr-FR">
                <a:solidFill>
                  <a:schemeClr val="tx2">
                    <a:lumMod val="75000"/>
                  </a:schemeClr>
                </a:solidFill>
              </a:rPr>
              <a:t>&gt;&gt;&gt;&gt; réflexion...</a:t>
            </a:r>
          </a:p>
          <a:p>
            <a:endParaRPr lang="fr-FR">
              <a:solidFill>
                <a:schemeClr val="tx2">
                  <a:lumMod val="75000"/>
                </a:schemeClr>
              </a:solidFill>
            </a:endParaRPr>
          </a:p>
          <a:p>
            <a:r>
              <a:rPr lang="fr-FR">
                <a:solidFill>
                  <a:schemeClr val="tx2">
                    <a:lumMod val="75000"/>
                  </a:schemeClr>
                </a:solidFill>
              </a:rPr>
              <a:t>&gt;&gt;&gt;&gt; englacement océan</a:t>
            </a:r>
          </a:p>
          <a:p>
            <a:r>
              <a:rPr lang="fr-FR">
                <a:solidFill>
                  <a:schemeClr val="tx2">
                    <a:lumMod val="75000"/>
                  </a:schemeClr>
                </a:solidFill>
              </a:rPr>
              <a:t>&gt;&gt;&gt;&gt; réflexion...</a:t>
            </a:r>
          </a:p>
        </p:txBody>
      </p:sp>
      <p:sp>
        <p:nvSpPr>
          <p:cNvPr id="6" name="ZoneTexte 5"/>
          <p:cNvSpPr txBox="1"/>
          <p:nvPr/>
        </p:nvSpPr>
        <p:spPr>
          <a:xfrm>
            <a:off x="157238" y="2116668"/>
            <a:ext cx="3630809" cy="369332"/>
          </a:xfrm>
          <a:prstGeom prst="rect">
            <a:avLst/>
          </a:prstGeom>
          <a:noFill/>
        </p:spPr>
        <p:txBody>
          <a:bodyPr wrap="none" rtlCol="0">
            <a:spAutoFit/>
          </a:bodyPr>
          <a:lstStyle/>
          <a:p>
            <a:r>
              <a:rPr lang="fr-FR">
                <a:solidFill>
                  <a:schemeClr val="tx2">
                    <a:lumMod val="75000"/>
                  </a:schemeClr>
                </a:solidFill>
              </a:rPr>
              <a:t>Masse continentale proche équateur</a:t>
            </a:r>
          </a:p>
        </p:txBody>
      </p:sp>
      <p:sp>
        <p:nvSpPr>
          <p:cNvPr id="7" name="ZoneTexte 6"/>
          <p:cNvSpPr txBox="1"/>
          <p:nvPr/>
        </p:nvSpPr>
        <p:spPr>
          <a:xfrm>
            <a:off x="414205" y="441284"/>
            <a:ext cx="3518912" cy="646331"/>
          </a:xfrm>
          <a:prstGeom prst="rect">
            <a:avLst/>
          </a:prstGeom>
          <a:noFill/>
          <a:effectLst/>
        </p:spPr>
        <p:txBody>
          <a:bodyPr wrap="none" rtlCol="0">
            <a:spAutoFit/>
          </a:bodyPr>
          <a:lstStyle/>
          <a:p>
            <a:r>
              <a:rPr lang="fr-FR" sz="3600" b="1" dirty="0" err="1" smtClean="0">
                <a:solidFill>
                  <a:schemeClr val="tx2">
                    <a:lumMod val="60000"/>
                    <a:lumOff val="40000"/>
                  </a:schemeClr>
                </a:solidFill>
                <a:latin typeface="Arial"/>
                <a:cs typeface="Arial"/>
              </a:rPr>
              <a:t>Snowball</a:t>
            </a:r>
            <a:r>
              <a:rPr lang="fr-FR" sz="3600" b="1" dirty="0" smtClean="0">
                <a:solidFill>
                  <a:schemeClr val="tx2">
                    <a:lumMod val="60000"/>
                    <a:lumOff val="40000"/>
                  </a:schemeClr>
                </a:solidFill>
                <a:latin typeface="Arial"/>
                <a:cs typeface="Arial"/>
              </a:rPr>
              <a:t> </a:t>
            </a:r>
            <a:r>
              <a:rPr lang="fr-FR" sz="3600" b="1" dirty="0" err="1">
                <a:solidFill>
                  <a:schemeClr val="tx2">
                    <a:lumMod val="60000"/>
                    <a:lumOff val="40000"/>
                  </a:schemeClr>
                </a:solidFill>
                <a:latin typeface="Arial"/>
                <a:cs typeface="Arial"/>
              </a:rPr>
              <a:t>Earth</a:t>
            </a:r>
            <a:endParaRPr lang="fr-FR" sz="3200" b="1" dirty="0">
              <a:solidFill>
                <a:schemeClr val="tx2">
                  <a:lumMod val="60000"/>
                  <a:lumOff val="40000"/>
                </a:schemeClr>
              </a:solidFill>
              <a:latin typeface="Arial"/>
              <a:cs typeface="Arial"/>
            </a:endParaRPr>
          </a:p>
        </p:txBody>
      </p:sp>
      <p:sp>
        <p:nvSpPr>
          <p:cNvPr id="8" name="Rectangle 7"/>
          <p:cNvSpPr/>
          <p:nvPr/>
        </p:nvSpPr>
        <p:spPr>
          <a:xfrm>
            <a:off x="3957709" y="1247215"/>
            <a:ext cx="4815090" cy="523220"/>
          </a:xfrm>
          <a:prstGeom prst="rect">
            <a:avLst/>
          </a:prstGeom>
        </p:spPr>
        <p:txBody>
          <a:bodyPr wrap="none">
            <a:spAutoFit/>
          </a:bodyPr>
          <a:lstStyle/>
          <a:p>
            <a:r>
              <a:rPr lang="fr-FR" sz="2800" b="1">
                <a:solidFill>
                  <a:schemeClr val="tx2">
                    <a:lumMod val="60000"/>
                    <a:lumOff val="40000"/>
                  </a:schemeClr>
                </a:solidFill>
                <a:latin typeface="Arial"/>
                <a:cs typeface="Arial"/>
              </a:rPr>
              <a:t>La mécanique et sa vitesse</a:t>
            </a:r>
            <a:endParaRPr lang="fr-FR" sz="2800"/>
          </a:p>
        </p:txBody>
      </p:sp>
      <p:sp>
        <p:nvSpPr>
          <p:cNvPr id="9" name="ZoneTexte 8"/>
          <p:cNvSpPr txBox="1"/>
          <p:nvPr/>
        </p:nvSpPr>
        <p:spPr>
          <a:xfrm>
            <a:off x="907143" y="5975054"/>
            <a:ext cx="1940054" cy="523220"/>
          </a:xfrm>
          <a:prstGeom prst="rect">
            <a:avLst/>
          </a:prstGeom>
          <a:noFill/>
        </p:spPr>
        <p:txBody>
          <a:bodyPr wrap="none" rtlCol="0">
            <a:spAutoFit/>
          </a:bodyPr>
          <a:lstStyle/>
          <a:p>
            <a:r>
              <a:rPr lang="fr-FR" sz="2800">
                <a:solidFill>
                  <a:schemeClr val="accent1"/>
                </a:solidFill>
              </a:rPr>
              <a:t>200 000 ans</a:t>
            </a:r>
          </a:p>
        </p:txBody>
      </p:sp>
    </p:spTree>
    <p:extLst>
      <p:ext uri="{BB962C8B-B14F-4D97-AF65-F5344CB8AC3E}">
        <p14:creationId xmlns:p14="http://schemas.microsoft.com/office/powerpoint/2010/main" val="156942164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305" y="1159516"/>
            <a:ext cx="7685968" cy="461665"/>
          </a:xfrm>
          <a:prstGeom prst="rect">
            <a:avLst/>
          </a:prstGeom>
          <a:noFill/>
        </p:spPr>
        <p:txBody>
          <a:bodyPr wrap="none" rtlCol="0">
            <a:spAutoFit/>
          </a:bodyPr>
          <a:lstStyle/>
          <a:p>
            <a:r>
              <a:rPr lang="fr-FR" sz="2400">
                <a:solidFill>
                  <a:schemeClr val="tx1">
                    <a:lumMod val="65000"/>
                    <a:lumOff val="35000"/>
                  </a:schemeClr>
                </a:solidFill>
              </a:rPr>
              <a:t>Des oscillations qui ont existé à plusieurs périodes du passé</a:t>
            </a:r>
          </a:p>
        </p:txBody>
      </p:sp>
      <p:sp>
        <p:nvSpPr>
          <p:cNvPr id="3" name="Rectangle 5"/>
          <p:cNvSpPr>
            <a:spLocks noChangeArrowheads="1"/>
          </p:cNvSpPr>
          <p:nvPr/>
        </p:nvSpPr>
        <p:spPr bwMode="auto">
          <a:xfrm>
            <a:off x="767502" y="291578"/>
            <a:ext cx="7313771"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4000" b="1" dirty="0" smtClean="0">
                <a:solidFill>
                  <a:srgbClr val="424242"/>
                </a:solidFill>
                <a:effectLst>
                  <a:outerShdw blurRad="38100" dist="38100" dir="2700000" algn="tl">
                    <a:srgbClr val="DDDDDD"/>
                  </a:outerShdw>
                </a:effectLst>
              </a:rPr>
              <a:t>Climat: plus </a:t>
            </a:r>
            <a:r>
              <a:rPr lang="fr-FR" sz="4000" b="1" dirty="0">
                <a:solidFill>
                  <a:srgbClr val="424242"/>
                </a:solidFill>
                <a:effectLst>
                  <a:outerShdw blurRad="38100" dist="38100" dir="2700000" algn="tl">
                    <a:srgbClr val="DDDDDD"/>
                  </a:outerShdw>
                </a:effectLst>
              </a:rPr>
              <a:t>compliqué que prévu</a:t>
            </a:r>
          </a:p>
        </p:txBody>
      </p:sp>
      <p:pic>
        <p:nvPicPr>
          <p:cNvPr id="4" name="Image 3" descr="HPIM089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7945" y="1941286"/>
            <a:ext cx="6047619" cy="4535714"/>
          </a:xfrm>
          <a:prstGeom prst="rect">
            <a:avLst/>
          </a:prstGeom>
        </p:spPr>
      </p:pic>
      <p:sp>
        <p:nvSpPr>
          <p:cNvPr id="5" name="ZoneTexte 4"/>
          <p:cNvSpPr txBox="1"/>
          <p:nvPr/>
        </p:nvSpPr>
        <p:spPr>
          <a:xfrm>
            <a:off x="2344750" y="5932326"/>
            <a:ext cx="4780124" cy="369332"/>
          </a:xfrm>
          <a:prstGeom prst="rect">
            <a:avLst/>
          </a:prstGeom>
          <a:solidFill>
            <a:schemeClr val="tx1"/>
          </a:solidFill>
        </p:spPr>
        <p:txBody>
          <a:bodyPr wrap="none" rtlCol="0">
            <a:spAutoFit/>
          </a:bodyPr>
          <a:lstStyle/>
          <a:p>
            <a:r>
              <a:rPr lang="fr-FR">
                <a:solidFill>
                  <a:schemeClr val="bg1">
                    <a:lumMod val="50000"/>
                  </a:schemeClr>
                </a:solidFill>
              </a:rPr>
              <a:t>Oscillations haute fréquence au Crétacé inférieur</a:t>
            </a:r>
          </a:p>
        </p:txBody>
      </p:sp>
    </p:spTree>
    <p:extLst>
      <p:ext uri="{BB962C8B-B14F-4D97-AF65-F5344CB8AC3E}">
        <p14:creationId xmlns:p14="http://schemas.microsoft.com/office/powerpoint/2010/main" val="21061621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1-11-04 à 14.1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25" y="2340422"/>
            <a:ext cx="7260404" cy="4038600"/>
          </a:xfrm>
          <a:prstGeom prst="rect">
            <a:avLst/>
          </a:prstGeom>
        </p:spPr>
      </p:pic>
      <p:sp>
        <p:nvSpPr>
          <p:cNvPr id="5" name="ZoneTexte 4"/>
          <p:cNvSpPr txBox="1"/>
          <p:nvPr/>
        </p:nvSpPr>
        <p:spPr>
          <a:xfrm>
            <a:off x="1723571" y="5651493"/>
            <a:ext cx="149966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a:solidFill>
                  <a:schemeClr val="accent5">
                    <a:lumMod val="75000"/>
                  </a:schemeClr>
                </a:solidFill>
              </a:rPr>
              <a:t>Tempéré froid</a:t>
            </a:r>
          </a:p>
        </p:txBody>
      </p:sp>
      <p:sp>
        <p:nvSpPr>
          <p:cNvPr id="6" name="ZoneTexte 5"/>
          <p:cNvSpPr txBox="1"/>
          <p:nvPr/>
        </p:nvSpPr>
        <p:spPr>
          <a:xfrm>
            <a:off x="1150257" y="5114467"/>
            <a:ext cx="16284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fr-FR">
                <a:solidFill>
                  <a:srgbClr val="7D3B7B"/>
                </a:solidFill>
              </a:rPr>
              <a:t>Tempéré chaud</a:t>
            </a:r>
          </a:p>
        </p:txBody>
      </p:sp>
      <p:sp>
        <p:nvSpPr>
          <p:cNvPr id="7" name="ZoneTexte 6"/>
          <p:cNvSpPr txBox="1"/>
          <p:nvPr/>
        </p:nvSpPr>
        <p:spPr>
          <a:xfrm>
            <a:off x="2080238" y="1971090"/>
            <a:ext cx="149966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a:solidFill>
                  <a:schemeClr val="accent5">
                    <a:lumMod val="75000"/>
                  </a:schemeClr>
                </a:solidFill>
              </a:rPr>
              <a:t>Tempéré froid</a:t>
            </a:r>
          </a:p>
        </p:txBody>
      </p:sp>
      <p:sp>
        <p:nvSpPr>
          <p:cNvPr id="8" name="ZoneTexte 7"/>
          <p:cNvSpPr txBox="1"/>
          <p:nvPr/>
        </p:nvSpPr>
        <p:spPr>
          <a:xfrm>
            <a:off x="1150257" y="2862939"/>
            <a:ext cx="16284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fr-FR">
                <a:solidFill>
                  <a:srgbClr val="7D3B7B"/>
                </a:solidFill>
              </a:rPr>
              <a:t>Tempéré chaud</a:t>
            </a:r>
          </a:p>
        </p:txBody>
      </p:sp>
      <p:sp>
        <p:nvSpPr>
          <p:cNvPr id="9" name="Rectangle 5"/>
          <p:cNvSpPr>
            <a:spLocks noChangeArrowheads="1"/>
          </p:cNvSpPr>
          <p:nvPr/>
        </p:nvSpPr>
        <p:spPr bwMode="auto">
          <a:xfrm>
            <a:off x="290286" y="381000"/>
            <a:ext cx="8603846"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sz="4000" b="1">
                <a:solidFill>
                  <a:srgbClr val="424242"/>
                </a:solidFill>
                <a:effectLst>
                  <a:outerShdw blurRad="38100" dist="38100" dir="2700000" algn="tl">
                    <a:srgbClr val="DDDDDD"/>
                  </a:outerShdw>
                </a:effectLst>
              </a:rPr>
              <a:t>Contexte: une planète tiède</a:t>
            </a:r>
          </a:p>
          <a:p>
            <a:r>
              <a:rPr lang="fr-FR" sz="3200" b="1">
                <a:solidFill>
                  <a:schemeClr val="tx1">
                    <a:lumMod val="50000"/>
                    <a:lumOff val="50000"/>
                  </a:schemeClr>
                </a:solidFill>
                <a:effectLst>
                  <a:outerShdw blurRad="38100" dist="38100" dir="2700000" algn="tl">
                    <a:srgbClr val="DDDDDD"/>
                  </a:outerShdw>
                </a:effectLst>
              </a:rPr>
              <a:t>Un climat assez homogène</a:t>
            </a:r>
          </a:p>
        </p:txBody>
      </p:sp>
      <p:sp>
        <p:nvSpPr>
          <p:cNvPr id="10" name="ZoneTexte 9"/>
          <p:cNvSpPr txBox="1"/>
          <p:nvPr/>
        </p:nvSpPr>
        <p:spPr>
          <a:xfrm>
            <a:off x="1007827" y="3911217"/>
            <a:ext cx="78214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a:solidFill>
                  <a:schemeClr val="accent2">
                    <a:lumMod val="50000"/>
                  </a:schemeClr>
                </a:solidFill>
              </a:rPr>
              <a:t>Chaud</a:t>
            </a:r>
          </a:p>
        </p:txBody>
      </p:sp>
    </p:spTree>
    <p:extLst>
      <p:ext uri="{BB962C8B-B14F-4D97-AF65-F5344CB8AC3E}">
        <p14:creationId xmlns:p14="http://schemas.microsoft.com/office/powerpoint/2010/main" val="21429467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r 12"/>
          <p:cNvGrpSpPr/>
          <p:nvPr/>
        </p:nvGrpSpPr>
        <p:grpSpPr>
          <a:xfrm>
            <a:off x="250372" y="390717"/>
            <a:ext cx="6242304" cy="4989505"/>
            <a:chOff x="1447800" y="1397646"/>
            <a:chExt cx="6242304" cy="4989505"/>
          </a:xfrm>
        </p:grpSpPr>
        <p:pic>
          <p:nvPicPr>
            <p:cNvPr id="4" name="Image 3" descr="La Charce.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47800" y="1705423"/>
              <a:ext cx="6242304" cy="4681728"/>
            </a:xfrm>
            <a:prstGeom prst="rect">
              <a:avLst/>
            </a:prstGeom>
          </p:spPr>
        </p:pic>
        <p:cxnSp>
          <p:nvCxnSpPr>
            <p:cNvPr id="6" name="Connecteur droit avec flèche 5"/>
            <p:cNvCxnSpPr/>
            <p:nvPr/>
          </p:nvCxnSpPr>
          <p:spPr>
            <a:xfrm>
              <a:off x="4399643" y="3592280"/>
              <a:ext cx="408214" cy="1415143"/>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a:off x="3612244" y="4230909"/>
              <a:ext cx="125185" cy="38825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2562317" y="4401451"/>
              <a:ext cx="2035170" cy="523220"/>
            </a:xfrm>
            <a:prstGeom prst="rect">
              <a:avLst/>
            </a:prstGeom>
            <a:noFill/>
          </p:spPr>
          <p:txBody>
            <a:bodyPr wrap="none" rtlCol="0">
              <a:spAutoFit/>
            </a:bodyPr>
            <a:lstStyle/>
            <a:p>
              <a:r>
                <a:rPr lang="fr-FR" sz="1400">
                  <a:solidFill>
                    <a:schemeClr val="bg1"/>
                  </a:solidFill>
                </a:rPr>
                <a:t>20 000 ans</a:t>
              </a:r>
            </a:p>
            <a:p>
              <a:r>
                <a:rPr lang="fr-FR" sz="1400">
                  <a:solidFill>
                    <a:schemeClr val="bg1"/>
                  </a:solidFill>
                </a:rPr>
                <a:t>Précession des équinoxes</a:t>
              </a:r>
            </a:p>
          </p:txBody>
        </p:sp>
        <p:sp>
          <p:nvSpPr>
            <p:cNvPr id="11" name="ZoneTexte 10"/>
            <p:cNvSpPr txBox="1"/>
            <p:nvPr/>
          </p:nvSpPr>
          <p:spPr>
            <a:xfrm>
              <a:off x="4615547" y="3923132"/>
              <a:ext cx="1518364" cy="523220"/>
            </a:xfrm>
            <a:prstGeom prst="rect">
              <a:avLst/>
            </a:prstGeom>
            <a:noFill/>
          </p:spPr>
          <p:txBody>
            <a:bodyPr wrap="none" rtlCol="0">
              <a:spAutoFit/>
            </a:bodyPr>
            <a:lstStyle/>
            <a:p>
              <a:r>
                <a:rPr lang="fr-FR" sz="1400">
                  <a:solidFill>
                    <a:schemeClr val="bg1"/>
                  </a:solidFill>
                </a:rPr>
                <a:t>100 000 ans</a:t>
              </a:r>
            </a:p>
            <a:p>
              <a:r>
                <a:rPr lang="fr-FR" sz="1400">
                  <a:solidFill>
                    <a:schemeClr val="bg1"/>
                  </a:solidFill>
                </a:rPr>
                <a:t>Excentricité orbite</a:t>
              </a:r>
            </a:p>
          </p:txBody>
        </p:sp>
        <p:sp>
          <p:nvSpPr>
            <p:cNvPr id="12" name="ZoneTexte 11"/>
            <p:cNvSpPr txBox="1"/>
            <p:nvPr/>
          </p:nvSpPr>
          <p:spPr>
            <a:xfrm>
              <a:off x="2491018" y="1397646"/>
              <a:ext cx="4458472" cy="307777"/>
            </a:xfrm>
            <a:prstGeom prst="rect">
              <a:avLst/>
            </a:prstGeom>
            <a:noFill/>
          </p:spPr>
          <p:txBody>
            <a:bodyPr wrap="none" rtlCol="0">
              <a:spAutoFit/>
            </a:bodyPr>
            <a:lstStyle/>
            <a:p>
              <a:r>
                <a:rPr lang="fr-FR" sz="1400">
                  <a:solidFill>
                    <a:schemeClr val="tx1">
                      <a:lumMod val="75000"/>
                      <a:lumOff val="25000"/>
                    </a:schemeClr>
                  </a:solidFill>
                </a:rPr>
                <a:t>Coupe de la Charce (Valanginien), SE France. J.F. Deconinck</a:t>
              </a:r>
            </a:p>
          </p:txBody>
        </p:sp>
      </p:grpSp>
      <p:sp>
        <p:nvSpPr>
          <p:cNvPr id="14" name="ZoneTexte 13"/>
          <p:cNvSpPr txBox="1"/>
          <p:nvPr/>
        </p:nvSpPr>
        <p:spPr>
          <a:xfrm>
            <a:off x="800355" y="5669643"/>
            <a:ext cx="5254639" cy="369332"/>
          </a:xfrm>
          <a:prstGeom prst="rect">
            <a:avLst/>
          </a:prstGeom>
          <a:noFill/>
        </p:spPr>
        <p:txBody>
          <a:bodyPr wrap="none" rtlCol="0">
            <a:spAutoFit/>
          </a:bodyPr>
          <a:lstStyle/>
          <a:p>
            <a:r>
              <a:rPr lang="fr-FR">
                <a:solidFill>
                  <a:srgbClr val="595959"/>
                </a:solidFill>
              </a:rPr>
              <a:t>Oscillations climatiques haute fréquence vers -140 Ma</a:t>
            </a:r>
          </a:p>
        </p:txBody>
      </p:sp>
      <p:sp>
        <p:nvSpPr>
          <p:cNvPr id="15" name="Flèche vers la droite 14"/>
          <p:cNvSpPr/>
          <p:nvPr/>
        </p:nvSpPr>
        <p:spPr>
          <a:xfrm>
            <a:off x="6492676" y="2946403"/>
            <a:ext cx="719110" cy="1850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a droite 15"/>
          <p:cNvSpPr/>
          <p:nvPr/>
        </p:nvSpPr>
        <p:spPr>
          <a:xfrm>
            <a:off x="6492676" y="2431137"/>
            <a:ext cx="719110" cy="185051"/>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7211786" y="2358897"/>
            <a:ext cx="1433706" cy="307777"/>
          </a:xfrm>
          <a:prstGeom prst="rect">
            <a:avLst/>
          </a:prstGeom>
          <a:noFill/>
        </p:spPr>
        <p:txBody>
          <a:bodyPr wrap="none" rtlCol="0">
            <a:spAutoFit/>
          </a:bodyPr>
          <a:lstStyle/>
          <a:p>
            <a:r>
              <a:rPr lang="fr-FR" sz="1400">
                <a:solidFill>
                  <a:srgbClr val="FF6600"/>
                </a:solidFill>
              </a:rPr>
              <a:t>Humide et chaud</a:t>
            </a:r>
          </a:p>
        </p:txBody>
      </p:sp>
      <p:sp>
        <p:nvSpPr>
          <p:cNvPr id="18" name="ZoneTexte 17"/>
          <p:cNvSpPr txBox="1"/>
          <p:nvPr/>
        </p:nvSpPr>
        <p:spPr>
          <a:xfrm>
            <a:off x="7237192" y="2866892"/>
            <a:ext cx="1006781" cy="307777"/>
          </a:xfrm>
          <a:prstGeom prst="rect">
            <a:avLst/>
          </a:prstGeom>
          <a:noFill/>
        </p:spPr>
        <p:txBody>
          <a:bodyPr wrap="none" rtlCol="0">
            <a:spAutoFit/>
          </a:bodyPr>
          <a:lstStyle/>
          <a:p>
            <a:r>
              <a:rPr lang="fr-FR" sz="1400">
                <a:solidFill>
                  <a:schemeClr val="accent1">
                    <a:lumMod val="75000"/>
                  </a:schemeClr>
                </a:solidFill>
              </a:rPr>
              <a:t>Sec et froid</a:t>
            </a:r>
          </a:p>
        </p:txBody>
      </p:sp>
      <p:sp>
        <p:nvSpPr>
          <p:cNvPr id="19" name="ZoneTexte 18"/>
          <p:cNvSpPr txBox="1"/>
          <p:nvPr/>
        </p:nvSpPr>
        <p:spPr>
          <a:xfrm>
            <a:off x="2276611" y="6241146"/>
            <a:ext cx="4788490" cy="461665"/>
          </a:xfrm>
          <a:prstGeom prst="rect">
            <a:avLst/>
          </a:prstGeom>
          <a:noFill/>
        </p:spPr>
        <p:txBody>
          <a:bodyPr wrap="none" rtlCol="0">
            <a:spAutoFit/>
          </a:bodyPr>
          <a:lstStyle/>
          <a:p>
            <a:r>
              <a:rPr lang="fr-FR" sz="2400" b="1">
                <a:solidFill>
                  <a:srgbClr val="595959"/>
                </a:solidFill>
              </a:rPr>
              <a:t>Du froid en période « </a:t>
            </a:r>
            <a:r>
              <a:rPr lang="fr-FR" sz="2400" b="1">
                <a:solidFill>
                  <a:srgbClr val="FF6600"/>
                </a:solidFill>
              </a:rPr>
              <a:t>green house</a:t>
            </a:r>
            <a:r>
              <a:rPr lang="fr-FR" sz="2400" b="1">
                <a:solidFill>
                  <a:srgbClr val="595959"/>
                </a:solidFill>
              </a:rPr>
              <a:t> »</a:t>
            </a:r>
          </a:p>
        </p:txBody>
      </p:sp>
      <p:sp>
        <p:nvSpPr>
          <p:cNvPr id="20" name="ZoneTexte 19"/>
          <p:cNvSpPr txBox="1"/>
          <p:nvPr/>
        </p:nvSpPr>
        <p:spPr>
          <a:xfrm>
            <a:off x="6691481" y="3153892"/>
            <a:ext cx="2098201" cy="307777"/>
          </a:xfrm>
          <a:prstGeom prst="rect">
            <a:avLst/>
          </a:prstGeom>
          <a:noFill/>
        </p:spPr>
        <p:txBody>
          <a:bodyPr wrap="none" rtlCol="0">
            <a:spAutoFit/>
          </a:bodyPr>
          <a:lstStyle/>
          <a:p>
            <a:r>
              <a:rPr lang="fr-FR" sz="1400">
                <a:solidFill>
                  <a:schemeClr val="accent1">
                    <a:lumMod val="75000"/>
                  </a:schemeClr>
                </a:solidFill>
              </a:rPr>
              <a:t>Glace aux hautes latitudes</a:t>
            </a:r>
          </a:p>
        </p:txBody>
      </p:sp>
    </p:spTree>
    <p:extLst>
      <p:ext uri="{BB962C8B-B14F-4D97-AF65-F5344CB8AC3E}">
        <p14:creationId xmlns:p14="http://schemas.microsoft.com/office/powerpoint/2010/main" val="3398071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75" y="2452688"/>
            <a:ext cx="8945563" cy="43291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50243" name="Text Box 3"/>
          <p:cNvSpPr txBox="1">
            <a:spLocks noChangeArrowheads="1"/>
          </p:cNvSpPr>
          <p:nvPr/>
        </p:nvSpPr>
        <p:spPr bwMode="auto">
          <a:xfrm>
            <a:off x="2133600" y="5105400"/>
            <a:ext cx="4819650" cy="366713"/>
          </a:xfrm>
          <a:prstGeom prst="rect">
            <a:avLst/>
          </a:prstGeom>
          <a:solidFill>
            <a:schemeClr val="bg1"/>
          </a:solidFill>
          <a:ln>
            <a:noFill/>
          </a:ln>
          <a:effectLst/>
          <a:extLst>
            <a:ext uri="{91240B29-F687-4f45-9708-019B960494DF}">
              <a14:hiddenLine xmlns:a14="http://schemas.microsoft.com/office/drawing/2010/main" w="12700">
                <a:solidFill>
                  <a:srgbClr val="0000C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lang="fr-FR" sz="1800" b="1">
                <a:solidFill>
                  <a:srgbClr val="CD171A"/>
                </a:solidFill>
                <a:effectLst>
                  <a:outerShdw blurRad="38100" dist="38100" dir="2700000" algn="tl">
                    <a:srgbClr val="DDDDDD"/>
                  </a:outerShdw>
                </a:effectLst>
              </a:rPr>
              <a:t>Différence de T°moyenne globale = 5 à 6°C</a:t>
            </a:r>
            <a:endParaRPr lang="fr-FR" sz="3200" b="1">
              <a:solidFill>
                <a:srgbClr val="CD171A"/>
              </a:solidFill>
              <a:effectLst>
                <a:outerShdw blurRad="38100" dist="38100" dir="2700000" algn="tl">
                  <a:srgbClr val="DDDDDD"/>
                </a:outerShdw>
              </a:effectLst>
            </a:endParaRPr>
          </a:p>
        </p:txBody>
      </p:sp>
      <p:sp>
        <p:nvSpPr>
          <p:cNvPr id="650244" name="Text Box 4"/>
          <p:cNvSpPr txBox="1">
            <a:spLocks noChangeArrowheads="1"/>
          </p:cNvSpPr>
          <p:nvPr/>
        </p:nvSpPr>
        <p:spPr bwMode="auto">
          <a:xfrm>
            <a:off x="647700" y="228600"/>
            <a:ext cx="7848600" cy="131112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rgbClr val="424242"/>
                </a:solidFill>
                <a:effectLst>
                  <a:outerShdw blurRad="38100" dist="38100" dir="2700000" algn="tl">
                    <a:srgbClr val="DDDDDD"/>
                  </a:outerShdw>
                </a:effectLst>
              </a:rPr>
              <a:t>Climat: quelques chiffres</a:t>
            </a:r>
          </a:p>
          <a:p>
            <a:pPr algn="ctr">
              <a:lnSpc>
                <a:spcPct val="110000"/>
              </a:lnSpc>
            </a:pPr>
            <a:r>
              <a:rPr lang="fr-FR" sz="3200" b="1" dirty="0">
                <a:solidFill>
                  <a:schemeClr val="accent2">
                    <a:lumMod val="75000"/>
                  </a:schemeClr>
                </a:solidFill>
                <a:effectLst>
                  <a:outerShdw blurRad="38100" dist="38100" dir="2700000" algn="tl">
                    <a:srgbClr val="DDDDDD"/>
                  </a:outerShdw>
                </a:effectLst>
              </a:rPr>
              <a:t>Vitesses</a:t>
            </a:r>
            <a:endParaRPr lang="fr-FR" sz="4800" b="1" dirty="0">
              <a:solidFill>
                <a:schemeClr val="accent2">
                  <a:lumMod val="75000"/>
                </a:schemeClr>
              </a:solidFill>
              <a:effectLst>
                <a:outerShdw blurRad="38100" dist="38100" dir="2700000" algn="tl">
                  <a:srgbClr val="DDDDDD"/>
                </a:outerShdw>
              </a:effectLst>
            </a:endParaRPr>
          </a:p>
        </p:txBody>
      </p:sp>
      <p:sp>
        <p:nvSpPr>
          <p:cNvPr id="650245" name="Rectangle 5"/>
          <p:cNvSpPr>
            <a:spLocks noChangeArrowheads="1"/>
          </p:cNvSpPr>
          <p:nvPr/>
        </p:nvSpPr>
        <p:spPr bwMode="auto">
          <a:xfrm>
            <a:off x="685800" y="2025650"/>
            <a:ext cx="2970213"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b="1">
                <a:solidFill>
                  <a:srgbClr val="424242"/>
                </a:solidFill>
                <a:effectLst>
                  <a:outerShdw blurRad="38100" dist="38100" dir="2700000" algn="tl">
                    <a:srgbClr val="DDDDDD"/>
                  </a:outerShdw>
                </a:effectLst>
              </a:rPr>
              <a:t>Glaciaire, il y a 20</a:t>
            </a:r>
            <a:r>
              <a:rPr lang="fr-FR" sz="800" b="1">
                <a:solidFill>
                  <a:srgbClr val="424242"/>
                </a:solidFill>
                <a:effectLst>
                  <a:outerShdw blurRad="38100" dist="38100" dir="2700000" algn="tl">
                    <a:srgbClr val="DDDDDD"/>
                  </a:outerShdw>
                </a:effectLst>
              </a:rPr>
              <a:t> </a:t>
            </a:r>
            <a:r>
              <a:rPr lang="fr-FR" sz="1800" b="1">
                <a:solidFill>
                  <a:srgbClr val="424242"/>
                </a:solidFill>
                <a:effectLst>
                  <a:outerShdw blurRad="38100" dist="38100" dir="2700000" algn="tl">
                    <a:srgbClr val="DDDDDD"/>
                  </a:outerShdw>
                </a:effectLst>
              </a:rPr>
              <a:t>000 ans</a:t>
            </a:r>
          </a:p>
        </p:txBody>
      </p:sp>
      <p:sp>
        <p:nvSpPr>
          <p:cNvPr id="650246" name="Rectangle 6"/>
          <p:cNvSpPr>
            <a:spLocks noChangeArrowheads="1"/>
          </p:cNvSpPr>
          <p:nvPr/>
        </p:nvSpPr>
        <p:spPr bwMode="auto">
          <a:xfrm>
            <a:off x="5486400" y="2027238"/>
            <a:ext cx="2978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b="1">
                <a:solidFill>
                  <a:srgbClr val="424242"/>
                </a:solidFill>
                <a:effectLst>
                  <a:outerShdw blurRad="38100" dist="38100" dir="2700000" algn="tl">
                    <a:srgbClr val="DDDDDD"/>
                  </a:outerShdw>
                </a:effectLst>
              </a:rPr>
              <a:t>Interglaciaire, aujourd</a:t>
            </a:r>
            <a:r>
              <a:rPr lang="ja-JP" altLang="fr-FR" sz="1800" b="1">
                <a:solidFill>
                  <a:srgbClr val="424242"/>
                </a:solidFill>
                <a:effectLst>
                  <a:outerShdw blurRad="38100" dist="38100" dir="2700000" algn="tl">
                    <a:srgbClr val="DDDDDD"/>
                  </a:outerShdw>
                </a:effectLst>
                <a:latin typeface="Arial"/>
              </a:rPr>
              <a:t>’</a:t>
            </a:r>
            <a:r>
              <a:rPr lang="fr-FR" sz="1800" b="1">
                <a:solidFill>
                  <a:srgbClr val="424242"/>
                </a:solidFill>
                <a:effectLst>
                  <a:outerShdw blurRad="38100" dist="38100" dir="2700000" algn="tl">
                    <a:srgbClr val="DDDDDD"/>
                  </a:outerShdw>
                </a:effectLst>
              </a:rPr>
              <a:t>hui</a:t>
            </a:r>
          </a:p>
        </p:txBody>
      </p:sp>
    </p:spTree>
    <p:extLst>
      <p:ext uri="{BB962C8B-B14F-4D97-AF65-F5344CB8AC3E}">
        <p14:creationId xmlns:p14="http://schemas.microsoft.com/office/powerpoint/2010/main" val="18897669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6557963" y="6384925"/>
            <a:ext cx="25542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424242"/>
                </a:solidFill>
                <a:latin typeface="Arial Black" charset="0"/>
              </a:rPr>
              <a:t>Comparaisons</a:t>
            </a:r>
          </a:p>
        </p:txBody>
      </p:sp>
      <p:sp>
        <p:nvSpPr>
          <p:cNvPr id="654339" name="Text Box 3"/>
          <p:cNvSpPr txBox="1">
            <a:spLocks noChangeArrowheads="1"/>
          </p:cNvSpPr>
          <p:nvPr/>
        </p:nvSpPr>
        <p:spPr bwMode="auto">
          <a:xfrm>
            <a:off x="647700" y="228600"/>
            <a:ext cx="7848600" cy="15716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Comparaisons avec le passé ancien</a:t>
            </a:r>
          </a:p>
          <a:p>
            <a:pPr algn="ctr">
              <a:lnSpc>
                <a:spcPct val="130000"/>
              </a:lnSpc>
            </a:pPr>
            <a:r>
              <a:rPr lang="fr-FR" b="1">
                <a:solidFill>
                  <a:srgbClr val="424242"/>
                </a:solidFill>
                <a:effectLst>
                  <a:outerShdw blurRad="38100" dist="38100" dir="2700000" algn="tl">
                    <a:srgbClr val="DDDDDD"/>
                  </a:outerShdw>
                </a:effectLst>
              </a:rPr>
              <a:t>Cycles glaciaires - interglaciaires</a:t>
            </a:r>
            <a:endParaRPr lang="fr-FR" sz="4000" b="1">
              <a:solidFill>
                <a:srgbClr val="424242"/>
              </a:solidFill>
              <a:effectLst>
                <a:outerShdw blurRad="38100" dist="38100" dir="2700000" algn="tl">
                  <a:srgbClr val="DDDDDD"/>
                </a:outerShdw>
              </a:effectLst>
            </a:endParaRPr>
          </a:p>
        </p:txBody>
      </p:sp>
      <p:sp>
        <p:nvSpPr>
          <p:cNvPr id="654343" name="Text Box 7"/>
          <p:cNvSpPr txBox="1">
            <a:spLocks noChangeArrowheads="1"/>
          </p:cNvSpPr>
          <p:nvPr/>
        </p:nvSpPr>
        <p:spPr bwMode="auto">
          <a:xfrm>
            <a:off x="276225" y="6019800"/>
            <a:ext cx="4572000" cy="44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30000"/>
              </a:lnSpc>
            </a:pPr>
            <a:r>
              <a:rPr lang="fr-FR" sz="1800">
                <a:solidFill>
                  <a:srgbClr val="E3070A"/>
                </a:solidFill>
              </a:rPr>
              <a:t>Sortie de glaciaire ≈ 10°C en 5000 ans !  </a:t>
            </a:r>
          </a:p>
        </p:txBody>
      </p:sp>
      <p:grpSp>
        <p:nvGrpSpPr>
          <p:cNvPr id="4" name="Grouper 3"/>
          <p:cNvGrpSpPr/>
          <p:nvPr/>
        </p:nvGrpSpPr>
        <p:grpSpPr>
          <a:xfrm>
            <a:off x="0" y="2417841"/>
            <a:ext cx="9144000" cy="3286066"/>
            <a:chOff x="0" y="1977266"/>
            <a:chExt cx="9144000" cy="3286066"/>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7266"/>
              <a:ext cx="9144000" cy="3180522"/>
            </a:xfrm>
            <a:prstGeom prst="rect">
              <a:avLst/>
            </a:prstGeom>
          </p:spPr>
        </p:pic>
        <p:sp>
          <p:nvSpPr>
            <p:cNvPr id="654342" name="Text Box 6"/>
            <p:cNvSpPr txBox="1">
              <a:spLocks noChangeArrowheads="1"/>
            </p:cNvSpPr>
            <p:nvPr/>
          </p:nvSpPr>
          <p:spPr bwMode="auto">
            <a:xfrm>
              <a:off x="1745663" y="4924778"/>
              <a:ext cx="540333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dirty="0">
                  <a:solidFill>
                    <a:schemeClr val="accent5">
                      <a:lumMod val="50000"/>
                    </a:schemeClr>
                  </a:solidFill>
                </a:rPr>
                <a:t>Estimations à partir des carottes de glace </a:t>
              </a:r>
              <a:r>
                <a:rPr lang="fr-FR" sz="1600" dirty="0" smtClean="0">
                  <a:solidFill>
                    <a:schemeClr val="accent5">
                      <a:lumMod val="50000"/>
                    </a:schemeClr>
                  </a:solidFill>
                </a:rPr>
                <a:t>du </a:t>
              </a:r>
              <a:r>
                <a:rPr lang="fr-FR" sz="1600" smtClean="0">
                  <a:solidFill>
                    <a:schemeClr val="accent5">
                      <a:lumMod val="50000"/>
                    </a:schemeClr>
                  </a:solidFill>
                </a:rPr>
                <a:t>Dôme Concordia</a:t>
              </a:r>
              <a:endParaRPr lang="fr-FR" sz="1600" dirty="0">
                <a:solidFill>
                  <a:schemeClr val="accent5">
                    <a:lumMod val="50000"/>
                  </a:schemeClr>
                </a:solidFill>
              </a:endParaRPr>
            </a:p>
          </p:txBody>
        </p:sp>
      </p:gr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12" y="2417841"/>
            <a:ext cx="1626840" cy="1220130"/>
          </a:xfrm>
          <a:prstGeom prst="rect">
            <a:avLst/>
          </a:prstGeom>
        </p:spPr>
      </p:pic>
      <p:cxnSp>
        <p:nvCxnSpPr>
          <p:cNvPr id="7" name="Connecteur droit 6"/>
          <p:cNvCxnSpPr/>
          <p:nvPr/>
        </p:nvCxnSpPr>
        <p:spPr>
          <a:xfrm>
            <a:off x="856212" y="3637971"/>
            <a:ext cx="7714210" cy="0"/>
          </a:xfrm>
          <a:prstGeom prst="line">
            <a:avLst/>
          </a:prstGeom>
          <a:ln/>
        </p:spPr>
        <p:style>
          <a:lnRef idx="1">
            <a:schemeClr val="accent5"/>
          </a:lnRef>
          <a:fillRef idx="0">
            <a:schemeClr val="accent5"/>
          </a:fillRef>
          <a:effectRef idx="0">
            <a:schemeClr val="accent5"/>
          </a:effectRef>
          <a:fontRef idx="minor">
            <a:schemeClr val="tx1"/>
          </a:fontRef>
        </p:style>
      </p:cxnSp>
      <p:sp>
        <p:nvSpPr>
          <p:cNvPr id="2" name="ZoneTexte 1"/>
          <p:cNvSpPr txBox="1"/>
          <p:nvPr/>
        </p:nvSpPr>
        <p:spPr>
          <a:xfrm>
            <a:off x="8496300" y="3484082"/>
            <a:ext cx="550151" cy="307777"/>
          </a:xfrm>
          <a:prstGeom prst="rect">
            <a:avLst/>
          </a:prstGeom>
          <a:noFill/>
        </p:spPr>
        <p:txBody>
          <a:bodyPr wrap="none" rtlCol="0">
            <a:spAutoFit/>
          </a:bodyPr>
          <a:lstStyle/>
          <a:p>
            <a:r>
              <a:rPr lang="fr-FR" sz="1400" smtClean="0">
                <a:solidFill>
                  <a:schemeClr val="accent5">
                    <a:lumMod val="50000"/>
                  </a:schemeClr>
                </a:solidFill>
              </a:rPr>
              <a:t>1950</a:t>
            </a:r>
            <a:endParaRPr lang="fr-FR" sz="1400">
              <a:solidFill>
                <a:schemeClr val="accent5">
                  <a:lumMod val="50000"/>
                </a:schemeClr>
              </a:solidFill>
            </a:endParaRPr>
          </a:p>
        </p:txBody>
      </p:sp>
    </p:spTree>
    <p:extLst>
      <p:ext uri="{BB962C8B-B14F-4D97-AF65-F5344CB8AC3E}">
        <p14:creationId xmlns:p14="http://schemas.microsoft.com/office/powerpoint/2010/main" val="2391724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43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ext Box 2"/>
          <p:cNvSpPr txBox="1">
            <a:spLocks noChangeArrowheads="1"/>
          </p:cNvSpPr>
          <p:nvPr/>
        </p:nvSpPr>
        <p:spPr bwMode="auto">
          <a:xfrm>
            <a:off x="5791200" y="4343400"/>
            <a:ext cx="2835275" cy="116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30000"/>
              </a:lnSpc>
            </a:pPr>
            <a:r>
              <a:rPr lang="fr-FR" sz="1800">
                <a:solidFill>
                  <a:srgbClr val="E3070A"/>
                </a:solidFill>
              </a:rPr>
              <a:t>Taux actuel = bien plus rapide que le plus rapide du taux médiéval</a:t>
            </a:r>
          </a:p>
        </p:txBody>
      </p:sp>
      <p:grpSp>
        <p:nvGrpSpPr>
          <p:cNvPr id="652291" name="Group 3"/>
          <p:cNvGrpSpPr>
            <a:grpSpLocks/>
          </p:cNvGrpSpPr>
          <p:nvPr/>
        </p:nvGrpSpPr>
        <p:grpSpPr bwMode="auto">
          <a:xfrm>
            <a:off x="304800" y="2036763"/>
            <a:ext cx="4916488" cy="3830637"/>
            <a:chOff x="192" y="1248"/>
            <a:chExt cx="3097" cy="2413"/>
          </a:xfrm>
        </p:grpSpPr>
        <p:pic>
          <p:nvPicPr>
            <p:cNvPr id="652292" name="Picture 4" descr="2000 ans temperatur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 y="1248"/>
              <a:ext cx="3097" cy="2413"/>
            </a:xfrm>
            <a:prstGeom prst="rect">
              <a:avLst/>
            </a:prstGeom>
            <a:noFill/>
            <a:ln>
              <a:noFill/>
            </a:ln>
            <a:effectLst>
              <a:outerShdw blurRad="635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3" name="Rectangle 5"/>
            <p:cNvSpPr>
              <a:spLocks noChangeArrowheads="1"/>
            </p:cNvSpPr>
            <p:nvPr/>
          </p:nvSpPr>
          <p:spPr bwMode="auto">
            <a:xfrm>
              <a:off x="726" y="3000"/>
              <a:ext cx="1008" cy="14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tamino.files.wordpress.com/</a:t>
              </a:r>
            </a:p>
          </p:txBody>
        </p:sp>
      </p:grpSp>
      <p:sp>
        <p:nvSpPr>
          <p:cNvPr id="652294" name="Text Box 6"/>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Comparaisons avec le passé récent</a:t>
            </a:r>
            <a:endParaRPr lang="fr-FR" sz="4000" b="1">
              <a:solidFill>
                <a:srgbClr val="424242"/>
              </a:solidFill>
              <a:effectLst>
                <a:outerShdw blurRad="38100" dist="38100" dir="2700000" algn="tl">
                  <a:srgbClr val="DDDDDD"/>
                </a:outerShdw>
              </a:effectLst>
            </a:endParaRPr>
          </a:p>
        </p:txBody>
      </p:sp>
      <p:sp>
        <p:nvSpPr>
          <p:cNvPr id="652295" name="Text Box 7"/>
          <p:cNvSpPr txBox="1">
            <a:spLocks noChangeArrowheads="1"/>
          </p:cNvSpPr>
          <p:nvPr/>
        </p:nvSpPr>
        <p:spPr bwMode="auto">
          <a:xfrm>
            <a:off x="6557963" y="6384925"/>
            <a:ext cx="25542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424242"/>
                </a:solidFill>
                <a:latin typeface="Arial Black" charset="0"/>
              </a:rPr>
              <a:t>Comparaisons</a:t>
            </a:r>
          </a:p>
        </p:txBody>
      </p:sp>
      <p:grpSp>
        <p:nvGrpSpPr>
          <p:cNvPr id="652296" name="Group 8"/>
          <p:cNvGrpSpPr>
            <a:grpSpLocks/>
          </p:cNvGrpSpPr>
          <p:nvPr/>
        </p:nvGrpSpPr>
        <p:grpSpPr bwMode="auto">
          <a:xfrm>
            <a:off x="5410200" y="3373681"/>
            <a:ext cx="2468563" cy="336550"/>
            <a:chOff x="3456" y="3171"/>
            <a:chExt cx="1555" cy="212"/>
          </a:xfrm>
        </p:grpSpPr>
        <p:sp>
          <p:nvSpPr>
            <p:cNvPr id="652297" name="AutoShape 9"/>
            <p:cNvSpPr>
              <a:spLocks noChangeArrowheads="1"/>
            </p:cNvSpPr>
            <p:nvPr/>
          </p:nvSpPr>
          <p:spPr bwMode="auto">
            <a:xfrm>
              <a:off x="3456" y="3180"/>
              <a:ext cx="432" cy="192"/>
            </a:xfrm>
            <a:prstGeom prst="leftArrow">
              <a:avLst>
                <a:gd name="adj1" fmla="val 50000"/>
                <a:gd name="adj2" fmla="val 56250"/>
              </a:avLst>
            </a:prstGeom>
            <a:solidFill>
              <a:srgbClr val="0EFF16"/>
            </a:solidFill>
            <a:ln w="9525">
              <a:solidFill>
                <a:schemeClr val="tx1"/>
              </a:solidFill>
              <a:miter lim="800000"/>
              <a:headEnd/>
              <a:tailEnd/>
            </a:ln>
          </p:spPr>
          <p:txBody>
            <a:bodyPr wrap="none" anchor="ctr"/>
            <a:lstStyle/>
            <a:p>
              <a:endParaRPr lang="fr-FR"/>
            </a:p>
          </p:txBody>
        </p:sp>
        <p:sp>
          <p:nvSpPr>
            <p:cNvPr id="652298" name="Text Box 10"/>
            <p:cNvSpPr txBox="1">
              <a:spLocks noChangeArrowheads="1"/>
            </p:cNvSpPr>
            <p:nvPr/>
          </p:nvSpPr>
          <p:spPr bwMode="auto">
            <a:xfrm>
              <a:off x="3984" y="3171"/>
              <a:ext cx="1027"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a:t>Référence 1990</a:t>
              </a:r>
            </a:p>
          </p:txBody>
        </p:sp>
      </p:grpSp>
      <p:sp>
        <p:nvSpPr>
          <p:cNvPr id="652299" name="Text Box 11"/>
          <p:cNvSpPr txBox="1">
            <a:spLocks noChangeArrowheads="1"/>
          </p:cNvSpPr>
          <p:nvPr/>
        </p:nvSpPr>
        <p:spPr bwMode="auto">
          <a:xfrm>
            <a:off x="1452563" y="6096000"/>
            <a:ext cx="3119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a:t>Estimations    -    </a:t>
            </a:r>
            <a:r>
              <a:rPr lang="fr-FR" sz="2000">
                <a:solidFill>
                  <a:srgbClr val="E3070A"/>
                </a:solidFill>
              </a:rPr>
              <a:t>mesures</a:t>
            </a:r>
            <a:endParaRPr lang="fr-FR" sz="2000"/>
          </a:p>
        </p:txBody>
      </p:sp>
    </p:spTree>
    <p:extLst>
      <p:ext uri="{BB962C8B-B14F-4D97-AF65-F5344CB8AC3E}">
        <p14:creationId xmlns:p14="http://schemas.microsoft.com/office/powerpoint/2010/main" val="3490452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647700" y="228600"/>
            <a:ext cx="7848600" cy="145424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Comparaisons avec le passé ancien</a:t>
            </a:r>
          </a:p>
          <a:p>
            <a:pPr algn="ctr">
              <a:lnSpc>
                <a:spcPct val="130000"/>
              </a:lnSpc>
            </a:pPr>
            <a:r>
              <a:rPr lang="fr-FR" b="1">
                <a:solidFill>
                  <a:srgbClr val="424242"/>
                </a:solidFill>
                <a:effectLst>
                  <a:outerShdw blurRad="38100" dist="38100" dir="2700000" algn="tl">
                    <a:srgbClr val="DDDDDD"/>
                  </a:outerShdw>
                </a:effectLst>
              </a:rPr>
              <a:t>D</a:t>
            </a:r>
            <a:r>
              <a:rPr lang="fr-FR" b="1">
                <a:solidFill>
                  <a:srgbClr val="424242"/>
                </a:solidFill>
                <a:effectLst>
                  <a:outerShdw blurRad="38100" dist="38100" dir="2700000" algn="tl">
                    <a:srgbClr val="DDDDDD"/>
                  </a:outerShdw>
                </a:effectLst>
                <a:latin typeface="Arial"/>
              </a:rPr>
              <a:t>’</a:t>
            </a:r>
            <a:r>
              <a:rPr lang="fr-FR" b="1">
                <a:solidFill>
                  <a:srgbClr val="424242"/>
                </a:solidFill>
                <a:effectLst>
                  <a:outerShdw blurRad="38100" dist="38100" dir="2700000" algn="tl">
                    <a:srgbClr val="DDDDDD"/>
                  </a:outerShdw>
                </a:effectLst>
              </a:rPr>
              <a:t>autres événements rapides</a:t>
            </a:r>
            <a:endParaRPr lang="fr-FR" sz="4000" b="1">
              <a:solidFill>
                <a:srgbClr val="424242"/>
              </a:solidFill>
              <a:effectLst>
                <a:outerShdw blurRad="38100" dist="38100" dir="2700000" algn="tl">
                  <a:srgbClr val="DDDDDD"/>
                </a:outerShdw>
              </a:effectLst>
            </a:endParaRPr>
          </a:p>
        </p:txBody>
      </p:sp>
      <p:pic>
        <p:nvPicPr>
          <p:cNvPr id="656387" name="Picture 3" descr="Dansgaard1"/>
          <p:cNvPicPr>
            <a:picLocks noChangeAspect="1" noChangeArrowheads="1"/>
          </p:cNvPicPr>
          <p:nvPr/>
        </p:nvPicPr>
        <p:blipFill>
          <a:blip r:embed="rId3">
            <a:extLst>
              <a:ext uri="{28A0092B-C50C-407E-A947-70E740481C1C}">
                <a14:useLocalDpi xmlns:a14="http://schemas.microsoft.com/office/drawing/2010/main" val="0"/>
              </a:ext>
            </a:extLst>
          </a:blip>
          <a:srcRect l="6561" t="4686" b="3748"/>
          <a:stretch>
            <a:fillRect/>
          </a:stretch>
        </p:blipFill>
        <p:spPr bwMode="auto">
          <a:xfrm>
            <a:off x="76200" y="1890713"/>
            <a:ext cx="36195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88" name="Rectangle 4"/>
          <p:cNvSpPr>
            <a:spLocks noChangeArrowheads="1"/>
          </p:cNvSpPr>
          <p:nvPr/>
        </p:nvSpPr>
        <p:spPr bwMode="auto">
          <a:xfrm>
            <a:off x="95250" y="1733550"/>
            <a:ext cx="1625766" cy="23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lumMod val="90000"/>
                  </a:schemeClr>
                </a:solidFill>
              </a:rPr>
              <a:t>www2.ocean.washington.edu/</a:t>
            </a:r>
          </a:p>
        </p:txBody>
      </p:sp>
      <p:sp>
        <p:nvSpPr>
          <p:cNvPr id="656389" name="AutoShape 5"/>
          <p:cNvSpPr>
            <a:spLocks noChangeArrowheads="1"/>
          </p:cNvSpPr>
          <p:nvPr/>
        </p:nvSpPr>
        <p:spPr bwMode="auto">
          <a:xfrm>
            <a:off x="2895600" y="5314950"/>
            <a:ext cx="1219200" cy="76200"/>
          </a:xfrm>
          <a:prstGeom prst="leftArrow">
            <a:avLst>
              <a:gd name="adj1" fmla="val 100000"/>
              <a:gd name="adj2" fmla="val 272889"/>
            </a:avLst>
          </a:prstGeom>
          <a:solidFill>
            <a:srgbClr val="FF8B08"/>
          </a:solidFill>
          <a:ln w="9525">
            <a:solidFill>
              <a:schemeClr val="tx1"/>
            </a:solidFill>
            <a:miter lim="800000"/>
            <a:headEnd/>
            <a:tailEnd/>
          </a:ln>
        </p:spPr>
        <p:txBody>
          <a:bodyPr wrap="none" anchor="ctr"/>
          <a:lstStyle/>
          <a:p>
            <a:endParaRPr lang="fr-FR"/>
          </a:p>
        </p:txBody>
      </p:sp>
      <p:grpSp>
        <p:nvGrpSpPr>
          <p:cNvPr id="656390" name="Group 6"/>
          <p:cNvGrpSpPr>
            <a:grpSpLocks/>
          </p:cNvGrpSpPr>
          <p:nvPr/>
        </p:nvGrpSpPr>
        <p:grpSpPr bwMode="auto">
          <a:xfrm>
            <a:off x="4191000" y="1931383"/>
            <a:ext cx="4572000" cy="3816927"/>
            <a:chOff x="2592" y="1488"/>
            <a:chExt cx="2880" cy="2228"/>
          </a:xfrm>
        </p:grpSpPr>
        <p:grpSp>
          <p:nvGrpSpPr>
            <p:cNvPr id="656391" name="Group 7"/>
            <p:cNvGrpSpPr>
              <a:grpSpLocks/>
            </p:cNvGrpSpPr>
            <p:nvPr/>
          </p:nvGrpSpPr>
          <p:grpSpPr bwMode="auto">
            <a:xfrm>
              <a:off x="2592" y="1488"/>
              <a:ext cx="2880" cy="2228"/>
              <a:chOff x="2592" y="1488"/>
              <a:chExt cx="2880" cy="2228"/>
            </a:xfrm>
          </p:grpSpPr>
          <p:sp>
            <p:nvSpPr>
              <p:cNvPr id="656392" name="Text Box 8"/>
              <p:cNvSpPr txBox="1">
                <a:spLocks noChangeArrowheads="1"/>
              </p:cNvSpPr>
              <p:nvPr/>
            </p:nvSpPr>
            <p:spPr bwMode="auto">
              <a:xfrm>
                <a:off x="3353" y="3504"/>
                <a:ext cx="1340"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sz="1600">
                    <a:solidFill>
                      <a:srgbClr val="FF8B08"/>
                    </a:solidFill>
                  </a:rPr>
                  <a:t>Dansgaard-Oeschger</a:t>
                </a:r>
              </a:p>
            </p:txBody>
          </p:sp>
          <p:sp>
            <p:nvSpPr>
              <p:cNvPr id="656394" name="Text Box 10"/>
              <p:cNvSpPr txBox="1">
                <a:spLocks noChangeArrowheads="1"/>
              </p:cNvSpPr>
              <p:nvPr/>
            </p:nvSpPr>
            <p:spPr bwMode="auto">
              <a:xfrm>
                <a:off x="2592" y="1488"/>
                <a:ext cx="2880" cy="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2000"/>
                  <a:t>24 événements (excursions négatives du ∂</a:t>
                </a:r>
                <a:r>
                  <a:rPr lang="fr-FR" sz="2000" baseline="30000"/>
                  <a:t>18</a:t>
                </a:r>
                <a:r>
                  <a:rPr lang="fr-FR" sz="2000"/>
                  <a:t>O) entre 110 000 et 12 000 ans </a:t>
                </a:r>
              </a:p>
            </p:txBody>
          </p:sp>
          <p:pic>
            <p:nvPicPr>
              <p:cNvPr id="656395" name="Picture 11" descr="DANSG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 y="2016"/>
                <a:ext cx="1036" cy="1436"/>
              </a:xfrm>
              <a:prstGeom prst="rect">
                <a:avLst/>
              </a:prstGeom>
              <a:noFill/>
              <a:extLst>
                <a:ext uri="{909E8E84-426E-40dd-AFC4-6F175D3DCCD1}">
                  <a14:hiddenFill xmlns:a14="http://schemas.microsoft.com/office/drawing/2010/main">
                    <a:solidFill>
                      <a:srgbClr val="FFFFFF"/>
                    </a:solidFill>
                  </a14:hiddenFill>
                </a:ext>
              </a:extLst>
            </p:spPr>
          </p:pic>
        </p:grpSp>
        <p:sp>
          <p:nvSpPr>
            <p:cNvPr id="656396" name="Rectangle 12"/>
            <p:cNvSpPr>
              <a:spLocks noChangeArrowheads="1"/>
            </p:cNvSpPr>
            <p:nvPr/>
          </p:nvSpPr>
          <p:spPr bwMode="auto">
            <a:xfrm>
              <a:off x="3511" y="3292"/>
              <a:ext cx="564"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t>www.usc.edu/</a:t>
              </a:r>
            </a:p>
          </p:txBody>
        </p:sp>
      </p:grpSp>
      <p:grpSp>
        <p:nvGrpSpPr>
          <p:cNvPr id="4" name="Grouper 3"/>
          <p:cNvGrpSpPr/>
          <p:nvPr/>
        </p:nvGrpSpPr>
        <p:grpSpPr>
          <a:xfrm>
            <a:off x="4305300" y="5776762"/>
            <a:ext cx="4343400" cy="840361"/>
            <a:chOff x="4305300" y="5776762"/>
            <a:chExt cx="4343400" cy="840361"/>
          </a:xfrm>
        </p:grpSpPr>
        <p:sp>
          <p:nvSpPr>
            <p:cNvPr id="3" name="Rectangle 2"/>
            <p:cNvSpPr/>
            <p:nvPr/>
          </p:nvSpPr>
          <p:spPr>
            <a:xfrm>
              <a:off x="4554415" y="5882054"/>
              <a:ext cx="3833447" cy="735069"/>
            </a:xfrm>
            <a:prstGeom prst="rect">
              <a:avLst/>
            </a:prstGeom>
            <a:gradFill>
              <a:gsLst>
                <a:gs pos="0">
                  <a:schemeClr val="accent1">
                    <a:lumMod val="60000"/>
                    <a:lumOff val="40000"/>
                  </a:schemeClr>
                </a:gs>
                <a:gs pos="100000">
                  <a:schemeClr val="accent1">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 name="Grouper 1"/>
            <p:cNvGrpSpPr/>
            <p:nvPr/>
          </p:nvGrpSpPr>
          <p:grpSpPr>
            <a:xfrm>
              <a:off x="4305300" y="5776762"/>
              <a:ext cx="4343400" cy="840361"/>
              <a:chOff x="4305300" y="5776762"/>
              <a:chExt cx="4343400" cy="840361"/>
            </a:xfrm>
          </p:grpSpPr>
          <p:sp>
            <p:nvSpPr>
              <p:cNvPr id="13" name="Text Box 3"/>
              <p:cNvSpPr txBox="1">
                <a:spLocks noChangeArrowheads="1"/>
              </p:cNvSpPr>
              <p:nvPr/>
            </p:nvSpPr>
            <p:spPr bwMode="auto">
              <a:xfrm>
                <a:off x="4305300" y="5776762"/>
                <a:ext cx="4343400" cy="46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30000"/>
                  </a:lnSpc>
                </a:pPr>
                <a:r>
                  <a:rPr lang="fr-FR" sz="2000" dirty="0">
                    <a:solidFill>
                      <a:srgbClr val="E3070A"/>
                    </a:solidFill>
                  </a:rPr>
                  <a:t>Estimations ≈ + 6-7°C en 50-60 ans !  </a:t>
                </a:r>
              </a:p>
            </p:txBody>
          </p:sp>
          <p:sp>
            <p:nvSpPr>
              <p:cNvPr id="14" name="Text Box 5"/>
              <p:cNvSpPr txBox="1">
                <a:spLocks noChangeArrowheads="1"/>
              </p:cNvSpPr>
              <p:nvPr/>
            </p:nvSpPr>
            <p:spPr bwMode="auto">
              <a:xfrm>
                <a:off x="4746804" y="6217013"/>
                <a:ext cx="351796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sz="2000" dirty="0">
                    <a:solidFill>
                      <a:srgbClr val="1E2B47"/>
                    </a:solidFill>
                  </a:rPr>
                  <a:t>Refroidissement plus </a:t>
                </a:r>
                <a:r>
                  <a:rPr lang="fr-FR" sz="2000" dirty="0" smtClean="0">
                    <a:solidFill>
                      <a:srgbClr val="1E2B47"/>
                    </a:solidFill>
                  </a:rPr>
                  <a:t>progressif</a:t>
                </a:r>
                <a:endParaRPr lang="fr-FR" sz="2000" dirty="0">
                  <a:solidFill>
                    <a:srgbClr val="1E2B47"/>
                  </a:solidFill>
                </a:endParaRPr>
              </a:p>
            </p:txBody>
          </p:sp>
        </p:grpSp>
      </p:grpSp>
    </p:spTree>
    <p:extLst>
      <p:ext uri="{BB962C8B-B14F-4D97-AF65-F5344CB8AC3E}">
        <p14:creationId xmlns:p14="http://schemas.microsoft.com/office/powerpoint/2010/main" val="207912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7140"/>
          <a:stretch/>
        </p:blipFill>
        <p:spPr>
          <a:xfrm>
            <a:off x="160569" y="1890496"/>
            <a:ext cx="6899654" cy="4078721"/>
          </a:xfrm>
          <a:prstGeom prst="rect">
            <a:avLst/>
          </a:prstGeom>
        </p:spPr>
      </p:pic>
      <p:sp>
        <p:nvSpPr>
          <p:cNvPr id="658436" name="Text Box 4"/>
          <p:cNvSpPr txBox="1">
            <a:spLocks noChangeArrowheads="1"/>
          </p:cNvSpPr>
          <p:nvPr/>
        </p:nvSpPr>
        <p:spPr bwMode="auto">
          <a:xfrm>
            <a:off x="647700" y="228600"/>
            <a:ext cx="7848600" cy="15716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Comparaisons avec le passé ancien</a:t>
            </a:r>
          </a:p>
          <a:p>
            <a:pPr algn="ctr">
              <a:lnSpc>
                <a:spcPct val="130000"/>
              </a:lnSpc>
            </a:pPr>
            <a:r>
              <a:rPr lang="fr-FR" b="1">
                <a:solidFill>
                  <a:srgbClr val="424242"/>
                </a:solidFill>
                <a:effectLst>
                  <a:outerShdw blurRad="38100" dist="38100" dir="2700000" algn="tl">
                    <a:srgbClr val="DDDDDD"/>
                  </a:outerShdw>
                </a:effectLst>
              </a:rPr>
              <a:t>Les événements de Dansgaard-Oeschger</a:t>
            </a:r>
            <a:endParaRPr lang="fr-FR" sz="4000" b="1">
              <a:solidFill>
                <a:srgbClr val="424242"/>
              </a:solidFill>
              <a:effectLst>
                <a:outerShdw blurRad="38100" dist="38100" dir="2700000" algn="tl">
                  <a:srgbClr val="DDDDDD"/>
                </a:outerShdw>
              </a:effectLst>
            </a:endParaRPr>
          </a:p>
        </p:txBody>
      </p:sp>
      <p:sp>
        <p:nvSpPr>
          <p:cNvPr id="658437" name="Text Box 5"/>
          <p:cNvSpPr txBox="1">
            <a:spLocks noChangeArrowheads="1"/>
          </p:cNvSpPr>
          <p:nvPr/>
        </p:nvSpPr>
        <p:spPr bwMode="auto">
          <a:xfrm>
            <a:off x="1602955" y="6234601"/>
            <a:ext cx="401488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dirty="0" smtClean="0">
                <a:solidFill>
                  <a:srgbClr val="1E2B47"/>
                </a:solidFill>
              </a:rPr>
              <a:t>Uniquement </a:t>
            </a:r>
            <a:r>
              <a:rPr lang="fr-FR" sz="2000" smtClean="0">
                <a:solidFill>
                  <a:srgbClr val="1E2B47"/>
                </a:solidFill>
              </a:rPr>
              <a:t>dans l’hémisphère nord</a:t>
            </a:r>
            <a:endParaRPr lang="fr-FR" sz="2000" dirty="0">
              <a:solidFill>
                <a:srgbClr val="1E2B47"/>
              </a:solidFill>
            </a:endParaRPr>
          </a:p>
        </p:txBody>
      </p:sp>
      <p:sp>
        <p:nvSpPr>
          <p:cNvPr id="658438" name="Rectangle 6"/>
          <p:cNvSpPr>
            <a:spLocks noChangeArrowheads="1"/>
          </p:cNvSpPr>
          <p:nvPr/>
        </p:nvSpPr>
        <p:spPr bwMode="auto">
          <a:xfrm>
            <a:off x="609600" y="5410200"/>
            <a:ext cx="12636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en.wikipedia.org/wiki/</a:t>
            </a:r>
          </a:p>
        </p:txBody>
      </p:sp>
      <p:sp>
        <p:nvSpPr>
          <p:cNvPr id="658441" name="Line 9"/>
          <p:cNvSpPr>
            <a:spLocks noChangeShapeType="1"/>
          </p:cNvSpPr>
          <p:nvPr/>
        </p:nvSpPr>
        <p:spPr bwMode="auto">
          <a:xfrm>
            <a:off x="7285891" y="4562475"/>
            <a:ext cx="1219200" cy="0"/>
          </a:xfrm>
          <a:prstGeom prst="line">
            <a:avLst/>
          </a:prstGeom>
          <a:noFill/>
          <a:ln w="38100">
            <a:solidFill>
              <a:srgbClr val="E3070A"/>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58439" name="Text Box 7"/>
          <p:cNvSpPr txBox="1">
            <a:spLocks noChangeArrowheads="1"/>
          </p:cNvSpPr>
          <p:nvPr/>
        </p:nvSpPr>
        <p:spPr bwMode="auto">
          <a:xfrm>
            <a:off x="7203710" y="2533650"/>
            <a:ext cx="1468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dirty="0"/>
              <a:t>Antarctique</a:t>
            </a:r>
          </a:p>
        </p:txBody>
      </p:sp>
      <p:sp>
        <p:nvSpPr>
          <p:cNvPr id="658440" name="Text Box 8"/>
          <p:cNvSpPr txBox="1">
            <a:spLocks noChangeArrowheads="1"/>
          </p:cNvSpPr>
          <p:nvPr/>
        </p:nvSpPr>
        <p:spPr bwMode="auto">
          <a:xfrm>
            <a:off x="7252922" y="4191000"/>
            <a:ext cx="13700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dirty="0"/>
              <a:t>Groenland</a:t>
            </a:r>
          </a:p>
        </p:txBody>
      </p:sp>
      <p:sp>
        <p:nvSpPr>
          <p:cNvPr id="658442" name="Line 10"/>
          <p:cNvSpPr>
            <a:spLocks noChangeShapeType="1"/>
          </p:cNvSpPr>
          <p:nvPr/>
        </p:nvSpPr>
        <p:spPr bwMode="auto">
          <a:xfrm>
            <a:off x="7319597" y="2895600"/>
            <a:ext cx="1219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9636430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Stephanodiscus medius"/>
          <p:cNvPicPr>
            <a:picLocks noChangeAspect="1" noChangeArrowheads="1"/>
          </p:cNvPicPr>
          <p:nvPr/>
        </p:nvPicPr>
        <p:blipFill>
          <a:blip r:embed="rId3">
            <a:extLst>
              <a:ext uri="{28A0092B-C50C-407E-A947-70E740481C1C}">
                <a14:useLocalDpi xmlns:a14="http://schemas.microsoft.com/office/drawing/2010/main" val="0"/>
              </a:ext>
            </a:extLst>
          </a:blip>
          <a:srcRect l="1311" t="1260" r="1311" b="1260"/>
          <a:stretch>
            <a:fillRect/>
          </a:stretch>
        </p:blipFill>
        <p:spPr bwMode="auto">
          <a:xfrm>
            <a:off x="2605088" y="4121150"/>
            <a:ext cx="2465387" cy="2566988"/>
          </a:xfrm>
          <a:prstGeom prst="rect">
            <a:avLst/>
          </a:prstGeom>
          <a:noFill/>
          <a:ln>
            <a:noFill/>
          </a:ln>
          <a:effectLst>
            <a:outerShdw blurRad="63500" dist="635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3" name="Text Box 3"/>
          <p:cNvSpPr txBox="1">
            <a:spLocks noChangeArrowheads="1"/>
          </p:cNvSpPr>
          <p:nvPr/>
        </p:nvSpPr>
        <p:spPr bwMode="auto">
          <a:xfrm>
            <a:off x="647700" y="228600"/>
            <a:ext cx="7848600" cy="15716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rgbClr val="424242"/>
                </a:solidFill>
                <a:effectLst>
                  <a:outerShdw blurRad="38100" dist="38100" dir="2700000" algn="tl">
                    <a:srgbClr val="DDDDDD"/>
                  </a:outerShdw>
                </a:effectLst>
              </a:rPr>
              <a:t>Changement climatique</a:t>
            </a:r>
          </a:p>
          <a:p>
            <a:pPr algn="ctr">
              <a:lnSpc>
                <a:spcPct val="110000"/>
              </a:lnSpc>
            </a:pPr>
            <a:r>
              <a:rPr lang="fr-FR" sz="2000" b="1">
                <a:solidFill>
                  <a:srgbClr val="424242"/>
                </a:solidFill>
                <a:effectLst>
                  <a:outerShdw blurRad="38100" dist="38100" dir="2700000" algn="tl">
                    <a:srgbClr val="DDDDDD"/>
                  </a:outerShdw>
                </a:effectLst>
              </a:rPr>
              <a:t>Comparaisons avec le passé ancien</a:t>
            </a:r>
          </a:p>
          <a:p>
            <a:pPr algn="ctr">
              <a:lnSpc>
                <a:spcPct val="130000"/>
              </a:lnSpc>
            </a:pPr>
            <a:r>
              <a:rPr lang="fr-FR" b="1">
                <a:solidFill>
                  <a:srgbClr val="424242"/>
                </a:solidFill>
                <a:effectLst>
                  <a:outerShdw blurRad="38100" dist="38100" dir="2700000" algn="tl">
                    <a:srgbClr val="DDDDDD"/>
                  </a:outerShdw>
                </a:effectLst>
              </a:rPr>
              <a:t>Les événements de Dansgaard-Oeschger</a:t>
            </a:r>
            <a:endParaRPr lang="fr-FR" sz="4000" b="1">
              <a:solidFill>
                <a:srgbClr val="424242"/>
              </a:solidFill>
              <a:effectLst>
                <a:outerShdw blurRad="38100" dist="38100" dir="2700000" algn="tl">
                  <a:srgbClr val="DDDDDD"/>
                </a:outerShdw>
              </a:effectLst>
            </a:endParaRPr>
          </a:p>
        </p:txBody>
      </p:sp>
      <p:sp>
        <p:nvSpPr>
          <p:cNvPr id="660484" name="Text Box 4"/>
          <p:cNvSpPr txBox="1">
            <a:spLocks noChangeArrowheads="1"/>
          </p:cNvSpPr>
          <p:nvPr/>
        </p:nvSpPr>
        <p:spPr bwMode="auto">
          <a:xfrm>
            <a:off x="1739900" y="2057400"/>
            <a:ext cx="5134739" cy="183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130000"/>
              </a:lnSpc>
            </a:pPr>
            <a:r>
              <a:rPr lang="fr-FR" sz="2800" b="1" dirty="0">
                <a:solidFill>
                  <a:schemeClr val="tx1">
                    <a:lumMod val="50000"/>
                    <a:lumOff val="50000"/>
                  </a:schemeClr>
                </a:solidFill>
              </a:rPr>
              <a:t>RAPIDES, MAIS</a:t>
            </a:r>
          </a:p>
          <a:p>
            <a:pPr lvl="1">
              <a:lnSpc>
                <a:spcPct val="130000"/>
              </a:lnSpc>
              <a:buFont typeface="Times" charset="0"/>
              <a:buChar char="•"/>
            </a:pPr>
            <a:r>
              <a:rPr lang="fr-FR" sz="2000" b="1" dirty="0">
                <a:solidFill>
                  <a:schemeClr val="tx1">
                    <a:lumMod val="50000"/>
                    <a:lumOff val="50000"/>
                  </a:schemeClr>
                </a:solidFill>
              </a:rPr>
              <a:t> </a:t>
            </a:r>
            <a:r>
              <a:rPr lang="fr-FR" altLang="ja-JP" sz="2000" b="1" dirty="0">
                <a:solidFill>
                  <a:schemeClr val="tx1">
                    <a:lumMod val="50000"/>
                    <a:lumOff val="50000"/>
                  </a:schemeClr>
                </a:solidFill>
              </a:rPr>
              <a:t>É</a:t>
            </a:r>
            <a:r>
              <a:rPr lang="fr-FR" sz="2000" b="1" dirty="0">
                <a:solidFill>
                  <a:schemeClr val="tx1">
                    <a:lumMod val="50000"/>
                    <a:lumOff val="50000"/>
                  </a:schemeClr>
                </a:solidFill>
              </a:rPr>
              <a:t>vénements limités à </a:t>
            </a:r>
            <a:r>
              <a:rPr lang="fr-FR" sz="2000" b="1" dirty="0" smtClean="0">
                <a:solidFill>
                  <a:schemeClr val="tx1">
                    <a:lumMod val="50000"/>
                    <a:lumOff val="50000"/>
                  </a:schemeClr>
                </a:solidFill>
              </a:rPr>
              <a:t>l’hémisphère </a:t>
            </a:r>
            <a:r>
              <a:rPr lang="fr-FR" sz="2000" b="1" dirty="0">
                <a:solidFill>
                  <a:schemeClr val="tx1">
                    <a:lumMod val="50000"/>
                    <a:lumOff val="50000"/>
                  </a:schemeClr>
                </a:solidFill>
              </a:rPr>
              <a:t>nord</a:t>
            </a:r>
          </a:p>
          <a:p>
            <a:pPr lvl="1">
              <a:lnSpc>
                <a:spcPct val="130000"/>
              </a:lnSpc>
              <a:buFont typeface="Times" charset="0"/>
              <a:buChar char="•"/>
            </a:pPr>
            <a:r>
              <a:rPr lang="fr-FR" sz="2000" b="1" dirty="0">
                <a:solidFill>
                  <a:schemeClr val="tx1">
                    <a:lumMod val="50000"/>
                    <a:lumOff val="50000"/>
                  </a:schemeClr>
                </a:solidFill>
              </a:rPr>
              <a:t> Dans le contexte très froid </a:t>
            </a:r>
            <a:r>
              <a:rPr lang="fr-FR" sz="2000" b="1" dirty="0" smtClean="0">
                <a:solidFill>
                  <a:schemeClr val="tx1">
                    <a:lumMod val="50000"/>
                    <a:lumOff val="50000"/>
                  </a:schemeClr>
                </a:solidFill>
              </a:rPr>
              <a:t>d’un </a:t>
            </a:r>
            <a:r>
              <a:rPr lang="fr-FR" sz="2000" b="1" dirty="0">
                <a:solidFill>
                  <a:schemeClr val="tx1">
                    <a:lumMod val="50000"/>
                    <a:lumOff val="50000"/>
                  </a:schemeClr>
                </a:solidFill>
              </a:rPr>
              <a:t>glaciaire</a:t>
            </a:r>
          </a:p>
          <a:p>
            <a:pPr lvl="1">
              <a:lnSpc>
                <a:spcPct val="130000"/>
              </a:lnSpc>
              <a:buFont typeface="Times" charset="0"/>
              <a:buChar char="•"/>
            </a:pPr>
            <a:r>
              <a:rPr lang="fr-FR" sz="2000" b="1" dirty="0">
                <a:solidFill>
                  <a:schemeClr val="tx1">
                    <a:lumMod val="50000"/>
                    <a:lumOff val="50000"/>
                  </a:schemeClr>
                </a:solidFill>
              </a:rPr>
              <a:t> Impacts divers sur les faunes</a:t>
            </a:r>
            <a:endParaRPr lang="fr-FR" sz="2800" b="1" dirty="0">
              <a:solidFill>
                <a:schemeClr val="tx1">
                  <a:lumMod val="50000"/>
                  <a:lumOff val="50000"/>
                </a:schemeClr>
              </a:solidFill>
            </a:endParaRPr>
          </a:p>
        </p:txBody>
      </p:sp>
      <p:pic>
        <p:nvPicPr>
          <p:cNvPr id="660485" name="Picture 5" descr="Clethrionomys glareo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988" y="4135438"/>
            <a:ext cx="3427412" cy="2570162"/>
          </a:xfrm>
          <a:prstGeom prst="rect">
            <a:avLst/>
          </a:prstGeom>
          <a:noFill/>
          <a:effectLst>
            <a:outerShdw blurRad="63500" dist="63500"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grpSp>
        <p:nvGrpSpPr>
          <p:cNvPr id="660486" name="Group 6"/>
          <p:cNvGrpSpPr>
            <a:grpSpLocks/>
          </p:cNvGrpSpPr>
          <p:nvPr/>
        </p:nvGrpSpPr>
        <p:grpSpPr bwMode="auto">
          <a:xfrm>
            <a:off x="76200" y="4114800"/>
            <a:ext cx="2406650" cy="2590800"/>
            <a:chOff x="720" y="2622"/>
            <a:chExt cx="1516" cy="1632"/>
          </a:xfrm>
        </p:grpSpPr>
        <p:pic>
          <p:nvPicPr>
            <p:cNvPr id="660487" name="Picture 7" descr="Globigerina bulloid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600000">
              <a:off x="720" y="2622"/>
              <a:ext cx="1516" cy="163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660488" name="Rectangle 8"/>
            <p:cNvSpPr>
              <a:spLocks noChangeArrowheads="1"/>
            </p:cNvSpPr>
            <p:nvPr/>
          </p:nvSpPr>
          <p:spPr bwMode="auto">
            <a:xfrm>
              <a:off x="1632" y="4105"/>
              <a:ext cx="596"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www.ucl.ac.uk/</a:t>
              </a:r>
            </a:p>
          </p:txBody>
        </p:sp>
      </p:grpSp>
      <p:sp>
        <p:nvSpPr>
          <p:cNvPr id="660489" name="Rectangle 9"/>
          <p:cNvSpPr>
            <a:spLocks noChangeArrowheads="1"/>
          </p:cNvSpPr>
          <p:nvPr/>
        </p:nvSpPr>
        <p:spPr bwMode="auto">
          <a:xfrm>
            <a:off x="3905250" y="6477000"/>
            <a:ext cx="11239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t>craticula.ncl.ac.uk/</a:t>
            </a:r>
          </a:p>
        </p:txBody>
      </p:sp>
    </p:spTree>
    <p:extLst>
      <p:ext uri="{BB962C8B-B14F-4D97-AF65-F5344CB8AC3E}">
        <p14:creationId xmlns:p14="http://schemas.microsoft.com/office/powerpoint/2010/main" val="10447686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43200" y="443844"/>
            <a:ext cx="4941928" cy="646331"/>
          </a:xfrm>
          <a:prstGeom prst="rect">
            <a:avLst/>
          </a:prstGeom>
          <a:noFill/>
        </p:spPr>
        <p:txBody>
          <a:bodyPr wrap="none" rtlCol="0">
            <a:spAutoFit/>
          </a:bodyPr>
          <a:lstStyle/>
          <a:p>
            <a:r>
              <a:rPr lang="fr-FR" sz="3600" b="1">
                <a:solidFill>
                  <a:srgbClr val="595959"/>
                </a:solidFill>
                <a:latin typeface="Arial"/>
                <a:cs typeface="Arial"/>
              </a:rPr>
              <a:t>Moralité</a:t>
            </a:r>
            <a:r>
              <a:rPr lang="fr-FR" sz="3200" b="1">
                <a:solidFill>
                  <a:srgbClr val="595959"/>
                </a:solidFill>
                <a:latin typeface="Arial"/>
                <a:cs typeface="Arial"/>
              </a:rPr>
              <a:t> </a:t>
            </a:r>
            <a:r>
              <a:rPr lang="fr-FR" sz="3600" b="1">
                <a:solidFill>
                  <a:srgbClr val="595959"/>
                </a:solidFill>
                <a:latin typeface="Arial"/>
                <a:cs typeface="Arial"/>
              </a:rPr>
              <a:t>du chapitre 4</a:t>
            </a:r>
            <a:endParaRPr lang="fr-FR" sz="3200" b="1">
              <a:solidFill>
                <a:srgbClr val="595959"/>
              </a:solidFill>
              <a:latin typeface="Arial"/>
              <a:cs typeface="Arial"/>
            </a:endParaRPr>
          </a:p>
        </p:txBody>
      </p:sp>
      <p:sp>
        <p:nvSpPr>
          <p:cNvPr id="2" name="ZoneTexte 1"/>
          <p:cNvSpPr txBox="1"/>
          <p:nvPr/>
        </p:nvSpPr>
        <p:spPr>
          <a:xfrm>
            <a:off x="217713" y="1961689"/>
            <a:ext cx="8690429" cy="4093428"/>
          </a:xfrm>
          <a:prstGeom prst="rect">
            <a:avLst/>
          </a:prstGeom>
          <a:noFill/>
        </p:spPr>
        <p:txBody>
          <a:bodyPr wrap="square" rtlCol="0">
            <a:spAutoFit/>
          </a:bodyPr>
          <a:lstStyle/>
          <a:p>
            <a:pPr marL="342900" indent="-342900">
              <a:buFont typeface="Wingdings" charset="2"/>
              <a:buChar char="u"/>
            </a:pPr>
            <a:r>
              <a:rPr lang="fr-FR" sz="2000" b="1" dirty="0">
                <a:solidFill>
                  <a:schemeClr val="tx1">
                    <a:lumMod val="65000"/>
                    <a:lumOff val="35000"/>
                  </a:schemeClr>
                </a:solidFill>
              </a:rPr>
              <a:t>Les climats anciens ont oscillé fortement (beaucoup plus que la tendance des dernières décennies).</a:t>
            </a:r>
          </a:p>
          <a:p>
            <a:endParaRPr lang="fr-FR" sz="2000" b="1" dirty="0">
              <a:solidFill>
                <a:schemeClr val="tx1">
                  <a:lumMod val="65000"/>
                  <a:lumOff val="35000"/>
                </a:schemeClr>
              </a:solidFill>
            </a:endParaRPr>
          </a:p>
          <a:p>
            <a:pPr marL="342900" indent="-342900">
              <a:buFont typeface="Wingdings" charset="2"/>
              <a:buChar char="u"/>
            </a:pPr>
            <a:r>
              <a:rPr lang="fr-FR" sz="2000" b="1" dirty="0">
                <a:solidFill>
                  <a:schemeClr val="tx1">
                    <a:lumMod val="65000"/>
                    <a:lumOff val="35000"/>
                  </a:schemeClr>
                </a:solidFill>
              </a:rPr>
              <a:t>L’hétérogénéité à haute fréquence a été plus </a:t>
            </a:r>
            <a:r>
              <a:rPr lang="fr-FR" sz="2000" b="1" dirty="0" smtClean="0">
                <a:solidFill>
                  <a:schemeClr val="tx1">
                    <a:lumMod val="65000"/>
                    <a:lumOff val="35000"/>
                  </a:schemeClr>
                </a:solidFill>
              </a:rPr>
              <a:t>fréquente que </a:t>
            </a:r>
            <a:r>
              <a:rPr lang="fr-FR" sz="2000" b="1" dirty="0">
                <a:solidFill>
                  <a:schemeClr val="tx1">
                    <a:lumMod val="65000"/>
                    <a:lumOff val="35000"/>
                  </a:schemeClr>
                </a:solidFill>
              </a:rPr>
              <a:t>pensé.</a:t>
            </a:r>
          </a:p>
          <a:p>
            <a:endParaRPr lang="fr-FR" sz="2000" b="1" dirty="0">
              <a:solidFill>
                <a:schemeClr val="tx1">
                  <a:lumMod val="65000"/>
                  <a:lumOff val="35000"/>
                </a:schemeClr>
              </a:solidFill>
            </a:endParaRPr>
          </a:p>
          <a:p>
            <a:pPr marL="342900" indent="-342900">
              <a:buFont typeface="Wingdings" charset="2"/>
              <a:buChar char="u"/>
            </a:pPr>
            <a:r>
              <a:rPr lang="fr-FR" sz="2000" b="1" dirty="0">
                <a:solidFill>
                  <a:schemeClr val="tx1">
                    <a:lumMod val="65000"/>
                    <a:lumOff val="35000"/>
                  </a:schemeClr>
                </a:solidFill>
              </a:rPr>
              <a:t>Pour les changements les plus importants, le CO</a:t>
            </a:r>
            <a:r>
              <a:rPr lang="fr-FR" sz="2000" b="1" baseline="-25000" dirty="0">
                <a:solidFill>
                  <a:schemeClr val="tx1">
                    <a:lumMod val="65000"/>
                    <a:lumOff val="35000"/>
                  </a:schemeClr>
                </a:solidFill>
              </a:rPr>
              <a:t>2</a:t>
            </a:r>
            <a:r>
              <a:rPr lang="fr-FR" sz="2000" b="1" dirty="0">
                <a:solidFill>
                  <a:schemeClr val="tx1">
                    <a:lumMod val="65000"/>
                    <a:lumOff val="35000"/>
                  </a:schemeClr>
                </a:solidFill>
              </a:rPr>
              <a:t> n’est pas seul en cause:</a:t>
            </a:r>
          </a:p>
          <a:p>
            <a:r>
              <a:rPr lang="fr-FR" sz="2000" b="1" dirty="0">
                <a:solidFill>
                  <a:schemeClr val="tx1">
                    <a:lumMod val="65000"/>
                    <a:lumOff val="35000"/>
                  </a:schemeClr>
                </a:solidFill>
              </a:rPr>
              <a:t>	- importance et répartition des terres émergées</a:t>
            </a:r>
          </a:p>
          <a:p>
            <a:r>
              <a:rPr lang="fr-FR" sz="2000" b="1" dirty="0">
                <a:solidFill>
                  <a:schemeClr val="tx1">
                    <a:lumMod val="65000"/>
                    <a:lumOff val="35000"/>
                  </a:schemeClr>
                </a:solidFill>
              </a:rPr>
              <a:t>	- en interaction avec l’obliquité et avec l’excentricité</a:t>
            </a:r>
          </a:p>
          <a:p>
            <a:r>
              <a:rPr lang="fr-FR" sz="2000" b="1" dirty="0">
                <a:solidFill>
                  <a:schemeClr val="tx1">
                    <a:lumMod val="65000"/>
                    <a:lumOff val="35000"/>
                  </a:schemeClr>
                </a:solidFill>
              </a:rPr>
              <a:t>	- rôle d’autres facteurs (</a:t>
            </a:r>
            <a:r>
              <a:rPr lang="fr-FR" sz="2000" b="1" dirty="0" err="1">
                <a:solidFill>
                  <a:schemeClr val="tx1">
                    <a:lumMod val="65000"/>
                    <a:lumOff val="35000"/>
                  </a:schemeClr>
                </a:solidFill>
              </a:rPr>
              <a:t>clathrates</a:t>
            </a:r>
            <a:r>
              <a:rPr lang="fr-FR" sz="2000" b="1" dirty="0">
                <a:solidFill>
                  <a:schemeClr val="tx1">
                    <a:lumMod val="65000"/>
                    <a:lumOff val="35000"/>
                  </a:schemeClr>
                </a:solidFill>
              </a:rPr>
              <a:t>)</a:t>
            </a:r>
          </a:p>
          <a:p>
            <a:endParaRPr lang="fr-FR" sz="2000" b="1" dirty="0">
              <a:solidFill>
                <a:schemeClr val="tx1">
                  <a:lumMod val="65000"/>
                  <a:lumOff val="35000"/>
                </a:schemeClr>
              </a:solidFill>
            </a:endParaRPr>
          </a:p>
          <a:p>
            <a:pPr marL="342900" indent="-342900">
              <a:buFont typeface="Wingdings" charset="2"/>
              <a:buChar char="u"/>
            </a:pPr>
            <a:r>
              <a:rPr lang="fr-FR" sz="2000" b="1" dirty="0">
                <a:solidFill>
                  <a:schemeClr val="tx1">
                    <a:lumMod val="65000"/>
                    <a:lumOff val="35000"/>
                  </a:schemeClr>
                </a:solidFill>
              </a:rPr>
              <a:t>Il existe très peu d’exemples d’oscillations climatiques aussi rapides que celles enregistrées aujourd’hui. Les seuls cas documentés sont très récents (</a:t>
            </a:r>
            <a:r>
              <a:rPr lang="fr-FR" sz="2000" b="1" dirty="0" err="1">
                <a:solidFill>
                  <a:schemeClr val="tx1">
                    <a:lumMod val="65000"/>
                    <a:lumOff val="35000"/>
                  </a:schemeClr>
                </a:solidFill>
              </a:rPr>
              <a:t>Dansgaard</a:t>
            </a:r>
            <a:r>
              <a:rPr lang="fr-FR" sz="2000" b="1" dirty="0">
                <a:solidFill>
                  <a:schemeClr val="tx1">
                    <a:lumMod val="65000"/>
                    <a:lumOff val="35000"/>
                  </a:schemeClr>
                </a:solidFill>
              </a:rPr>
              <a:t>).</a:t>
            </a:r>
          </a:p>
        </p:txBody>
      </p:sp>
    </p:spTree>
    <p:extLst>
      <p:ext uri="{BB962C8B-B14F-4D97-AF65-F5344CB8AC3E}">
        <p14:creationId xmlns:p14="http://schemas.microsoft.com/office/powerpoint/2010/main" val="36704228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8533" y="1549900"/>
            <a:ext cx="3879337" cy="646331"/>
          </a:xfrm>
          <a:prstGeom prst="rect">
            <a:avLst/>
          </a:prstGeom>
          <a:noFill/>
          <a:effectLst/>
        </p:spPr>
        <p:txBody>
          <a:bodyPr wrap="none" rtlCol="0">
            <a:spAutoFit/>
          </a:bodyPr>
          <a:lstStyle/>
          <a:p>
            <a:r>
              <a:rPr lang="fr-FR" sz="3600" b="1">
                <a:solidFill>
                  <a:srgbClr val="953735"/>
                </a:solidFill>
                <a:latin typeface="Arial"/>
                <a:cs typeface="Arial"/>
              </a:rPr>
              <a:t>La grande crise ! </a:t>
            </a:r>
            <a:endParaRPr lang="fr-FR" sz="3200" b="1">
              <a:solidFill>
                <a:srgbClr val="953735"/>
              </a:solidFill>
              <a:latin typeface="Arial"/>
              <a:cs typeface="Arial"/>
            </a:endParaRPr>
          </a:p>
        </p:txBody>
      </p:sp>
      <p:sp>
        <p:nvSpPr>
          <p:cNvPr id="6" name="ZoneTexte 5"/>
          <p:cNvSpPr txBox="1"/>
          <p:nvPr/>
        </p:nvSpPr>
        <p:spPr>
          <a:xfrm>
            <a:off x="2249341" y="340445"/>
            <a:ext cx="4931308" cy="707886"/>
          </a:xfrm>
          <a:prstGeom prst="rect">
            <a:avLst/>
          </a:prstGeom>
          <a:ln>
            <a:solidFill>
              <a:srgbClr val="E46C0A"/>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4000" b="1">
                <a:solidFill>
                  <a:srgbClr val="FF6600"/>
                </a:solidFill>
              </a:rPr>
              <a:t>-250 millions d’années</a:t>
            </a:r>
          </a:p>
        </p:txBody>
      </p:sp>
      <p:pic>
        <p:nvPicPr>
          <p:cNvPr id="7" name="Image 6" descr="TerrePermi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086" y="3908842"/>
            <a:ext cx="5715000" cy="2971800"/>
          </a:xfrm>
          <a:prstGeom prst="rect">
            <a:avLst/>
          </a:prstGeom>
        </p:spPr>
      </p:pic>
      <p:sp>
        <p:nvSpPr>
          <p:cNvPr id="10" name="Rectangle 9"/>
          <p:cNvSpPr/>
          <p:nvPr/>
        </p:nvSpPr>
        <p:spPr>
          <a:xfrm>
            <a:off x="313748" y="6067089"/>
            <a:ext cx="5653686" cy="523220"/>
          </a:xfrm>
          <a:prstGeom prst="rect">
            <a:avLst/>
          </a:prstGeom>
        </p:spPr>
        <p:txBody>
          <a:bodyPr wrap="none">
            <a:spAutoFit/>
          </a:bodyPr>
          <a:lstStyle/>
          <a:p>
            <a:r>
              <a:rPr lang="fr-FR" sz="2800" b="1">
                <a:solidFill>
                  <a:schemeClr val="accent2">
                    <a:lumMod val="50000"/>
                  </a:schemeClr>
                </a:solidFill>
                <a:latin typeface="Arial"/>
                <a:cs typeface="Arial"/>
              </a:rPr>
              <a:t>90% des espèces</a:t>
            </a:r>
            <a:r>
              <a:rPr lang="fr-FR" sz="2800" b="1">
                <a:solidFill>
                  <a:srgbClr val="F2DCDB"/>
                </a:solidFill>
                <a:latin typeface="Arial"/>
                <a:cs typeface="Arial"/>
              </a:rPr>
              <a:t>  disparaissent</a:t>
            </a:r>
            <a:endParaRPr lang="fr-FR" sz="2800">
              <a:solidFill>
                <a:srgbClr val="F2DCDB"/>
              </a:solidFill>
            </a:endParaRPr>
          </a:p>
        </p:txBody>
      </p:sp>
      <p:sp>
        <p:nvSpPr>
          <p:cNvPr id="3" name="ZoneTexte 2"/>
          <p:cNvSpPr txBox="1"/>
          <p:nvPr/>
        </p:nvSpPr>
        <p:spPr>
          <a:xfrm>
            <a:off x="424215" y="4581710"/>
            <a:ext cx="3321993" cy="523220"/>
          </a:xfrm>
          <a:prstGeom prst="rect">
            <a:avLst/>
          </a:prstGeom>
          <a:noFill/>
        </p:spPr>
        <p:txBody>
          <a:bodyPr wrap="none" rtlCol="0">
            <a:spAutoFit/>
          </a:bodyPr>
          <a:lstStyle/>
          <a:p>
            <a:r>
              <a:rPr lang="fr-FR" sz="2800">
                <a:solidFill>
                  <a:schemeClr val="accent2"/>
                </a:solidFill>
              </a:rPr>
              <a:t>Continents regroupés</a:t>
            </a:r>
          </a:p>
        </p:txBody>
      </p:sp>
      <p:sp>
        <p:nvSpPr>
          <p:cNvPr id="9" name="ZoneTexte 8"/>
          <p:cNvSpPr txBox="1"/>
          <p:nvPr/>
        </p:nvSpPr>
        <p:spPr>
          <a:xfrm>
            <a:off x="424215" y="2374347"/>
            <a:ext cx="3892161" cy="523220"/>
          </a:xfrm>
          <a:prstGeom prst="rect">
            <a:avLst/>
          </a:prstGeom>
          <a:noFill/>
        </p:spPr>
        <p:txBody>
          <a:bodyPr wrap="none" rtlCol="0">
            <a:spAutoFit/>
          </a:bodyPr>
          <a:lstStyle/>
          <a:p>
            <a:r>
              <a:rPr lang="fr-FR" sz="2800">
                <a:solidFill>
                  <a:schemeClr val="accent2"/>
                </a:solidFill>
              </a:rPr>
              <a:t>Le volcanisme est intense</a:t>
            </a:r>
          </a:p>
        </p:txBody>
      </p:sp>
      <p:sp>
        <p:nvSpPr>
          <p:cNvPr id="4" name="ZoneTexte 3"/>
          <p:cNvSpPr txBox="1"/>
          <p:nvPr/>
        </p:nvSpPr>
        <p:spPr>
          <a:xfrm>
            <a:off x="424215" y="3110135"/>
            <a:ext cx="5530079" cy="523220"/>
          </a:xfrm>
          <a:prstGeom prst="rect">
            <a:avLst/>
          </a:prstGeom>
          <a:noFill/>
        </p:spPr>
        <p:txBody>
          <a:bodyPr wrap="none" rtlCol="0">
            <a:spAutoFit/>
          </a:bodyPr>
          <a:lstStyle/>
          <a:p>
            <a:r>
              <a:rPr lang="fr-FR" sz="2800">
                <a:solidFill>
                  <a:schemeClr val="accent2"/>
                </a:solidFill>
              </a:rPr>
              <a:t>Faible teneur en oxygène des océans</a:t>
            </a:r>
          </a:p>
        </p:txBody>
      </p:sp>
      <p:sp>
        <p:nvSpPr>
          <p:cNvPr id="5" name="ZoneTexte 4"/>
          <p:cNvSpPr txBox="1"/>
          <p:nvPr/>
        </p:nvSpPr>
        <p:spPr>
          <a:xfrm>
            <a:off x="424215" y="3845923"/>
            <a:ext cx="4069418" cy="523220"/>
          </a:xfrm>
          <a:prstGeom prst="rect">
            <a:avLst/>
          </a:prstGeom>
          <a:noFill/>
        </p:spPr>
        <p:txBody>
          <a:bodyPr wrap="none" rtlCol="0">
            <a:spAutoFit/>
          </a:bodyPr>
          <a:lstStyle/>
          <a:p>
            <a:r>
              <a:rPr lang="fr-FR" sz="2800">
                <a:solidFill>
                  <a:schemeClr val="accent2"/>
                </a:solidFill>
              </a:rPr>
              <a:t>Il fait froid, puis très chaud</a:t>
            </a:r>
          </a:p>
        </p:txBody>
      </p:sp>
    </p:spTree>
    <p:extLst>
      <p:ext uri="{BB962C8B-B14F-4D97-AF65-F5344CB8AC3E}">
        <p14:creationId xmlns:p14="http://schemas.microsoft.com/office/powerpoint/2010/main" val="24312919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809" y="782633"/>
            <a:ext cx="8805333"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Etude d’un cas vieux de 55 Ma</a:t>
            </a:r>
            <a:endParaRPr lang="fr-FR" sz="2800"/>
          </a:p>
        </p:txBody>
      </p:sp>
      <p:pic>
        <p:nvPicPr>
          <p:cNvPr id="3" name="Image 2" descr="Capture d’écran 2011-11-05 à 18.45.4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8781" y="1700696"/>
            <a:ext cx="3347278" cy="4303643"/>
          </a:xfrm>
          <a:prstGeom prst="rect">
            <a:avLst/>
          </a:prstGeom>
        </p:spPr>
      </p:pic>
      <p:sp>
        <p:nvSpPr>
          <p:cNvPr id="4" name="Rectangle 3"/>
          <p:cNvSpPr/>
          <p:nvPr/>
        </p:nvSpPr>
        <p:spPr>
          <a:xfrm>
            <a:off x="229809" y="272140"/>
            <a:ext cx="1313468" cy="369332"/>
          </a:xfrm>
          <a:prstGeom prst="rect">
            <a:avLst/>
          </a:prstGeom>
        </p:spPr>
        <p:txBody>
          <a:bodyPr wrap="none">
            <a:spAutoFit/>
          </a:bodyPr>
          <a:lstStyle/>
          <a:p>
            <a:r>
              <a:rPr lang="fr-FR" b="1">
                <a:solidFill>
                  <a:srgbClr val="006900"/>
                </a:solidFill>
                <a:latin typeface="Arial"/>
                <a:cs typeface="Arial"/>
              </a:rPr>
              <a:t>Chapitre 5</a:t>
            </a:r>
            <a:endParaRPr lang="fr-FR">
              <a:solidFill>
                <a:srgbClr val="006900"/>
              </a:solidFill>
            </a:endParaRPr>
          </a:p>
        </p:txBody>
      </p:sp>
    </p:spTree>
    <p:extLst>
      <p:ext uri="{BB962C8B-B14F-4D97-AF65-F5344CB8AC3E}">
        <p14:creationId xmlns:p14="http://schemas.microsoft.com/office/powerpoint/2010/main" val="9035175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1-11-05 à 15.32.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7500" y="2611590"/>
            <a:ext cx="4171122" cy="4129096"/>
          </a:xfrm>
          <a:prstGeom prst="rect">
            <a:avLst/>
          </a:prstGeom>
        </p:spPr>
      </p:pic>
      <p:sp>
        <p:nvSpPr>
          <p:cNvPr id="5" name="Text Box 3"/>
          <p:cNvSpPr txBox="1">
            <a:spLocks noChangeArrowheads="1"/>
          </p:cNvSpPr>
          <p:nvPr/>
        </p:nvSpPr>
        <p:spPr bwMode="auto">
          <a:xfrm>
            <a:off x="91525" y="228600"/>
            <a:ext cx="8786477" cy="2113399"/>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10000"/>
              </a:lnSpc>
            </a:pPr>
            <a:r>
              <a:rPr lang="fr-FR" sz="4000" b="1">
                <a:solidFill>
                  <a:srgbClr val="006900"/>
                </a:solidFill>
                <a:effectLst>
                  <a:outerShdw blurRad="38100" dist="38100" dir="2700000" algn="tl">
                    <a:srgbClr val="DDDDDD"/>
                  </a:outerShdw>
                </a:effectLst>
              </a:rPr>
              <a:t>Le </a:t>
            </a:r>
            <a:r>
              <a:rPr lang="fr-FR" sz="4000" b="1" i="1">
                <a:solidFill>
                  <a:srgbClr val="006900"/>
                </a:solidFill>
                <a:effectLst>
                  <a:outerShdw blurRad="38100" dist="38100" dir="2700000" algn="tl">
                    <a:srgbClr val="DDDDDD"/>
                  </a:outerShdw>
                </a:effectLst>
              </a:rPr>
              <a:t>Paleocene – Eocene Thermal Maximum</a:t>
            </a:r>
            <a:r>
              <a:rPr lang="fr-FR" sz="4000" b="1">
                <a:solidFill>
                  <a:srgbClr val="006900"/>
                </a:solidFill>
                <a:effectLst>
                  <a:outerShdw blurRad="38100" dist="38100" dir="2700000" algn="tl">
                    <a:srgbClr val="DDDDDD"/>
                  </a:outerShdw>
                </a:effectLst>
              </a:rPr>
              <a:t> (PETM)</a:t>
            </a:r>
          </a:p>
          <a:p>
            <a:pPr algn="ctr">
              <a:lnSpc>
                <a:spcPct val="110000"/>
              </a:lnSpc>
            </a:pPr>
            <a:r>
              <a:rPr lang="fr-FR" sz="4000" b="1">
                <a:solidFill>
                  <a:srgbClr val="006900"/>
                </a:solidFill>
                <a:effectLst>
                  <a:outerShdw blurRad="38100" dist="38100" dir="2700000" algn="tl">
                    <a:srgbClr val="DDDDDD"/>
                  </a:outerShdw>
                </a:effectLst>
              </a:rPr>
              <a:t>Un analogue ancien crédible ?</a:t>
            </a:r>
          </a:p>
        </p:txBody>
      </p:sp>
    </p:spTree>
    <p:extLst>
      <p:ext uri="{BB962C8B-B14F-4D97-AF65-F5344CB8AC3E}">
        <p14:creationId xmlns:p14="http://schemas.microsoft.com/office/powerpoint/2010/main" val="1991285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apture d’écran 2011-11-04 à 14.19.20.png"/>
          <p:cNvPicPr>
            <a:picLocks noChangeAspect="1"/>
          </p:cNvPicPr>
          <p:nvPr/>
        </p:nvPicPr>
        <p:blipFill rotWithShape="1">
          <a:blip r:embed="rId2" cstate="print">
            <a:extLst>
              <a:ext uri="{28A0092B-C50C-407E-A947-70E740481C1C}">
                <a14:useLocalDpi xmlns:a14="http://schemas.microsoft.com/office/drawing/2010/main"/>
              </a:ext>
            </a:extLst>
          </a:blip>
          <a:srcRect t="704" r="431" b="1036"/>
          <a:stretch/>
        </p:blipFill>
        <p:spPr>
          <a:xfrm>
            <a:off x="1228953" y="2188804"/>
            <a:ext cx="7229247" cy="4049735"/>
          </a:xfrm>
          <a:prstGeom prst="rect">
            <a:avLst/>
          </a:prstGeom>
        </p:spPr>
      </p:pic>
      <p:sp>
        <p:nvSpPr>
          <p:cNvPr id="5" name="ZoneTexte 4"/>
          <p:cNvSpPr txBox="1"/>
          <p:nvPr/>
        </p:nvSpPr>
        <p:spPr>
          <a:xfrm>
            <a:off x="1723571" y="5651493"/>
            <a:ext cx="149966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a:solidFill>
                  <a:schemeClr val="tx1">
                    <a:lumMod val="75000"/>
                    <a:lumOff val="25000"/>
                  </a:schemeClr>
                </a:solidFill>
              </a:rPr>
              <a:t>Tempéré froid</a:t>
            </a:r>
          </a:p>
        </p:txBody>
      </p:sp>
      <p:sp>
        <p:nvSpPr>
          <p:cNvPr id="6" name="ZoneTexte 5"/>
          <p:cNvSpPr txBox="1"/>
          <p:nvPr/>
        </p:nvSpPr>
        <p:spPr>
          <a:xfrm>
            <a:off x="1150257" y="5114467"/>
            <a:ext cx="16284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fr-FR">
                <a:solidFill>
                  <a:srgbClr val="7D3B7B"/>
                </a:solidFill>
              </a:rPr>
              <a:t>Tempéré chaud</a:t>
            </a:r>
          </a:p>
        </p:txBody>
      </p:sp>
      <p:sp>
        <p:nvSpPr>
          <p:cNvPr id="7" name="ZoneTexte 6"/>
          <p:cNvSpPr txBox="1"/>
          <p:nvPr/>
        </p:nvSpPr>
        <p:spPr>
          <a:xfrm>
            <a:off x="2080238" y="1971090"/>
            <a:ext cx="1499667"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a:solidFill>
                  <a:schemeClr val="tx1">
                    <a:lumMod val="75000"/>
                    <a:lumOff val="25000"/>
                  </a:schemeClr>
                </a:solidFill>
              </a:rPr>
              <a:t>Tempéré froid</a:t>
            </a:r>
          </a:p>
        </p:txBody>
      </p:sp>
      <p:sp>
        <p:nvSpPr>
          <p:cNvPr id="8" name="ZoneTexte 7"/>
          <p:cNvSpPr txBox="1"/>
          <p:nvPr/>
        </p:nvSpPr>
        <p:spPr>
          <a:xfrm>
            <a:off x="1150257" y="2862939"/>
            <a:ext cx="16284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fr-FR">
                <a:solidFill>
                  <a:srgbClr val="7D3B7B"/>
                </a:solidFill>
              </a:rPr>
              <a:t>Tempéré chaud</a:t>
            </a:r>
          </a:p>
        </p:txBody>
      </p:sp>
      <p:sp>
        <p:nvSpPr>
          <p:cNvPr id="9" name="Rectangle 5"/>
          <p:cNvSpPr>
            <a:spLocks noChangeArrowheads="1"/>
          </p:cNvSpPr>
          <p:nvPr/>
        </p:nvSpPr>
        <p:spPr bwMode="auto">
          <a:xfrm>
            <a:off x="290286" y="381000"/>
            <a:ext cx="8603846"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sz="4000" b="1">
                <a:solidFill>
                  <a:srgbClr val="006900"/>
                </a:solidFill>
                <a:effectLst>
                  <a:outerShdw blurRad="38100" dist="38100" dir="2700000" algn="tl">
                    <a:srgbClr val="DDDDDD"/>
                  </a:outerShdw>
                </a:effectLst>
              </a:rPr>
              <a:t>P/E: une planète tiède</a:t>
            </a:r>
          </a:p>
          <a:p>
            <a:r>
              <a:rPr lang="fr-FR" sz="3200" b="1">
                <a:solidFill>
                  <a:srgbClr val="00A400"/>
                </a:solidFill>
                <a:effectLst>
                  <a:outerShdw blurRad="38100" dist="38100" dir="2700000" algn="tl">
                    <a:srgbClr val="DDDDDD"/>
                  </a:outerShdw>
                </a:effectLst>
              </a:rPr>
              <a:t>Un climat homogène</a:t>
            </a:r>
          </a:p>
        </p:txBody>
      </p:sp>
      <p:pic>
        <p:nvPicPr>
          <p:cNvPr id="2" name="Image 1" descr="Capture d’écran 2011-11-04 à 19.06.55.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5806491" y="1115713"/>
            <a:ext cx="3313925" cy="2419369"/>
          </a:xfrm>
          <a:prstGeom prst="rect">
            <a:avLst/>
          </a:prstGeom>
        </p:spPr>
      </p:pic>
    </p:spTree>
    <p:extLst>
      <p:ext uri="{BB962C8B-B14F-4D97-AF65-F5344CB8AC3E}">
        <p14:creationId xmlns:p14="http://schemas.microsoft.com/office/powerpoint/2010/main" val="223858441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96" name="Picture 16" descr="65_Myr_Climate_Chan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563" y="1591904"/>
            <a:ext cx="7620000" cy="4652962"/>
          </a:xfrm>
          <a:prstGeom prst="rect">
            <a:avLst/>
          </a:prstGeom>
          <a:noFill/>
          <a:extLst>
            <a:ext uri="{909E8E84-426E-40dd-AFC4-6F175D3DCCD1}">
              <a14:hiddenFill xmlns:a14="http://schemas.microsoft.com/office/drawing/2010/main">
                <a:solidFill>
                  <a:srgbClr val="FFFFFF"/>
                </a:solidFill>
              </a14:hiddenFill>
            </a:ext>
          </a:extLst>
        </p:spPr>
      </p:pic>
      <p:sp>
        <p:nvSpPr>
          <p:cNvPr id="506883" name="Text Box 3"/>
          <p:cNvSpPr txBox="1">
            <a:spLocks noChangeArrowheads="1"/>
          </p:cNvSpPr>
          <p:nvPr/>
        </p:nvSpPr>
        <p:spPr bwMode="auto">
          <a:xfrm>
            <a:off x="91525" y="228600"/>
            <a:ext cx="8786477"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10000"/>
              </a:lnSpc>
            </a:pPr>
            <a:r>
              <a:rPr lang="fr-FR" sz="4000" b="1">
                <a:solidFill>
                  <a:srgbClr val="006900"/>
                </a:solidFill>
                <a:effectLst>
                  <a:outerShdw blurRad="38100" dist="38100" dir="2700000" algn="tl">
                    <a:srgbClr val="DDDDDD"/>
                  </a:outerShdw>
                </a:effectLst>
              </a:rPr>
              <a:t>Le PETM: un réchauffement rapide !</a:t>
            </a:r>
          </a:p>
        </p:txBody>
      </p:sp>
      <p:sp>
        <p:nvSpPr>
          <p:cNvPr id="506895" name="Rectangle 15"/>
          <p:cNvSpPr>
            <a:spLocks noChangeArrowheads="1"/>
          </p:cNvSpPr>
          <p:nvPr/>
        </p:nvSpPr>
        <p:spPr bwMode="auto">
          <a:xfrm>
            <a:off x="787238" y="5978166"/>
            <a:ext cx="12890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1">
                    <a:lumMod val="65000"/>
                  </a:schemeClr>
                </a:solidFill>
              </a:rPr>
              <a:t>upload.wikimedia.org/</a:t>
            </a:r>
          </a:p>
        </p:txBody>
      </p:sp>
      <p:sp>
        <p:nvSpPr>
          <p:cNvPr id="2" name="Flèche vers le bas 1"/>
          <p:cNvSpPr/>
          <p:nvPr/>
        </p:nvSpPr>
        <p:spPr>
          <a:xfrm>
            <a:off x="6361537" y="1168042"/>
            <a:ext cx="385548" cy="86185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gauche 5"/>
          <p:cNvSpPr/>
          <p:nvPr/>
        </p:nvSpPr>
        <p:spPr>
          <a:xfrm>
            <a:off x="1932436" y="6259518"/>
            <a:ext cx="5196254" cy="355349"/>
          </a:xfrm>
          <a:prstGeom prst="leftArrow">
            <a:avLst/>
          </a:prstGeom>
          <a:solidFill>
            <a:schemeClr val="bg1">
              <a:lumMod val="9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smtClean="0">
                <a:solidFill>
                  <a:schemeClr val="accent3"/>
                </a:solidFill>
              </a:rPr>
              <a:t>Temps</a:t>
            </a:r>
            <a:endParaRPr lang="fr-FR" sz="1200">
              <a:solidFill>
                <a:schemeClr val="accent3"/>
              </a:solidFill>
            </a:endParaRPr>
          </a:p>
        </p:txBody>
      </p:sp>
    </p:spTree>
    <p:extLst>
      <p:ext uri="{BB962C8B-B14F-4D97-AF65-F5344CB8AC3E}">
        <p14:creationId xmlns:p14="http://schemas.microsoft.com/office/powerpoint/2010/main" val="37949615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663378" y="5673512"/>
            <a:ext cx="1816076" cy="276999"/>
          </a:xfrm>
          <a:prstGeom prst="rect">
            <a:avLst/>
          </a:prstGeom>
        </p:spPr>
        <p:txBody>
          <a:bodyPr wrap="square">
            <a:spAutoFit/>
          </a:bodyPr>
          <a:lstStyle/>
          <a:p>
            <a:r>
              <a:rPr lang="fr-FR" sz="1200"/>
              <a:t>Winguth, A. et al. (2009)</a:t>
            </a:r>
          </a:p>
        </p:txBody>
      </p:sp>
      <p:grpSp>
        <p:nvGrpSpPr>
          <p:cNvPr id="14" name="Grouper 13"/>
          <p:cNvGrpSpPr/>
          <p:nvPr/>
        </p:nvGrpSpPr>
        <p:grpSpPr>
          <a:xfrm>
            <a:off x="161375" y="3757047"/>
            <a:ext cx="8411475" cy="2959608"/>
            <a:chOff x="161375" y="3757047"/>
            <a:chExt cx="8411475" cy="2959608"/>
          </a:xfrm>
        </p:grpSpPr>
        <p:sp>
          <p:nvSpPr>
            <p:cNvPr id="6" name="Rectangle 5"/>
            <p:cNvSpPr/>
            <p:nvPr/>
          </p:nvSpPr>
          <p:spPr>
            <a:xfrm>
              <a:off x="817532" y="6439656"/>
              <a:ext cx="7589391" cy="276999"/>
            </a:xfrm>
            <a:prstGeom prst="rect">
              <a:avLst/>
            </a:prstGeom>
          </p:spPr>
          <p:txBody>
            <a:bodyPr wrap="square">
              <a:spAutoFit/>
            </a:bodyPr>
            <a:lstStyle/>
            <a:p>
              <a:r>
                <a:rPr lang="fr-FR" sz="1200"/>
                <a:t>Surface air temperature (SAT) (50-yr mean) (a), maximum surface air temperature for the 8×CO2 PETM experiment (b).</a:t>
              </a:r>
            </a:p>
          </p:txBody>
        </p:sp>
        <p:grpSp>
          <p:nvGrpSpPr>
            <p:cNvPr id="10" name="Grouper 9"/>
            <p:cNvGrpSpPr/>
            <p:nvPr/>
          </p:nvGrpSpPr>
          <p:grpSpPr>
            <a:xfrm>
              <a:off x="161375" y="3757047"/>
              <a:ext cx="8411475" cy="2603229"/>
              <a:chOff x="161375" y="3757047"/>
              <a:chExt cx="8411475" cy="2603229"/>
            </a:xfrm>
          </p:grpSpPr>
          <p:pic>
            <p:nvPicPr>
              <p:cNvPr id="2" name="Image 1" descr="Capture d’écran 2011-11-05 à 15.43.0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0677" y="3757047"/>
                <a:ext cx="7377318" cy="2603229"/>
              </a:xfrm>
              <a:prstGeom prst="rect">
                <a:avLst/>
              </a:prstGeom>
            </p:spPr>
          </p:pic>
          <p:sp>
            <p:nvSpPr>
              <p:cNvPr id="8" name="ZoneTexte 7"/>
              <p:cNvSpPr txBox="1"/>
              <p:nvPr/>
            </p:nvSpPr>
            <p:spPr>
              <a:xfrm>
                <a:off x="161375" y="3941441"/>
                <a:ext cx="1123024"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sz="2400" b="1">
                    <a:solidFill>
                      <a:srgbClr val="000000"/>
                    </a:solidFill>
                  </a:rPr>
                  <a:t>… 37 °C</a:t>
                </a:r>
              </a:p>
            </p:txBody>
          </p:sp>
          <p:sp>
            <p:nvSpPr>
              <p:cNvPr id="9" name="ZoneTexte 8"/>
              <p:cNvSpPr txBox="1"/>
              <p:nvPr/>
            </p:nvSpPr>
            <p:spPr>
              <a:xfrm>
                <a:off x="7449826" y="3941441"/>
                <a:ext cx="1123024"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sz="2400" b="1">
                    <a:solidFill>
                      <a:schemeClr val="tx1"/>
                    </a:solidFill>
                  </a:rPr>
                  <a:t>… 50 °C</a:t>
                </a:r>
              </a:p>
            </p:txBody>
          </p:sp>
        </p:grpSp>
      </p:grpSp>
      <p:pic>
        <p:nvPicPr>
          <p:cNvPr id="7" name="Image 6" descr="Capture d’écran 2011-11-04 à 19.05.1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348" y="417210"/>
            <a:ext cx="8366711" cy="3209017"/>
          </a:xfrm>
          <a:prstGeom prst="rect">
            <a:avLst/>
          </a:prstGeom>
        </p:spPr>
      </p:pic>
      <p:sp>
        <p:nvSpPr>
          <p:cNvPr id="11" name="Rectangle 10"/>
          <p:cNvSpPr/>
          <p:nvPr/>
        </p:nvSpPr>
        <p:spPr>
          <a:xfrm>
            <a:off x="817532" y="3227068"/>
            <a:ext cx="794816" cy="27608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ext Box 3"/>
          <p:cNvSpPr txBox="1">
            <a:spLocks noChangeArrowheads="1"/>
          </p:cNvSpPr>
          <p:nvPr/>
        </p:nvSpPr>
        <p:spPr bwMode="auto">
          <a:xfrm>
            <a:off x="91525" y="228600"/>
            <a:ext cx="8786477"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10000"/>
              </a:lnSpc>
            </a:pPr>
            <a:r>
              <a:rPr lang="fr-FR" sz="4000" b="1">
                <a:solidFill>
                  <a:srgbClr val="006900"/>
                </a:solidFill>
                <a:effectLst>
                  <a:outerShdw blurRad="38100" dist="38100" dir="2700000" algn="tl">
                    <a:srgbClr val="DDDDDD"/>
                  </a:outerShdw>
                </a:effectLst>
              </a:rPr>
              <a:t>Le PETM: un réchauffement ample!</a:t>
            </a:r>
          </a:p>
        </p:txBody>
      </p:sp>
      <p:sp>
        <p:nvSpPr>
          <p:cNvPr id="3" name="ZoneTexte 2"/>
          <p:cNvSpPr txBox="1"/>
          <p:nvPr/>
        </p:nvSpPr>
        <p:spPr>
          <a:xfrm>
            <a:off x="1489060" y="1435650"/>
            <a:ext cx="1123024"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sz="2400" b="1">
                <a:solidFill>
                  <a:srgbClr val="000000"/>
                </a:solidFill>
              </a:rPr>
              <a:t>… 34 °C</a:t>
            </a:r>
          </a:p>
        </p:txBody>
      </p:sp>
    </p:spTree>
    <p:extLst>
      <p:ext uri="{BB962C8B-B14F-4D97-AF65-F5344CB8AC3E}">
        <p14:creationId xmlns:p14="http://schemas.microsoft.com/office/powerpoint/2010/main" val="1128925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10027" y="1225191"/>
            <a:ext cx="6675191" cy="830997"/>
          </a:xfrm>
          <a:prstGeom prst="rect">
            <a:avLst/>
          </a:prstGeom>
          <a:noFill/>
        </p:spPr>
        <p:txBody>
          <a:bodyPr wrap="square" rtlCol="0">
            <a:spAutoFit/>
          </a:bodyPr>
          <a:lstStyle/>
          <a:p>
            <a:r>
              <a:rPr lang="fr-FR" sz="2400" b="1">
                <a:solidFill>
                  <a:srgbClr val="00A400"/>
                </a:solidFill>
              </a:rPr>
              <a:t>Responsable = clathrates de méthane</a:t>
            </a:r>
          </a:p>
          <a:p>
            <a:r>
              <a:rPr lang="fr-FR" sz="2400" b="1">
                <a:solidFill>
                  <a:srgbClr val="00A400"/>
                </a:solidFill>
              </a:rPr>
              <a:t>				 avec emballement de la machine</a:t>
            </a:r>
          </a:p>
        </p:txBody>
      </p:sp>
      <p:pic>
        <p:nvPicPr>
          <p:cNvPr id="2" name="Image 1" descr="Capture d’écran 2011-11-04 à 16.11.41.png"/>
          <p:cNvPicPr>
            <a:picLocks noChangeAspect="1"/>
          </p:cNvPicPr>
          <p:nvPr/>
        </p:nvPicPr>
        <p:blipFill rotWithShape="1">
          <a:blip r:embed="rId2" cstate="print">
            <a:extLst>
              <a:ext uri="{28A0092B-C50C-407E-A947-70E740481C1C}">
                <a14:useLocalDpi xmlns:a14="http://schemas.microsoft.com/office/drawing/2010/main"/>
              </a:ext>
            </a:extLst>
          </a:blip>
          <a:srcRect l="963" t="255"/>
          <a:stretch/>
        </p:blipFill>
        <p:spPr>
          <a:xfrm>
            <a:off x="1041400" y="3068960"/>
            <a:ext cx="3449297" cy="3012544"/>
          </a:xfrm>
          <a:prstGeom prst="rect">
            <a:avLst/>
          </a:prstGeom>
        </p:spPr>
      </p:pic>
      <p:pic>
        <p:nvPicPr>
          <p:cNvPr id="5" name="Image 4" descr="Capture d’écran 2011-11-04 à 16.35.1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7022" y="2960702"/>
            <a:ext cx="3046834" cy="3120802"/>
          </a:xfrm>
          <a:prstGeom prst="rect">
            <a:avLst/>
          </a:prstGeom>
        </p:spPr>
      </p:pic>
      <p:sp>
        <p:nvSpPr>
          <p:cNvPr id="6" name="Text Box 3"/>
          <p:cNvSpPr txBox="1">
            <a:spLocks noChangeArrowheads="1"/>
          </p:cNvSpPr>
          <p:nvPr/>
        </p:nvSpPr>
        <p:spPr bwMode="auto">
          <a:xfrm>
            <a:off x="91526" y="228600"/>
            <a:ext cx="6893692"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10000"/>
              </a:lnSpc>
            </a:pPr>
            <a:r>
              <a:rPr lang="fr-FR" sz="4000" b="1">
                <a:solidFill>
                  <a:srgbClr val="006900"/>
                </a:solidFill>
                <a:effectLst>
                  <a:outerShdw blurRad="38100" dist="38100" dir="2700000" algn="tl">
                    <a:srgbClr val="DDDDDD"/>
                  </a:outerShdw>
                </a:effectLst>
              </a:rPr>
              <a:t>PETM: le CO</a:t>
            </a:r>
            <a:r>
              <a:rPr lang="fr-FR" sz="4000" b="1" baseline="-25000">
                <a:solidFill>
                  <a:srgbClr val="006900"/>
                </a:solidFill>
                <a:effectLst>
                  <a:outerShdw blurRad="38100" dist="38100" dir="2700000" algn="tl">
                    <a:srgbClr val="DDDDDD"/>
                  </a:outerShdw>
                </a:effectLst>
              </a:rPr>
              <a:t>2</a:t>
            </a:r>
            <a:r>
              <a:rPr lang="fr-FR" sz="4000" b="1">
                <a:solidFill>
                  <a:srgbClr val="006900"/>
                </a:solidFill>
                <a:effectLst>
                  <a:outerShdw blurRad="38100" dist="38100" dir="2700000" algn="tl">
                    <a:srgbClr val="DDDDDD"/>
                  </a:outerShdw>
                </a:effectLst>
              </a:rPr>
              <a:t> pas seul en cause </a:t>
            </a:r>
          </a:p>
        </p:txBody>
      </p:sp>
    </p:spTree>
    <p:extLst>
      <p:ext uri="{BB962C8B-B14F-4D97-AF65-F5344CB8AC3E}">
        <p14:creationId xmlns:p14="http://schemas.microsoft.com/office/powerpoint/2010/main" val="6461435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246127" y="228600"/>
            <a:ext cx="7858781"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dirty="0">
                <a:solidFill>
                  <a:srgbClr val="006900"/>
                </a:solidFill>
                <a:effectLst>
                  <a:outerShdw blurRad="38100" dist="38100" dir="2700000" algn="tl">
                    <a:srgbClr val="DDDDDD"/>
                  </a:outerShdw>
                </a:effectLst>
              </a:rPr>
              <a:t>PETM: impacts </a:t>
            </a:r>
            <a:r>
              <a:rPr lang="fr-FR" sz="4000" b="1" dirty="0" smtClean="0">
                <a:solidFill>
                  <a:srgbClr val="006900"/>
                </a:solidFill>
                <a:effectLst>
                  <a:outerShdw blurRad="38100" dist="38100" dir="2700000" algn="tl">
                    <a:srgbClr val="DDDDDD"/>
                  </a:outerShdw>
                </a:effectLst>
              </a:rPr>
              <a:t>en mer</a:t>
            </a:r>
            <a:endParaRPr lang="fr-FR" sz="4000" b="1" dirty="0">
              <a:solidFill>
                <a:srgbClr val="006900"/>
              </a:solidFill>
              <a:effectLst>
                <a:outerShdw blurRad="38100" dist="38100" dir="2700000" algn="tl">
                  <a:srgbClr val="DDDDDD"/>
                </a:outerShdw>
              </a:effectLst>
            </a:endParaRPr>
          </a:p>
        </p:txBody>
      </p:sp>
      <p:sp>
        <p:nvSpPr>
          <p:cNvPr id="3" name="Rectangle 2"/>
          <p:cNvSpPr/>
          <p:nvPr/>
        </p:nvSpPr>
        <p:spPr>
          <a:xfrm>
            <a:off x="246128" y="1123712"/>
            <a:ext cx="7004803" cy="461665"/>
          </a:xfrm>
          <a:prstGeom prst="rect">
            <a:avLst/>
          </a:prstGeom>
        </p:spPr>
        <p:txBody>
          <a:bodyPr wrap="none">
            <a:spAutoFit/>
          </a:bodyPr>
          <a:lstStyle/>
          <a:p>
            <a:r>
              <a:rPr lang="fr-FR" sz="2400" b="1" dirty="0" smtClean="0">
                <a:solidFill>
                  <a:schemeClr val="accent2"/>
                </a:solidFill>
                <a:effectLst>
                  <a:outerShdw blurRad="38100" dist="38100" dir="2700000" algn="tl">
                    <a:srgbClr val="DDDDDD"/>
                  </a:outerShdw>
                </a:effectLst>
              </a:rPr>
              <a:t>Modification de l’atmosphère et des eaux océaniques</a:t>
            </a:r>
            <a:endParaRPr lang="fr-FR" sz="2400" b="1" dirty="0">
              <a:solidFill>
                <a:schemeClr val="accent2"/>
              </a:solidFill>
              <a:effectLst>
                <a:outerShdw blurRad="38100" dist="38100" dir="2700000" algn="tl">
                  <a:srgbClr val="DDDDDD"/>
                </a:outerShdw>
              </a:effectLst>
            </a:endParaRPr>
          </a:p>
        </p:txBody>
      </p:sp>
      <p:grpSp>
        <p:nvGrpSpPr>
          <p:cNvPr id="6" name="Grouper 5"/>
          <p:cNvGrpSpPr/>
          <p:nvPr/>
        </p:nvGrpSpPr>
        <p:grpSpPr>
          <a:xfrm>
            <a:off x="1485900" y="2245695"/>
            <a:ext cx="6172201" cy="4036789"/>
            <a:chOff x="1485900" y="2245695"/>
            <a:chExt cx="6172201" cy="4036789"/>
          </a:xfrm>
        </p:grpSpPr>
        <p:sp>
          <p:nvSpPr>
            <p:cNvPr id="323592" name="Text Box 8"/>
            <p:cNvSpPr txBox="1">
              <a:spLocks noChangeArrowheads="1"/>
            </p:cNvSpPr>
            <p:nvPr/>
          </p:nvSpPr>
          <p:spPr bwMode="auto">
            <a:xfrm>
              <a:off x="2727325" y="5124450"/>
              <a:ext cx="184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fr-FR" sz="2000"/>
            </a:p>
          </p:txBody>
        </p:sp>
        <p:pic>
          <p:nvPicPr>
            <p:cNvPr id="2" name="Image 1" descr="Capture d’écran 2011-11-05 à 22.10.51.png"/>
            <p:cNvPicPr>
              <a:picLocks noChangeAspect="1"/>
            </p:cNvPicPr>
            <p:nvPr/>
          </p:nvPicPr>
          <p:blipFill rotWithShape="1">
            <a:blip r:embed="rId3">
              <a:extLst>
                <a:ext uri="{28A0092B-C50C-407E-A947-70E740481C1C}">
                  <a14:useLocalDpi xmlns:a14="http://schemas.microsoft.com/office/drawing/2010/main"/>
                </a:ext>
              </a:extLst>
            </a:blip>
            <a:srcRect b="10208"/>
            <a:stretch/>
          </p:blipFill>
          <p:spPr>
            <a:xfrm>
              <a:off x="1485900" y="2245695"/>
              <a:ext cx="6172200" cy="3478097"/>
            </a:xfrm>
            <a:prstGeom prst="rect">
              <a:avLst/>
            </a:prstGeom>
          </p:spPr>
        </p:pic>
        <p:sp>
          <p:nvSpPr>
            <p:cNvPr id="4" name="Triangle isocèle 3"/>
            <p:cNvSpPr/>
            <p:nvPr/>
          </p:nvSpPr>
          <p:spPr>
            <a:xfrm>
              <a:off x="5873933" y="4388666"/>
              <a:ext cx="1784168" cy="1893818"/>
            </a:xfrm>
            <a:prstGeom prst="triangle">
              <a:avLst>
                <a:gd name="adj" fmla="val 64051"/>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211229" y="5840215"/>
              <a:ext cx="1428795" cy="44226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6" name="Rectangle 15"/>
          <p:cNvSpPr/>
          <p:nvPr/>
        </p:nvSpPr>
        <p:spPr>
          <a:xfrm>
            <a:off x="905608" y="6199444"/>
            <a:ext cx="7728439" cy="369332"/>
          </a:xfrm>
          <a:prstGeom prst="rect">
            <a:avLst/>
          </a:prstGeom>
        </p:spPr>
        <p:txBody>
          <a:bodyPr wrap="square">
            <a:spAutoFit/>
          </a:bodyPr>
          <a:lstStyle/>
          <a:p>
            <a:r>
              <a:rPr lang="fr-FR" b="1" dirty="0" smtClean="0">
                <a:solidFill>
                  <a:schemeClr val="accent2"/>
                </a:solidFill>
                <a:effectLst>
                  <a:outerShdw blurRad="38100" dist="38100" dir="2700000" algn="tl">
                    <a:srgbClr val="DDDDDD"/>
                  </a:outerShdw>
                </a:effectLst>
              </a:rPr>
              <a:t>Diminution du ∂</a:t>
            </a:r>
            <a:r>
              <a:rPr lang="fr-FR" b="1" baseline="30000" dirty="0" smtClean="0">
                <a:solidFill>
                  <a:schemeClr val="accent2"/>
                </a:solidFill>
                <a:effectLst>
                  <a:outerShdw blurRad="38100" dist="38100" dir="2700000" algn="tl">
                    <a:srgbClr val="DDDDDD"/>
                  </a:outerShdw>
                </a:effectLst>
              </a:rPr>
              <a:t>13</a:t>
            </a:r>
            <a:r>
              <a:rPr lang="fr-FR" b="1" dirty="0" smtClean="0">
                <a:solidFill>
                  <a:schemeClr val="accent2"/>
                </a:solidFill>
                <a:effectLst>
                  <a:outerShdw blurRad="38100" dist="38100" dir="2700000" algn="tl">
                    <a:srgbClr val="DDDDDD"/>
                  </a:outerShdw>
                </a:effectLst>
              </a:rPr>
              <a:t>C  qui marque un accroissement du CO</a:t>
            </a:r>
            <a:r>
              <a:rPr lang="fr-FR" b="1" baseline="-25000" dirty="0" smtClean="0">
                <a:solidFill>
                  <a:schemeClr val="accent2"/>
                </a:solidFill>
                <a:effectLst>
                  <a:outerShdw blurRad="38100" dist="38100" dir="2700000" algn="tl">
                    <a:srgbClr val="DDDDDD"/>
                  </a:outerShdw>
                </a:effectLst>
              </a:rPr>
              <a:t>2</a:t>
            </a:r>
            <a:r>
              <a:rPr lang="fr-FR" b="1" dirty="0" smtClean="0">
                <a:solidFill>
                  <a:schemeClr val="accent2"/>
                </a:solidFill>
                <a:effectLst>
                  <a:outerShdw blurRad="38100" dist="38100" dir="2700000" algn="tl">
                    <a:srgbClr val="DDDDDD"/>
                  </a:outerShdw>
                </a:effectLst>
              </a:rPr>
              <a:t> atmosphérique</a:t>
            </a:r>
            <a:endParaRPr lang="fr-FR" b="1" dirty="0">
              <a:solidFill>
                <a:schemeClr val="accent2"/>
              </a:solidFill>
              <a:effectLst>
                <a:outerShdw blurRad="38100" dist="38100" dir="2700000" algn="tl">
                  <a:srgbClr val="DDDDDD"/>
                </a:outerShdw>
              </a:effectLst>
            </a:endParaRPr>
          </a:p>
        </p:txBody>
      </p:sp>
      <p:sp>
        <p:nvSpPr>
          <p:cNvPr id="7" name="Flèche vers la gauche 6"/>
          <p:cNvSpPr/>
          <p:nvPr/>
        </p:nvSpPr>
        <p:spPr>
          <a:xfrm>
            <a:off x="2066193" y="1890346"/>
            <a:ext cx="5196254" cy="355349"/>
          </a:xfrm>
          <a:prstGeom prst="leftArrow">
            <a:avLst/>
          </a:prstGeom>
          <a:solidFill>
            <a:schemeClr val="bg1">
              <a:lumMod val="9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smtClean="0">
                <a:solidFill>
                  <a:schemeClr val="accent3"/>
                </a:solidFill>
              </a:rPr>
              <a:t>Temps</a:t>
            </a:r>
            <a:endParaRPr lang="fr-FR" sz="1200">
              <a:solidFill>
                <a:schemeClr val="accent3"/>
              </a:solidFill>
            </a:endParaRPr>
          </a:p>
        </p:txBody>
      </p:sp>
    </p:spTree>
    <p:extLst>
      <p:ext uri="{BB962C8B-B14F-4D97-AF65-F5344CB8AC3E}">
        <p14:creationId xmlns:p14="http://schemas.microsoft.com/office/powerpoint/2010/main" val="8585970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08" y="1711048"/>
            <a:ext cx="6585527" cy="4939145"/>
          </a:xfrm>
          <a:prstGeom prst="rect">
            <a:avLst/>
          </a:prstGeom>
        </p:spPr>
      </p:pic>
      <p:sp>
        <p:nvSpPr>
          <p:cNvPr id="4" name="Text Box 3"/>
          <p:cNvSpPr txBox="1">
            <a:spLocks noChangeArrowheads="1"/>
          </p:cNvSpPr>
          <p:nvPr/>
        </p:nvSpPr>
        <p:spPr bwMode="auto">
          <a:xfrm>
            <a:off x="246127" y="228600"/>
            <a:ext cx="7955763"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dirty="0">
                <a:solidFill>
                  <a:srgbClr val="006900"/>
                </a:solidFill>
                <a:effectLst>
                  <a:outerShdw blurRad="38100" dist="38100" dir="2700000" algn="tl">
                    <a:srgbClr val="DDDDDD"/>
                  </a:outerShdw>
                </a:effectLst>
              </a:rPr>
              <a:t>PETM: impacts </a:t>
            </a:r>
            <a:r>
              <a:rPr lang="fr-FR" sz="4000" b="1" dirty="0" smtClean="0">
                <a:solidFill>
                  <a:srgbClr val="006900"/>
                </a:solidFill>
                <a:effectLst>
                  <a:outerShdw blurRad="38100" dist="38100" dir="2700000" algn="tl">
                    <a:srgbClr val="DDDDDD"/>
                  </a:outerShdw>
                </a:effectLst>
              </a:rPr>
              <a:t>en mer</a:t>
            </a:r>
            <a:endParaRPr lang="fr-FR" sz="4000" b="1" dirty="0">
              <a:solidFill>
                <a:srgbClr val="006900"/>
              </a:solidFill>
              <a:effectLst>
                <a:outerShdw blurRad="38100" dist="38100" dir="2700000" algn="tl">
                  <a:srgbClr val="DDDDDD"/>
                </a:outerShdw>
              </a:effectLst>
            </a:endParaRPr>
          </a:p>
        </p:txBody>
      </p:sp>
      <p:sp>
        <p:nvSpPr>
          <p:cNvPr id="5" name="Rectangle 4"/>
          <p:cNvSpPr/>
          <p:nvPr/>
        </p:nvSpPr>
        <p:spPr>
          <a:xfrm>
            <a:off x="246128" y="1123712"/>
            <a:ext cx="6907673" cy="461665"/>
          </a:xfrm>
          <a:prstGeom prst="rect">
            <a:avLst/>
          </a:prstGeom>
        </p:spPr>
        <p:txBody>
          <a:bodyPr wrap="none">
            <a:spAutoFit/>
          </a:bodyPr>
          <a:lstStyle/>
          <a:p>
            <a:r>
              <a:rPr lang="fr-FR" sz="2400" b="1" dirty="0" smtClean="0">
                <a:solidFill>
                  <a:schemeClr val="accent2"/>
                </a:solidFill>
                <a:effectLst>
                  <a:outerShdw blurRad="38100" dist="38100" dir="2700000" algn="tl">
                    <a:srgbClr val="DDDDDD"/>
                  </a:outerShdw>
                </a:effectLst>
              </a:rPr>
              <a:t>Acidification de l’océan </a:t>
            </a:r>
            <a:r>
              <a:rPr lang="fr-FR" sz="2000" b="1" i="1" dirty="0" smtClean="0">
                <a:solidFill>
                  <a:schemeClr val="accent2">
                    <a:lumMod val="60000"/>
                    <a:lumOff val="40000"/>
                  </a:schemeClr>
                </a:solidFill>
                <a:effectLst>
                  <a:outerShdw blurRad="38100" dist="38100" dir="2700000" algn="tl">
                    <a:srgbClr val="DDDDDD"/>
                  </a:outerShdw>
                </a:effectLst>
              </a:rPr>
              <a:t>(changement de couleur / flèches)</a:t>
            </a:r>
            <a:endParaRPr lang="fr-FR" sz="2000" b="1" i="1" dirty="0">
              <a:solidFill>
                <a:schemeClr val="accent2">
                  <a:lumMod val="60000"/>
                  <a:lumOff val="40000"/>
                </a:schemeClr>
              </a:solidFill>
              <a:effectLst>
                <a:outerShdw blurRad="38100" dist="38100" dir="2700000" algn="tl">
                  <a:srgbClr val="DDDDDD"/>
                </a:outerShdw>
              </a:effectLst>
            </a:endParaRPr>
          </a:p>
        </p:txBody>
      </p:sp>
    </p:spTree>
    <p:extLst>
      <p:ext uri="{BB962C8B-B14F-4D97-AF65-F5344CB8AC3E}">
        <p14:creationId xmlns:p14="http://schemas.microsoft.com/office/powerpoint/2010/main" val="30559187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246127" y="228600"/>
            <a:ext cx="7858781"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dirty="0">
                <a:solidFill>
                  <a:srgbClr val="006900"/>
                </a:solidFill>
                <a:effectLst>
                  <a:outerShdw blurRad="38100" dist="38100" dir="2700000" algn="tl">
                    <a:srgbClr val="DDDDDD"/>
                  </a:outerShdw>
                </a:effectLst>
              </a:rPr>
              <a:t>PETM: </a:t>
            </a:r>
            <a:r>
              <a:rPr lang="fr-FR" sz="4000" b="1">
                <a:solidFill>
                  <a:srgbClr val="006900"/>
                </a:solidFill>
                <a:effectLst>
                  <a:outerShdw blurRad="38100" dist="38100" dir="2700000" algn="tl">
                    <a:srgbClr val="DDDDDD"/>
                  </a:outerShdw>
                </a:effectLst>
              </a:rPr>
              <a:t>impacts </a:t>
            </a:r>
            <a:r>
              <a:rPr lang="fr-FR" sz="4000" b="1" smtClean="0">
                <a:solidFill>
                  <a:srgbClr val="006900"/>
                </a:solidFill>
                <a:effectLst>
                  <a:outerShdw blurRad="38100" dist="38100" dir="2700000" algn="tl">
                    <a:srgbClr val="DDDDDD"/>
                  </a:outerShdw>
                </a:effectLst>
              </a:rPr>
              <a:t>biologiques en mer</a:t>
            </a:r>
            <a:endParaRPr lang="fr-FR" sz="4000" b="1" dirty="0">
              <a:solidFill>
                <a:srgbClr val="006900"/>
              </a:solidFill>
              <a:effectLst>
                <a:outerShdw blurRad="38100" dist="38100" dir="2700000" algn="tl">
                  <a:srgbClr val="DDDDDD"/>
                </a:outerShdw>
              </a:effectLst>
            </a:endParaRPr>
          </a:p>
        </p:txBody>
      </p:sp>
      <p:sp>
        <p:nvSpPr>
          <p:cNvPr id="3" name="Rectangle 2"/>
          <p:cNvSpPr/>
          <p:nvPr/>
        </p:nvSpPr>
        <p:spPr>
          <a:xfrm>
            <a:off x="246128" y="1123712"/>
            <a:ext cx="6752119" cy="461665"/>
          </a:xfrm>
          <a:prstGeom prst="rect">
            <a:avLst/>
          </a:prstGeom>
        </p:spPr>
        <p:txBody>
          <a:bodyPr wrap="none">
            <a:spAutoFit/>
          </a:bodyPr>
          <a:lstStyle/>
          <a:p>
            <a:r>
              <a:rPr lang="fr-FR" sz="2400" b="1">
                <a:solidFill>
                  <a:schemeClr val="accent2"/>
                </a:solidFill>
                <a:effectLst>
                  <a:outerShdw blurRad="38100" dist="38100" dir="2700000" algn="tl">
                    <a:srgbClr val="DDDDDD"/>
                  </a:outerShdw>
                </a:effectLst>
              </a:rPr>
              <a:t>Extinction de 35 à 50% de micro-organismes marins</a:t>
            </a:r>
          </a:p>
        </p:txBody>
      </p:sp>
      <p:sp>
        <p:nvSpPr>
          <p:cNvPr id="16" name="Rectangle 15"/>
          <p:cNvSpPr/>
          <p:nvPr/>
        </p:nvSpPr>
        <p:spPr>
          <a:xfrm>
            <a:off x="2744209" y="6282484"/>
            <a:ext cx="6354624" cy="461665"/>
          </a:xfrm>
          <a:prstGeom prst="rect">
            <a:avLst/>
          </a:prstGeom>
        </p:spPr>
        <p:txBody>
          <a:bodyPr wrap="none">
            <a:spAutoFit/>
          </a:bodyPr>
          <a:lstStyle/>
          <a:p>
            <a:r>
              <a:rPr lang="fr-FR" sz="2400" b="1">
                <a:solidFill>
                  <a:schemeClr val="accent2"/>
                </a:solidFill>
                <a:effectLst>
                  <a:outerShdw blurRad="38100" dist="38100" dir="2700000" algn="tl">
                    <a:srgbClr val="DDDDDD"/>
                  </a:outerShdw>
                </a:effectLst>
              </a:rPr>
              <a:t>L’adaptation/évolution ne garantit pas des crises</a:t>
            </a:r>
          </a:p>
        </p:txBody>
      </p:sp>
      <p:sp>
        <p:nvSpPr>
          <p:cNvPr id="7" name="Flèche vers la gauche 6"/>
          <p:cNvSpPr/>
          <p:nvPr/>
        </p:nvSpPr>
        <p:spPr>
          <a:xfrm rot="5400000">
            <a:off x="1669919" y="4042100"/>
            <a:ext cx="2312376" cy="355349"/>
          </a:xfrm>
          <a:prstGeom prst="leftArrow">
            <a:avLst/>
          </a:prstGeom>
          <a:solidFill>
            <a:schemeClr val="bg1">
              <a:lumMod val="9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smtClean="0">
                <a:solidFill>
                  <a:schemeClr val="accent3"/>
                </a:solidFill>
              </a:rPr>
              <a:t>Temps</a:t>
            </a:r>
            <a:endParaRPr lang="fr-FR" sz="1200">
              <a:solidFill>
                <a:schemeClr val="accent3"/>
              </a:solidFill>
            </a:endParaRPr>
          </a:p>
        </p:txBody>
      </p:sp>
      <p:pic>
        <p:nvPicPr>
          <p:cNvPr id="12" name="Picture 1"/>
          <p:cNvPicPr>
            <a:picLocks noChangeAspect="1"/>
          </p:cNvPicPr>
          <p:nvPr/>
        </p:nvPicPr>
        <p:blipFill rotWithShape="1">
          <a:blip r:embed="rId3"/>
          <a:srcRect l="52949" t="5113"/>
          <a:stretch/>
        </p:blipFill>
        <p:spPr>
          <a:xfrm>
            <a:off x="3139863" y="2477682"/>
            <a:ext cx="2259234" cy="3484184"/>
          </a:xfrm>
          <a:prstGeom prst="rect">
            <a:avLst/>
          </a:prstGeom>
        </p:spPr>
      </p:pic>
      <p:cxnSp>
        <p:nvCxnSpPr>
          <p:cNvPr id="9" name="Connecteur droit 8"/>
          <p:cNvCxnSpPr/>
          <p:nvPr/>
        </p:nvCxnSpPr>
        <p:spPr>
          <a:xfrm>
            <a:off x="5987562" y="3270738"/>
            <a:ext cx="580292" cy="879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987562" y="4091353"/>
            <a:ext cx="580292" cy="8793"/>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6703935" y="3093555"/>
            <a:ext cx="588623" cy="369332"/>
          </a:xfrm>
          <a:prstGeom prst="rect">
            <a:avLst/>
          </a:prstGeom>
          <a:noFill/>
        </p:spPr>
        <p:txBody>
          <a:bodyPr wrap="none" rtlCol="0">
            <a:spAutoFit/>
          </a:bodyPr>
          <a:lstStyle/>
          <a:p>
            <a:r>
              <a:rPr lang="fr-FR" dirty="0" smtClean="0"/>
              <a:t>∂</a:t>
            </a:r>
            <a:r>
              <a:rPr lang="fr-FR" baseline="30000" dirty="0" smtClean="0"/>
              <a:t>13</a:t>
            </a:r>
            <a:r>
              <a:rPr lang="fr-FR" dirty="0" smtClean="0"/>
              <a:t>C</a:t>
            </a:r>
            <a:endParaRPr lang="fr-FR" dirty="0"/>
          </a:p>
        </p:txBody>
      </p:sp>
      <p:sp>
        <p:nvSpPr>
          <p:cNvPr id="13" name="ZoneTexte 12"/>
          <p:cNvSpPr txBox="1"/>
          <p:nvPr/>
        </p:nvSpPr>
        <p:spPr>
          <a:xfrm>
            <a:off x="6703935" y="3915480"/>
            <a:ext cx="1253869" cy="369332"/>
          </a:xfrm>
          <a:prstGeom prst="rect">
            <a:avLst/>
          </a:prstGeom>
          <a:noFill/>
        </p:spPr>
        <p:txBody>
          <a:bodyPr wrap="none" rtlCol="0">
            <a:spAutoFit/>
          </a:bodyPr>
          <a:lstStyle/>
          <a:p>
            <a:r>
              <a:rPr lang="fr-FR" dirty="0" smtClean="0"/>
              <a:t>Nb espèces</a:t>
            </a:r>
            <a:endParaRPr lang="fr-FR" dirty="0"/>
          </a:p>
        </p:txBody>
      </p:sp>
      <p:sp>
        <p:nvSpPr>
          <p:cNvPr id="17" name="TextBox 3"/>
          <p:cNvSpPr txBox="1"/>
          <p:nvPr/>
        </p:nvSpPr>
        <p:spPr>
          <a:xfrm>
            <a:off x="0" y="6362212"/>
            <a:ext cx="1407848" cy="381937"/>
          </a:xfrm>
          <a:prstGeom prst="rect">
            <a:avLst/>
          </a:prstGeom>
        </p:spPr>
        <p:txBody>
          <a:bodyPr/>
          <a:lstStyle/>
          <a:p>
            <a:r>
              <a:rPr lang="en-US" sz="1000" smtClean="0">
                <a:solidFill>
                  <a:schemeClr val="tx1">
                    <a:lumMod val="50000"/>
                    <a:lumOff val="50000"/>
                  </a:schemeClr>
                </a:solidFill>
                <a:latin typeface="Arial"/>
              </a:rPr>
              <a:t>P.D</a:t>
            </a:r>
            <a:r>
              <a:rPr lang="en-US" sz="1000" dirty="0">
                <a:solidFill>
                  <a:schemeClr val="tx1">
                    <a:lumMod val="50000"/>
                    <a:lumOff val="50000"/>
                  </a:schemeClr>
                </a:solidFill>
                <a:latin typeface="Arial"/>
              </a:rPr>
              <a:t>. </a:t>
            </a:r>
            <a:r>
              <a:rPr lang="en-US" sz="1000" dirty="0" err="1" smtClean="0">
                <a:solidFill>
                  <a:schemeClr val="tx1">
                    <a:lumMod val="50000"/>
                    <a:lumOff val="50000"/>
                  </a:schemeClr>
                </a:solidFill>
                <a:latin typeface="Arial"/>
              </a:rPr>
              <a:t>Gingerich</a:t>
            </a:r>
            <a:r>
              <a:rPr lang="en-US" sz="1000" dirty="0" smtClean="0">
                <a:solidFill>
                  <a:schemeClr val="tx1">
                    <a:lumMod val="50000"/>
                    <a:lumOff val="50000"/>
                  </a:schemeClr>
                </a:solidFill>
                <a:latin typeface="Arial"/>
              </a:rPr>
              <a:t> (2006) TRENDS, vol. 21.</a:t>
            </a:r>
            <a:endParaRPr lang="en-US" sz="1000" dirty="0">
              <a:solidFill>
                <a:schemeClr val="tx1">
                  <a:lumMod val="50000"/>
                  <a:lumOff val="50000"/>
                </a:schemeClr>
              </a:solidFill>
              <a:latin typeface="Arial"/>
            </a:endParaRPr>
          </a:p>
          <a:p>
            <a:endParaRPr lang="en-US" sz="1000" dirty="0">
              <a:solidFill>
                <a:schemeClr val="tx1">
                  <a:lumMod val="50000"/>
                  <a:lumOff val="50000"/>
                </a:schemeClr>
              </a:solidFill>
              <a:latin typeface="Arial"/>
            </a:endParaRPr>
          </a:p>
        </p:txBody>
      </p:sp>
    </p:spTree>
    <p:extLst>
      <p:ext uri="{BB962C8B-B14F-4D97-AF65-F5344CB8AC3E}">
        <p14:creationId xmlns:p14="http://schemas.microsoft.com/office/powerpoint/2010/main" val="21180671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5162"/>
          <a:stretch/>
        </p:blipFill>
        <p:spPr>
          <a:xfrm>
            <a:off x="422032" y="1949742"/>
            <a:ext cx="4457700" cy="396083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22" y="2968771"/>
            <a:ext cx="3216546" cy="1922780"/>
          </a:xfrm>
          <a:prstGeom prst="rect">
            <a:avLst/>
          </a:prstGeom>
        </p:spPr>
      </p:pic>
      <p:sp>
        <p:nvSpPr>
          <p:cNvPr id="9" name="TextBox 3"/>
          <p:cNvSpPr txBox="1"/>
          <p:nvPr/>
        </p:nvSpPr>
        <p:spPr>
          <a:xfrm>
            <a:off x="0" y="6362212"/>
            <a:ext cx="1407848" cy="381937"/>
          </a:xfrm>
          <a:prstGeom prst="rect">
            <a:avLst/>
          </a:prstGeom>
        </p:spPr>
        <p:txBody>
          <a:bodyPr/>
          <a:lstStyle/>
          <a:p>
            <a:r>
              <a:rPr lang="en-US" sz="1000" smtClean="0">
                <a:solidFill>
                  <a:schemeClr val="tx1">
                    <a:lumMod val="50000"/>
                    <a:lumOff val="50000"/>
                  </a:schemeClr>
                </a:solidFill>
                <a:latin typeface="Arial"/>
              </a:rPr>
              <a:t>P.D</a:t>
            </a:r>
            <a:r>
              <a:rPr lang="en-US" sz="1000" dirty="0">
                <a:solidFill>
                  <a:schemeClr val="tx1">
                    <a:lumMod val="50000"/>
                    <a:lumOff val="50000"/>
                  </a:schemeClr>
                </a:solidFill>
                <a:latin typeface="Arial"/>
              </a:rPr>
              <a:t>. </a:t>
            </a:r>
            <a:r>
              <a:rPr lang="en-US" sz="1000" dirty="0" err="1" smtClean="0">
                <a:solidFill>
                  <a:schemeClr val="tx1">
                    <a:lumMod val="50000"/>
                    <a:lumOff val="50000"/>
                  </a:schemeClr>
                </a:solidFill>
                <a:latin typeface="Arial"/>
              </a:rPr>
              <a:t>Gingerich</a:t>
            </a:r>
            <a:r>
              <a:rPr lang="en-US" sz="1000" dirty="0" smtClean="0">
                <a:solidFill>
                  <a:schemeClr val="tx1">
                    <a:lumMod val="50000"/>
                    <a:lumOff val="50000"/>
                  </a:schemeClr>
                </a:solidFill>
                <a:latin typeface="Arial"/>
              </a:rPr>
              <a:t> (2006) TRENDS, vol. 21.</a:t>
            </a:r>
            <a:endParaRPr lang="en-US" sz="1000" dirty="0">
              <a:solidFill>
                <a:schemeClr val="tx1">
                  <a:lumMod val="50000"/>
                  <a:lumOff val="50000"/>
                </a:schemeClr>
              </a:solidFill>
              <a:latin typeface="Arial"/>
            </a:endParaRPr>
          </a:p>
          <a:p>
            <a:endParaRPr lang="en-US" sz="1000" dirty="0">
              <a:solidFill>
                <a:schemeClr val="tx1">
                  <a:lumMod val="50000"/>
                  <a:lumOff val="50000"/>
                </a:schemeClr>
              </a:solidFill>
              <a:latin typeface="Arial"/>
            </a:endParaRPr>
          </a:p>
        </p:txBody>
      </p:sp>
      <p:sp>
        <p:nvSpPr>
          <p:cNvPr id="10" name="Text Box 3"/>
          <p:cNvSpPr txBox="1">
            <a:spLocks noChangeArrowheads="1"/>
          </p:cNvSpPr>
          <p:nvPr/>
        </p:nvSpPr>
        <p:spPr bwMode="auto">
          <a:xfrm>
            <a:off x="246128" y="228600"/>
            <a:ext cx="8039424"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dirty="0">
                <a:solidFill>
                  <a:srgbClr val="006900"/>
                </a:solidFill>
                <a:effectLst>
                  <a:outerShdw blurRad="38100" dist="38100" dir="2700000" algn="tl">
                    <a:srgbClr val="DDDDDD"/>
                  </a:outerShdw>
                </a:effectLst>
              </a:rPr>
              <a:t>PETM: impacts </a:t>
            </a:r>
            <a:r>
              <a:rPr lang="fr-FR" sz="4000" b="1" dirty="0" smtClean="0">
                <a:solidFill>
                  <a:srgbClr val="006900"/>
                </a:solidFill>
                <a:effectLst>
                  <a:outerShdw blurRad="38100" dist="38100" dir="2700000" algn="tl">
                    <a:srgbClr val="DDDDDD"/>
                  </a:outerShdw>
                </a:effectLst>
              </a:rPr>
              <a:t>biologiques </a:t>
            </a:r>
            <a:r>
              <a:rPr lang="fr-FR" sz="4000" b="1" smtClean="0">
                <a:solidFill>
                  <a:srgbClr val="006900"/>
                </a:solidFill>
                <a:effectLst>
                  <a:outerShdw blurRad="38100" dist="38100" dir="2700000" algn="tl">
                    <a:srgbClr val="DDDDDD"/>
                  </a:outerShdw>
                </a:effectLst>
              </a:rPr>
              <a:t>à terre</a:t>
            </a:r>
            <a:endParaRPr lang="fr-FR" sz="4000" b="1" dirty="0">
              <a:solidFill>
                <a:srgbClr val="006900"/>
              </a:solidFill>
              <a:effectLst>
                <a:outerShdw blurRad="38100" dist="38100" dir="2700000" algn="tl">
                  <a:srgbClr val="DDDDDD"/>
                </a:outerShdw>
              </a:effectLst>
            </a:endParaRPr>
          </a:p>
        </p:txBody>
      </p:sp>
      <p:sp>
        <p:nvSpPr>
          <p:cNvPr id="11" name="Rectangle 10"/>
          <p:cNvSpPr/>
          <p:nvPr/>
        </p:nvSpPr>
        <p:spPr>
          <a:xfrm>
            <a:off x="246128" y="1123712"/>
            <a:ext cx="5634926" cy="461665"/>
          </a:xfrm>
          <a:prstGeom prst="rect">
            <a:avLst/>
          </a:prstGeom>
        </p:spPr>
        <p:txBody>
          <a:bodyPr wrap="none">
            <a:spAutoFit/>
          </a:bodyPr>
          <a:lstStyle/>
          <a:p>
            <a:r>
              <a:rPr lang="fr-FR" sz="2400" b="1" dirty="0" smtClean="0">
                <a:solidFill>
                  <a:srgbClr val="00A400"/>
                </a:solidFill>
                <a:effectLst>
                  <a:outerShdw blurRad="38100" dist="38100" dir="2700000" algn="tl">
                    <a:srgbClr val="DDDDDD"/>
                  </a:outerShdw>
                </a:effectLst>
              </a:rPr>
              <a:t>Réduction des tailles: l’exemple d’</a:t>
            </a:r>
            <a:r>
              <a:rPr lang="fr-FR" sz="2400" b="1" i="1" dirty="0" smtClean="0">
                <a:solidFill>
                  <a:srgbClr val="00A400"/>
                </a:solidFill>
                <a:effectLst>
                  <a:outerShdw blurRad="38100" dist="38100" dir="2700000" algn="tl">
                    <a:srgbClr val="DDDDDD"/>
                  </a:outerShdw>
                </a:effectLst>
              </a:rPr>
              <a:t>Ectocion</a:t>
            </a:r>
            <a:endParaRPr lang="fr-FR" sz="2400" b="1" i="1" dirty="0">
              <a:solidFill>
                <a:srgbClr val="00A400"/>
              </a:solidFill>
              <a:effectLst>
                <a:outerShdw blurRad="38100" dist="38100" dir="2700000" algn="tl">
                  <a:srgbClr val="DDDDDD"/>
                </a:outerShdw>
              </a:effectLst>
            </a:endParaRPr>
          </a:p>
        </p:txBody>
      </p:sp>
      <p:sp>
        <p:nvSpPr>
          <p:cNvPr id="12" name="ZoneTexte 11"/>
          <p:cNvSpPr txBox="1"/>
          <p:nvPr/>
        </p:nvSpPr>
        <p:spPr>
          <a:xfrm>
            <a:off x="5821992" y="5117588"/>
            <a:ext cx="2463560" cy="400110"/>
          </a:xfrm>
          <a:prstGeom prst="rect">
            <a:avLst/>
          </a:prstGeom>
          <a:solidFill>
            <a:schemeClr val="bg1"/>
          </a:solidFill>
        </p:spPr>
        <p:txBody>
          <a:bodyPr wrap="none" rtlCol="0">
            <a:spAutoFit/>
          </a:bodyPr>
          <a:lstStyle/>
          <a:p>
            <a:r>
              <a:rPr lang="fr-FR" sz="2000" b="1" smtClean="0">
                <a:solidFill>
                  <a:srgbClr val="006900"/>
                </a:solidFill>
              </a:rPr>
              <a:t>De </a:t>
            </a:r>
            <a:r>
              <a:rPr lang="fr-FR" sz="2000" b="1" dirty="0" err="1">
                <a:solidFill>
                  <a:srgbClr val="006900"/>
                </a:solidFill>
              </a:rPr>
              <a:t>9</a:t>
            </a:r>
            <a:r>
              <a:rPr lang="fr-FR" sz="2000" b="1" smtClean="0">
                <a:solidFill>
                  <a:srgbClr val="006900"/>
                </a:solidFill>
              </a:rPr>
              <a:t> </a:t>
            </a:r>
            <a:r>
              <a:rPr lang="fr-FR" sz="2000" b="1" dirty="0" smtClean="0">
                <a:solidFill>
                  <a:srgbClr val="006900"/>
                </a:solidFill>
              </a:rPr>
              <a:t>à </a:t>
            </a:r>
            <a:r>
              <a:rPr lang="fr-FR" sz="2000" b="1" smtClean="0">
                <a:solidFill>
                  <a:srgbClr val="006900"/>
                </a:solidFill>
              </a:rPr>
              <a:t>4 kilogrammes</a:t>
            </a:r>
            <a:endParaRPr lang="fr-FR" sz="2000" b="1" dirty="0">
              <a:solidFill>
                <a:srgbClr val="006900"/>
              </a:solidFill>
            </a:endParaRPr>
          </a:p>
        </p:txBody>
      </p:sp>
    </p:spTree>
    <p:extLst>
      <p:ext uri="{BB962C8B-B14F-4D97-AF65-F5344CB8AC3E}">
        <p14:creationId xmlns:p14="http://schemas.microsoft.com/office/powerpoint/2010/main" val="1374813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96" y="2718924"/>
            <a:ext cx="2160000" cy="228162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96" y="5067446"/>
            <a:ext cx="2160000" cy="1641094"/>
          </a:xfrm>
          <a:prstGeom prst="rect">
            <a:avLst/>
          </a:prstGeom>
        </p:spPr>
      </p:pic>
      <p:sp>
        <p:nvSpPr>
          <p:cNvPr id="5" name="ZoneTexte 4"/>
          <p:cNvSpPr txBox="1"/>
          <p:nvPr/>
        </p:nvSpPr>
        <p:spPr>
          <a:xfrm>
            <a:off x="2710832" y="1647098"/>
            <a:ext cx="1067793" cy="369332"/>
          </a:xfrm>
          <a:prstGeom prst="rect">
            <a:avLst/>
          </a:prstGeom>
          <a:noFill/>
        </p:spPr>
        <p:txBody>
          <a:bodyPr wrap="none" rtlCol="0">
            <a:spAutoFit/>
          </a:bodyPr>
          <a:lstStyle/>
          <a:p>
            <a:r>
              <a:rPr lang="fr-FR" b="1" smtClean="0">
                <a:solidFill>
                  <a:schemeClr val="accent2"/>
                </a:solidFill>
              </a:rPr>
              <a:t>Trilobites</a:t>
            </a:r>
            <a:endParaRPr lang="fr-FR" b="1">
              <a:solidFill>
                <a:schemeClr val="accent2"/>
              </a:solidFill>
            </a:endParaRPr>
          </a:p>
        </p:txBody>
      </p:sp>
      <p:sp>
        <p:nvSpPr>
          <p:cNvPr id="6" name="ZoneTexte 5"/>
          <p:cNvSpPr txBox="1"/>
          <p:nvPr/>
        </p:nvSpPr>
        <p:spPr>
          <a:xfrm>
            <a:off x="2710832" y="3675069"/>
            <a:ext cx="1161087" cy="369332"/>
          </a:xfrm>
          <a:prstGeom prst="rect">
            <a:avLst/>
          </a:prstGeom>
          <a:noFill/>
        </p:spPr>
        <p:txBody>
          <a:bodyPr wrap="none" rtlCol="0">
            <a:spAutoFit/>
          </a:bodyPr>
          <a:lstStyle/>
          <a:p>
            <a:r>
              <a:rPr lang="fr-FR" b="1" smtClean="0">
                <a:solidFill>
                  <a:schemeClr val="accent2"/>
                </a:solidFill>
              </a:rPr>
              <a:t>Blastoïdes</a:t>
            </a:r>
            <a:endParaRPr lang="fr-FR" b="1">
              <a:solidFill>
                <a:schemeClr val="accent2"/>
              </a:solidFill>
            </a:endParaRPr>
          </a:p>
        </p:txBody>
      </p:sp>
      <p:sp>
        <p:nvSpPr>
          <p:cNvPr id="7" name="ZoneTexte 6"/>
          <p:cNvSpPr txBox="1"/>
          <p:nvPr/>
        </p:nvSpPr>
        <p:spPr>
          <a:xfrm>
            <a:off x="2710832" y="5703327"/>
            <a:ext cx="1365182" cy="369332"/>
          </a:xfrm>
          <a:prstGeom prst="rect">
            <a:avLst/>
          </a:prstGeom>
          <a:noFill/>
        </p:spPr>
        <p:txBody>
          <a:bodyPr wrap="none" rtlCol="0">
            <a:spAutoFit/>
          </a:bodyPr>
          <a:lstStyle/>
          <a:p>
            <a:r>
              <a:rPr lang="fr-FR" b="1" smtClean="0">
                <a:solidFill>
                  <a:schemeClr val="accent2"/>
                </a:solidFill>
              </a:rPr>
              <a:t>Tabulés, etc.</a:t>
            </a:r>
            <a:endParaRPr lang="fr-FR" b="1">
              <a:solidFill>
                <a:schemeClr val="accent2"/>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96" y="1037948"/>
            <a:ext cx="2160000" cy="16200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916" y="2718924"/>
            <a:ext cx="2506567" cy="2145931"/>
          </a:xfrm>
          <a:prstGeom prst="rect">
            <a:avLst/>
          </a:prstGeom>
        </p:spPr>
      </p:pic>
      <p:sp>
        <p:nvSpPr>
          <p:cNvPr id="11" name="ZoneTexte 10"/>
          <p:cNvSpPr txBox="1"/>
          <p:nvPr/>
        </p:nvSpPr>
        <p:spPr>
          <a:xfrm>
            <a:off x="4308531" y="391617"/>
            <a:ext cx="3879337" cy="646331"/>
          </a:xfrm>
          <a:prstGeom prst="rect">
            <a:avLst/>
          </a:prstGeom>
          <a:noFill/>
          <a:effectLst/>
        </p:spPr>
        <p:txBody>
          <a:bodyPr wrap="none" rtlCol="0">
            <a:spAutoFit/>
          </a:bodyPr>
          <a:lstStyle/>
          <a:p>
            <a:r>
              <a:rPr lang="fr-FR" sz="3600" b="1">
                <a:solidFill>
                  <a:srgbClr val="953735"/>
                </a:solidFill>
                <a:latin typeface="Arial"/>
                <a:cs typeface="Arial"/>
              </a:rPr>
              <a:t>La grande crise ! </a:t>
            </a:r>
            <a:endParaRPr lang="fr-FR" sz="3200" b="1">
              <a:solidFill>
                <a:srgbClr val="953735"/>
              </a:solidFill>
              <a:latin typeface="Arial"/>
              <a:cs typeface="Arial"/>
            </a:endParaRPr>
          </a:p>
        </p:txBody>
      </p:sp>
      <p:sp>
        <p:nvSpPr>
          <p:cNvPr id="12" name="ZoneTexte 11"/>
          <p:cNvSpPr txBox="1"/>
          <p:nvPr/>
        </p:nvSpPr>
        <p:spPr>
          <a:xfrm>
            <a:off x="4340754" y="5000546"/>
            <a:ext cx="3814890" cy="523220"/>
          </a:xfrm>
          <a:prstGeom prst="rect">
            <a:avLst/>
          </a:prstGeom>
          <a:noFill/>
        </p:spPr>
        <p:txBody>
          <a:bodyPr wrap="none" rtlCol="0">
            <a:spAutoFit/>
          </a:bodyPr>
          <a:lstStyle/>
          <a:p>
            <a:r>
              <a:rPr lang="fr-FR" sz="2800" smtClean="0">
                <a:solidFill>
                  <a:schemeClr val="accent2"/>
                </a:solidFill>
              </a:rPr>
              <a:t>Un bouleversement total</a:t>
            </a:r>
            <a:endParaRPr lang="fr-FR" sz="2800">
              <a:solidFill>
                <a:schemeClr val="accent2"/>
              </a:solidFill>
            </a:endParaRPr>
          </a:p>
        </p:txBody>
      </p:sp>
    </p:spTree>
    <p:extLst>
      <p:ext uri="{BB962C8B-B14F-4D97-AF65-F5344CB8AC3E}">
        <p14:creationId xmlns:p14="http://schemas.microsoft.com/office/powerpoint/2010/main" val="77450438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46127" y="228600"/>
            <a:ext cx="8115357"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dirty="0">
                <a:solidFill>
                  <a:srgbClr val="006900"/>
                </a:solidFill>
                <a:effectLst>
                  <a:outerShdw blurRad="38100" dist="38100" dir="2700000" algn="tl">
                    <a:srgbClr val="DDDDDD"/>
                  </a:outerShdw>
                </a:effectLst>
              </a:rPr>
              <a:t>PETM: impacts </a:t>
            </a:r>
            <a:r>
              <a:rPr lang="fr-FR" sz="4000" b="1" dirty="0" smtClean="0">
                <a:solidFill>
                  <a:srgbClr val="006900"/>
                </a:solidFill>
                <a:effectLst>
                  <a:outerShdw blurRad="38100" dist="38100" dir="2700000" algn="tl">
                    <a:srgbClr val="DDDDDD"/>
                  </a:outerShdw>
                </a:effectLst>
              </a:rPr>
              <a:t>biologiques </a:t>
            </a:r>
            <a:r>
              <a:rPr lang="fr-FR" sz="4000" b="1" smtClean="0">
                <a:solidFill>
                  <a:srgbClr val="006900"/>
                </a:solidFill>
                <a:effectLst>
                  <a:outerShdw blurRad="38100" dist="38100" dir="2700000" algn="tl">
                    <a:srgbClr val="DDDDDD"/>
                  </a:outerShdw>
                </a:effectLst>
              </a:rPr>
              <a:t>à terre</a:t>
            </a:r>
            <a:endParaRPr lang="fr-FR" sz="4000" b="1">
              <a:solidFill>
                <a:srgbClr val="006900"/>
              </a:solidFill>
              <a:effectLst>
                <a:outerShdw blurRad="38100" dist="38100" dir="2700000" algn="tl">
                  <a:srgbClr val="DDDDDD"/>
                </a:outerShdw>
              </a:effectLst>
            </a:endParaRPr>
          </a:p>
        </p:txBody>
      </p:sp>
      <p:sp>
        <p:nvSpPr>
          <p:cNvPr id="5" name="Rectangle 4"/>
          <p:cNvSpPr/>
          <p:nvPr/>
        </p:nvSpPr>
        <p:spPr>
          <a:xfrm>
            <a:off x="246128" y="1009413"/>
            <a:ext cx="7406595" cy="461665"/>
          </a:xfrm>
          <a:prstGeom prst="rect">
            <a:avLst/>
          </a:prstGeom>
        </p:spPr>
        <p:txBody>
          <a:bodyPr wrap="none">
            <a:spAutoFit/>
          </a:bodyPr>
          <a:lstStyle/>
          <a:p>
            <a:r>
              <a:rPr lang="fr-FR" sz="2400" b="1">
                <a:solidFill>
                  <a:srgbClr val="00A400"/>
                </a:solidFill>
                <a:effectLst>
                  <a:outerShdw blurRad="38100" dist="38100" dir="2700000" algn="tl">
                    <a:srgbClr val="DDDDDD"/>
                  </a:outerShdw>
                </a:effectLst>
              </a:rPr>
              <a:t>Renouvellement des faunes de mammifères (migrations)</a:t>
            </a:r>
          </a:p>
        </p:txBody>
      </p:sp>
      <p:sp>
        <p:nvSpPr>
          <p:cNvPr id="6" name="Text Box 16"/>
          <p:cNvSpPr txBox="1">
            <a:spLocks noChangeArrowheads="1"/>
          </p:cNvSpPr>
          <p:nvPr/>
        </p:nvSpPr>
        <p:spPr bwMode="auto">
          <a:xfrm>
            <a:off x="5107941" y="4907813"/>
            <a:ext cx="3781081" cy="1569660"/>
          </a:xfrm>
          <a:prstGeom prst="rect">
            <a:avLst/>
          </a:prstGeom>
          <a:solidFill>
            <a:srgbClr val="FFFFFF"/>
          </a:solidFill>
          <a:ln>
            <a:noFill/>
          </a:ln>
          <a:extLst/>
        </p:spPr>
        <p:txBody>
          <a:bodyPr wrap="square">
            <a:spAutoFit/>
          </a:bodyPr>
          <a:lstStyle/>
          <a:p>
            <a:pPr algn="ctr"/>
            <a:r>
              <a:rPr lang="fr-FR" sz="3600" b="1" dirty="0">
                <a:solidFill>
                  <a:srgbClr val="008000"/>
                </a:solidFill>
              </a:rPr>
              <a:t>+</a:t>
            </a:r>
          </a:p>
          <a:p>
            <a:r>
              <a:rPr lang="fr-FR" sz="2000" b="1" dirty="0">
                <a:solidFill>
                  <a:srgbClr val="008000"/>
                </a:solidFill>
              </a:rPr>
              <a:t>Premières apparitions des artiodactyles, périssodactyles et primates en Amérique du Nord</a:t>
            </a:r>
          </a:p>
        </p:txBody>
      </p:sp>
      <p:pic>
        <p:nvPicPr>
          <p:cNvPr id="10" name="Image 9" descr="Capture d’écran 2011-11-05 à 18.12.1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128" y="1847893"/>
            <a:ext cx="4501153" cy="4803921"/>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512" y="1862050"/>
            <a:ext cx="2422770" cy="1529907"/>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r="14885"/>
          <a:stretch/>
        </p:blipFill>
        <p:spPr>
          <a:xfrm flipH="1">
            <a:off x="6709987" y="3458826"/>
            <a:ext cx="2325081" cy="1382118"/>
          </a:xfrm>
          <a:prstGeom prst="rect">
            <a:avLst/>
          </a:prstGeom>
        </p:spPr>
      </p:pic>
    </p:spTree>
    <p:extLst>
      <p:ext uri="{BB962C8B-B14F-4D97-AF65-F5344CB8AC3E}">
        <p14:creationId xmlns:p14="http://schemas.microsoft.com/office/powerpoint/2010/main" val="36845123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46128" y="228600"/>
            <a:ext cx="8053810" cy="76944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a:solidFill>
                  <a:srgbClr val="006900"/>
                </a:solidFill>
                <a:effectLst>
                  <a:outerShdw blurRad="38100" dist="38100" dir="2700000" algn="tl">
                    <a:srgbClr val="DDDDDD"/>
                  </a:outerShdw>
                </a:effectLst>
              </a:rPr>
              <a:t>PETM: impacts </a:t>
            </a:r>
            <a:r>
              <a:rPr lang="fr-FR" sz="4000" b="1" smtClean="0">
                <a:solidFill>
                  <a:srgbClr val="006900"/>
                </a:solidFill>
                <a:effectLst>
                  <a:outerShdw blurRad="38100" dist="38100" dir="2700000" algn="tl">
                    <a:srgbClr val="DDDDDD"/>
                  </a:outerShdw>
                </a:effectLst>
              </a:rPr>
              <a:t>biologiques à terre</a:t>
            </a:r>
            <a:endParaRPr lang="fr-FR" sz="4000" b="1">
              <a:solidFill>
                <a:srgbClr val="006900"/>
              </a:solidFill>
              <a:effectLst>
                <a:outerShdw blurRad="38100" dist="38100" dir="2700000" algn="tl">
                  <a:srgbClr val="DDDDDD"/>
                </a:outerShdw>
              </a:effectLst>
            </a:endParaRPr>
          </a:p>
        </p:txBody>
      </p:sp>
      <p:sp>
        <p:nvSpPr>
          <p:cNvPr id="5" name="Rectangle 4"/>
          <p:cNvSpPr/>
          <p:nvPr/>
        </p:nvSpPr>
        <p:spPr>
          <a:xfrm>
            <a:off x="246128" y="1123712"/>
            <a:ext cx="6099811" cy="461665"/>
          </a:xfrm>
          <a:prstGeom prst="rect">
            <a:avLst/>
          </a:prstGeom>
        </p:spPr>
        <p:txBody>
          <a:bodyPr wrap="none">
            <a:spAutoFit/>
          </a:bodyPr>
          <a:lstStyle/>
          <a:p>
            <a:r>
              <a:rPr lang="fr-FR" sz="2400" b="1" dirty="0" smtClean="0">
                <a:solidFill>
                  <a:srgbClr val="00A400"/>
                </a:solidFill>
                <a:effectLst>
                  <a:outerShdw blurRad="38100" dist="38100" dir="2700000" algn="tl">
                    <a:srgbClr val="DDDDDD"/>
                  </a:outerShdw>
                </a:effectLst>
              </a:rPr>
              <a:t>Accroissement de la </a:t>
            </a:r>
            <a:r>
              <a:rPr lang="fr-FR" sz="2400" b="1" dirty="0" err="1" smtClean="0">
                <a:solidFill>
                  <a:srgbClr val="00A400"/>
                </a:solidFill>
                <a:effectLst>
                  <a:outerShdw blurRad="38100" dist="38100" dir="2700000" algn="tl">
                    <a:srgbClr val="DDDDDD"/>
                  </a:outerShdw>
                </a:effectLst>
              </a:rPr>
              <a:t>folivorie</a:t>
            </a:r>
            <a:r>
              <a:rPr lang="fr-FR" sz="2400" b="1" dirty="0" smtClean="0">
                <a:solidFill>
                  <a:srgbClr val="00A400"/>
                </a:solidFill>
                <a:effectLst>
                  <a:outerShdw blurRad="38100" dist="38100" dir="2700000" algn="tl">
                    <a:srgbClr val="DDDDDD"/>
                  </a:outerShdw>
                </a:effectLst>
              </a:rPr>
              <a:t> par les insectes</a:t>
            </a:r>
            <a:endParaRPr lang="fr-FR" sz="2400" b="1" dirty="0">
              <a:solidFill>
                <a:srgbClr val="00A400"/>
              </a:solidFill>
              <a:effectLst>
                <a:outerShdw blurRad="38100" dist="38100" dir="2700000" algn="tl">
                  <a:srgbClr val="DDDDDD"/>
                </a:outerShdw>
              </a:effectLst>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15" y="1791644"/>
            <a:ext cx="3861746" cy="4615993"/>
          </a:xfrm>
          <a:prstGeom prst="rect">
            <a:avLst/>
          </a:prstGeom>
        </p:spPr>
      </p:pic>
      <p:sp>
        <p:nvSpPr>
          <p:cNvPr id="4" name="ZoneTexte 3"/>
          <p:cNvSpPr txBox="1"/>
          <p:nvPr/>
        </p:nvSpPr>
        <p:spPr>
          <a:xfrm>
            <a:off x="79131" y="6486946"/>
            <a:ext cx="1936749" cy="253916"/>
          </a:xfrm>
          <a:prstGeom prst="rect">
            <a:avLst/>
          </a:prstGeom>
          <a:noFill/>
        </p:spPr>
        <p:txBody>
          <a:bodyPr wrap="none" rtlCol="0">
            <a:spAutoFit/>
          </a:bodyPr>
          <a:lstStyle/>
          <a:p>
            <a:r>
              <a:rPr lang="fr-FR" sz="1050" dirty="0" err="1" smtClean="0">
                <a:solidFill>
                  <a:schemeClr val="tx1">
                    <a:lumMod val="50000"/>
                    <a:lumOff val="50000"/>
                  </a:schemeClr>
                </a:solidFill>
              </a:rPr>
              <a:t>Ecology</a:t>
            </a:r>
            <a:r>
              <a:rPr lang="fr-FR" sz="1050" dirty="0" smtClean="0">
                <a:solidFill>
                  <a:schemeClr val="tx1">
                    <a:lumMod val="50000"/>
                    <a:lumOff val="50000"/>
                  </a:schemeClr>
                </a:solidFill>
              </a:rPr>
              <a:t> &amp; Evolution 2016, vol. 6</a:t>
            </a:r>
            <a:endParaRPr lang="fr-FR" sz="1050" dirty="0">
              <a:solidFill>
                <a:schemeClr val="tx1">
                  <a:lumMod val="50000"/>
                  <a:lumOff val="50000"/>
                </a:schemeClr>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931" y="1950115"/>
            <a:ext cx="3348457" cy="4536831"/>
          </a:xfrm>
          <a:prstGeom prst="rect">
            <a:avLst/>
          </a:prstGeom>
        </p:spPr>
      </p:pic>
      <p:sp>
        <p:nvSpPr>
          <p:cNvPr id="6" name="Rectangle 5"/>
          <p:cNvSpPr/>
          <p:nvPr/>
        </p:nvSpPr>
        <p:spPr>
          <a:xfrm>
            <a:off x="1673606" y="2575830"/>
            <a:ext cx="735911" cy="3169340"/>
          </a:xfrm>
          <a:prstGeom prst="rect">
            <a:avLst/>
          </a:prstGeom>
          <a:solidFill>
            <a:srgbClr val="C0504D">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321620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43200" y="443844"/>
            <a:ext cx="4941928" cy="646331"/>
          </a:xfrm>
          <a:prstGeom prst="rect">
            <a:avLst/>
          </a:prstGeom>
          <a:noFill/>
        </p:spPr>
        <p:txBody>
          <a:bodyPr wrap="none" rtlCol="0">
            <a:spAutoFit/>
          </a:bodyPr>
          <a:lstStyle/>
          <a:p>
            <a:r>
              <a:rPr lang="fr-FR" sz="3600" b="1">
                <a:solidFill>
                  <a:srgbClr val="006900"/>
                </a:solidFill>
                <a:latin typeface="Arial"/>
                <a:cs typeface="Arial"/>
              </a:rPr>
              <a:t>Moralité</a:t>
            </a:r>
            <a:r>
              <a:rPr lang="fr-FR" sz="3200" b="1">
                <a:solidFill>
                  <a:srgbClr val="006900"/>
                </a:solidFill>
                <a:latin typeface="Arial"/>
                <a:cs typeface="Arial"/>
              </a:rPr>
              <a:t> </a:t>
            </a:r>
            <a:r>
              <a:rPr lang="fr-FR" sz="3600" b="1">
                <a:solidFill>
                  <a:srgbClr val="006900"/>
                </a:solidFill>
                <a:latin typeface="Arial"/>
                <a:cs typeface="Arial"/>
              </a:rPr>
              <a:t>du chapitre 5</a:t>
            </a:r>
            <a:endParaRPr lang="fr-FR" sz="3200" b="1">
              <a:solidFill>
                <a:srgbClr val="006900"/>
              </a:solidFill>
              <a:latin typeface="Arial"/>
              <a:cs typeface="Arial"/>
            </a:endParaRPr>
          </a:p>
        </p:txBody>
      </p:sp>
      <p:sp>
        <p:nvSpPr>
          <p:cNvPr id="2" name="ZoneTexte 1"/>
          <p:cNvSpPr txBox="1"/>
          <p:nvPr/>
        </p:nvSpPr>
        <p:spPr>
          <a:xfrm>
            <a:off x="217713" y="1840216"/>
            <a:ext cx="8690429" cy="4708981"/>
          </a:xfrm>
          <a:prstGeom prst="rect">
            <a:avLst/>
          </a:prstGeom>
          <a:noFill/>
        </p:spPr>
        <p:txBody>
          <a:bodyPr wrap="square" rtlCol="0">
            <a:spAutoFit/>
          </a:bodyPr>
          <a:lstStyle/>
          <a:p>
            <a:pPr marL="342900" indent="-342900">
              <a:buFont typeface="Wingdings" charset="2"/>
              <a:buChar char="u"/>
            </a:pPr>
            <a:r>
              <a:rPr lang="fr-FR" sz="2000" b="1">
                <a:solidFill>
                  <a:srgbClr val="00A400"/>
                </a:solidFill>
              </a:rPr>
              <a:t>Le PETM a été un changement climatique brutal, certes, mais moins que le changement en cours.</a:t>
            </a:r>
          </a:p>
          <a:p>
            <a:endParaRPr lang="fr-FR" sz="2000" b="1">
              <a:solidFill>
                <a:srgbClr val="00A400"/>
              </a:solidFill>
            </a:endParaRPr>
          </a:p>
          <a:p>
            <a:pPr marL="342900" indent="-342900">
              <a:buFont typeface="Wingdings" charset="2"/>
              <a:buChar char="u"/>
            </a:pPr>
            <a:r>
              <a:rPr lang="fr-FR" sz="2000" b="1">
                <a:solidFill>
                  <a:srgbClr val="00A400"/>
                </a:solidFill>
              </a:rPr>
              <a:t>Il s’est traduit par toute une gamme de modifications.</a:t>
            </a:r>
          </a:p>
          <a:p>
            <a:pPr marL="800100" lvl="1" indent="-342900">
              <a:buFontTx/>
              <a:buChar char="-"/>
            </a:pPr>
            <a:r>
              <a:rPr lang="fr-FR" sz="2000" b="1">
                <a:solidFill>
                  <a:srgbClr val="00A400"/>
                </a:solidFill>
              </a:rPr>
              <a:t>Relais fauniques</a:t>
            </a:r>
          </a:p>
          <a:p>
            <a:pPr marL="800100" lvl="1" indent="-342900">
              <a:buFontTx/>
              <a:buChar char="-"/>
            </a:pPr>
            <a:r>
              <a:rPr lang="fr-FR" sz="2000" b="1">
                <a:solidFill>
                  <a:srgbClr val="00A400"/>
                </a:solidFill>
              </a:rPr>
              <a:t>Extinctions </a:t>
            </a:r>
          </a:p>
          <a:p>
            <a:pPr marL="800100" lvl="1" indent="-342900">
              <a:buFontTx/>
              <a:buChar char="-"/>
            </a:pPr>
            <a:r>
              <a:rPr lang="fr-FR" sz="2000" b="1">
                <a:solidFill>
                  <a:srgbClr val="00A400"/>
                </a:solidFill>
              </a:rPr>
              <a:t>Migrations</a:t>
            </a:r>
          </a:p>
          <a:p>
            <a:endParaRPr lang="fr-FR" sz="2000" b="1">
              <a:solidFill>
                <a:srgbClr val="00A400"/>
              </a:solidFill>
            </a:endParaRPr>
          </a:p>
          <a:p>
            <a:pPr marL="342900" indent="-342900">
              <a:buFont typeface="Wingdings" charset="2"/>
              <a:buChar char="u"/>
            </a:pPr>
            <a:r>
              <a:rPr lang="fr-FR" sz="2000" b="1">
                <a:solidFill>
                  <a:srgbClr val="00A400"/>
                </a:solidFill>
              </a:rPr>
              <a:t>Au Paléocène, le CO</a:t>
            </a:r>
            <a:r>
              <a:rPr lang="fr-FR" sz="2000" b="1" baseline="-25000">
                <a:solidFill>
                  <a:srgbClr val="00A400"/>
                </a:solidFill>
              </a:rPr>
              <a:t>2</a:t>
            </a:r>
            <a:r>
              <a:rPr lang="fr-FR" sz="2000" b="1">
                <a:solidFill>
                  <a:srgbClr val="00A400"/>
                </a:solidFill>
              </a:rPr>
              <a:t> n’était pas seul en cause:</a:t>
            </a:r>
          </a:p>
          <a:p>
            <a:r>
              <a:rPr lang="fr-FR" sz="2000" b="1">
                <a:solidFill>
                  <a:srgbClr val="00A400"/>
                </a:solidFill>
              </a:rPr>
              <a:t>	- rôle d’autres facteurs (clathrates)</a:t>
            </a:r>
          </a:p>
          <a:p>
            <a:r>
              <a:rPr lang="fr-FR" sz="2000" b="1">
                <a:solidFill>
                  <a:srgbClr val="00A400"/>
                </a:solidFill>
              </a:rPr>
              <a:t>	- en milieu marin, importance des effets induits (pH, oxygénation des eaux)</a:t>
            </a:r>
          </a:p>
          <a:p>
            <a:endParaRPr lang="fr-FR" sz="2000" b="1">
              <a:solidFill>
                <a:srgbClr val="00A400"/>
              </a:solidFill>
            </a:endParaRPr>
          </a:p>
          <a:p>
            <a:pPr marL="342900" indent="-342900">
              <a:buFont typeface="Wingdings" charset="2"/>
              <a:buChar char="u"/>
            </a:pPr>
            <a:r>
              <a:rPr lang="fr-FR" sz="2000" b="1">
                <a:solidFill>
                  <a:srgbClr val="00A400"/>
                </a:solidFill>
              </a:rPr>
              <a:t>Le réchauffement a touché une planète déjà chaude.</a:t>
            </a:r>
          </a:p>
          <a:p>
            <a:pPr marL="800100" lvl="1" indent="-342900">
              <a:buFontTx/>
              <a:buChar char="-"/>
            </a:pPr>
            <a:r>
              <a:rPr lang="fr-FR" sz="2000" b="1">
                <a:solidFill>
                  <a:srgbClr val="00A400"/>
                </a:solidFill>
              </a:rPr>
              <a:t>Avantage = faunes et flores adaptées au « chaud »</a:t>
            </a:r>
          </a:p>
          <a:p>
            <a:pPr marL="800100" lvl="1" indent="-342900">
              <a:buFontTx/>
              <a:buChar char="-"/>
            </a:pPr>
            <a:r>
              <a:rPr lang="fr-FR" sz="2000" b="1">
                <a:solidFill>
                  <a:srgbClr val="00A400"/>
                </a:solidFill>
              </a:rPr>
              <a:t>Inconvénient = dépasser un effet de seuil</a:t>
            </a:r>
          </a:p>
        </p:txBody>
      </p:sp>
    </p:spTree>
    <p:extLst>
      <p:ext uri="{BB962C8B-B14F-4D97-AF65-F5344CB8AC3E}">
        <p14:creationId xmlns:p14="http://schemas.microsoft.com/office/powerpoint/2010/main" val="38790599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809" y="782633"/>
            <a:ext cx="8805333" cy="523220"/>
          </a:xfrm>
          <a:prstGeom prst="rect">
            <a:avLst/>
          </a:prstGeom>
        </p:spPr>
        <p:txBody>
          <a:bodyPr wrap="square">
            <a:spAutoFit/>
          </a:bodyPr>
          <a:lstStyle/>
          <a:p>
            <a:pPr marL="457200" indent="-457200">
              <a:buFont typeface="Wingdings" charset="2"/>
              <a:buChar char="q"/>
            </a:pPr>
            <a:r>
              <a:rPr lang="fr-FR" sz="2800">
                <a:solidFill>
                  <a:schemeClr val="tx2">
                    <a:lumMod val="75000"/>
                  </a:schemeClr>
                </a:solidFill>
              </a:rPr>
              <a:t> Le contexte actuel à l’ombre des crises anciennes</a:t>
            </a:r>
            <a:endParaRPr lang="fr-FR" sz="2800"/>
          </a:p>
        </p:txBody>
      </p:sp>
      <p:pic>
        <p:nvPicPr>
          <p:cNvPr id="4" name="Picture 3" descr="time_spir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6781" y="2179491"/>
            <a:ext cx="5380037" cy="3927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9809" y="272140"/>
            <a:ext cx="1313468" cy="369332"/>
          </a:xfrm>
          <a:prstGeom prst="rect">
            <a:avLst/>
          </a:prstGeom>
        </p:spPr>
        <p:txBody>
          <a:bodyPr wrap="none">
            <a:spAutoFit/>
          </a:bodyPr>
          <a:lstStyle/>
          <a:p>
            <a:r>
              <a:rPr lang="fr-FR" b="1">
                <a:solidFill>
                  <a:schemeClr val="accent2">
                    <a:lumMod val="75000"/>
                  </a:schemeClr>
                </a:solidFill>
                <a:latin typeface="Arial"/>
                <a:cs typeface="Arial"/>
              </a:rPr>
              <a:t>Chapitre 6</a:t>
            </a:r>
            <a:endParaRPr lang="fr-FR">
              <a:solidFill>
                <a:schemeClr val="accent2">
                  <a:lumMod val="75000"/>
                </a:schemeClr>
              </a:solidFill>
            </a:endParaRPr>
          </a:p>
        </p:txBody>
      </p:sp>
    </p:spTree>
    <p:extLst>
      <p:ext uri="{BB962C8B-B14F-4D97-AF65-F5344CB8AC3E}">
        <p14:creationId xmlns:p14="http://schemas.microsoft.com/office/powerpoint/2010/main" val="42319322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4814" y="1666444"/>
            <a:ext cx="8566378" cy="5262980"/>
          </a:xfrm>
          <a:prstGeom prst="rect">
            <a:avLst/>
          </a:prstGeom>
          <a:noFill/>
        </p:spPr>
        <p:txBody>
          <a:bodyPr wrap="square" rtlCol="0">
            <a:spAutoFit/>
          </a:bodyPr>
          <a:lstStyle/>
          <a:p>
            <a:pPr marL="285750" indent="-285750">
              <a:buFont typeface="Wingdings" charset="2"/>
              <a:buChar char="v"/>
            </a:pPr>
            <a:r>
              <a:rPr lang="fr-FR" sz="2800">
                <a:solidFill>
                  <a:srgbClr val="6B2B2A"/>
                </a:solidFill>
              </a:rPr>
              <a:t>Les crises anciennes sont des expériences grandeur réelle</a:t>
            </a:r>
          </a:p>
          <a:p>
            <a:endParaRPr lang="fr-FR" sz="2800">
              <a:solidFill>
                <a:srgbClr val="6B2B2A"/>
              </a:solidFill>
            </a:endParaRPr>
          </a:p>
          <a:p>
            <a:pPr marL="285750" indent="-285750">
              <a:buFont typeface="Wingdings" charset="2"/>
              <a:buChar char="v"/>
            </a:pPr>
            <a:r>
              <a:rPr lang="fr-FR" sz="2800">
                <a:solidFill>
                  <a:srgbClr val="6B2B2A"/>
                </a:solidFill>
              </a:rPr>
              <a:t>Aucune, à elle seule, n’est un analogue actuel crédible</a:t>
            </a:r>
          </a:p>
          <a:p>
            <a:endParaRPr lang="fr-FR" sz="2800">
              <a:solidFill>
                <a:srgbClr val="6B2B2A"/>
              </a:solidFill>
            </a:endParaRPr>
          </a:p>
          <a:p>
            <a:pPr marL="285750" indent="-285750">
              <a:buFont typeface="Wingdings" charset="2"/>
              <a:buChar char="v"/>
            </a:pPr>
            <a:r>
              <a:rPr lang="fr-FR" sz="2800">
                <a:solidFill>
                  <a:srgbClr val="6B2B2A"/>
                </a:solidFill>
              </a:rPr>
              <a:t>Leur intérêt est de représenter un échantillonnage statistique de situations particulières</a:t>
            </a:r>
          </a:p>
          <a:p>
            <a:endParaRPr lang="fr-FR" sz="2800">
              <a:solidFill>
                <a:srgbClr val="6B2B2A"/>
              </a:solidFill>
            </a:endParaRPr>
          </a:p>
          <a:p>
            <a:pPr marL="285750" indent="-285750">
              <a:buFont typeface="Wingdings" charset="2"/>
              <a:buChar char="v"/>
            </a:pPr>
            <a:r>
              <a:rPr lang="fr-FR" sz="2800">
                <a:solidFill>
                  <a:srgbClr val="6B2B2A"/>
                </a:solidFill>
              </a:rPr>
              <a:t>Cumulées, ces situations particulières permettent de faire quelques </a:t>
            </a:r>
            <a:r>
              <a:rPr lang="fr-FR" sz="2800" b="1">
                <a:solidFill>
                  <a:srgbClr val="6B2B2A"/>
                </a:solidFill>
              </a:rPr>
              <a:t>comparaisons</a:t>
            </a:r>
            <a:r>
              <a:rPr lang="fr-FR" sz="2800">
                <a:solidFill>
                  <a:srgbClr val="6B2B2A"/>
                </a:solidFill>
              </a:rPr>
              <a:t> et de poser quelques </a:t>
            </a:r>
            <a:r>
              <a:rPr lang="fr-FR" sz="2800" b="1">
                <a:solidFill>
                  <a:srgbClr val="6B2B2A"/>
                </a:solidFill>
              </a:rPr>
              <a:t>points de référence</a:t>
            </a:r>
          </a:p>
          <a:p>
            <a:endParaRPr lang="fr-FR" sz="2800">
              <a:solidFill>
                <a:srgbClr val="6B2B2A"/>
              </a:solidFill>
            </a:endParaRPr>
          </a:p>
        </p:txBody>
      </p:sp>
      <p:sp>
        <p:nvSpPr>
          <p:cNvPr id="3" name="Text Box 5"/>
          <p:cNvSpPr txBox="1">
            <a:spLocks noChangeArrowheads="1"/>
          </p:cNvSpPr>
          <p:nvPr/>
        </p:nvSpPr>
        <p:spPr bwMode="auto">
          <a:xfrm>
            <a:off x="647700" y="228600"/>
            <a:ext cx="7848600"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chemeClr val="accent2"/>
                </a:solidFill>
                <a:effectLst>
                  <a:outerShdw blurRad="38100" dist="38100" dir="2700000" algn="tl">
                    <a:srgbClr val="DDDDDD"/>
                  </a:outerShdw>
                </a:effectLst>
              </a:rPr>
              <a:t>Pour conclure</a:t>
            </a:r>
          </a:p>
        </p:txBody>
      </p:sp>
    </p:spTree>
    <p:extLst>
      <p:ext uri="{BB962C8B-B14F-4D97-AF65-F5344CB8AC3E}">
        <p14:creationId xmlns:p14="http://schemas.microsoft.com/office/powerpoint/2010/main" val="412905378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13759"/>
          <a:stretch/>
        </p:blipFill>
        <p:spPr>
          <a:xfrm>
            <a:off x="0" y="2112147"/>
            <a:ext cx="9144000" cy="3922310"/>
          </a:xfrm>
          <a:prstGeom prst="rect">
            <a:avLst/>
          </a:prstGeom>
        </p:spPr>
      </p:pic>
      <p:sp>
        <p:nvSpPr>
          <p:cNvPr id="3" name="Text Box 5"/>
          <p:cNvSpPr txBox="1">
            <a:spLocks noChangeArrowheads="1"/>
          </p:cNvSpPr>
          <p:nvPr/>
        </p:nvSpPr>
        <p:spPr bwMode="auto">
          <a:xfrm>
            <a:off x="647700" y="228600"/>
            <a:ext cx="7848600" cy="110799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chemeClr val="accent2"/>
                </a:solidFill>
                <a:effectLst>
                  <a:outerShdw blurRad="38100" dist="38100" dir="2700000" algn="tl">
                    <a:srgbClr val="DDDDDD"/>
                  </a:outerShdw>
                </a:effectLst>
              </a:rPr>
              <a:t>La crise actuelle</a:t>
            </a:r>
          </a:p>
          <a:p>
            <a:pPr algn="ctr">
              <a:lnSpc>
                <a:spcPct val="110000"/>
              </a:lnSpc>
            </a:pPr>
            <a:r>
              <a:rPr lang="fr-FR" sz="2000" b="1" dirty="0" smtClean="0">
                <a:solidFill>
                  <a:schemeClr val="accent2"/>
                </a:solidFill>
                <a:effectLst>
                  <a:outerShdw blurRad="38100" dist="38100" dir="2700000" algn="tl">
                    <a:srgbClr val="DDDDDD"/>
                  </a:outerShdw>
                </a:effectLst>
              </a:rPr>
              <a:t>État des lieux</a:t>
            </a:r>
            <a:endParaRPr lang="fr-FR" sz="4000" b="1" dirty="0">
              <a:solidFill>
                <a:schemeClr val="accent2"/>
              </a:solidFill>
              <a:effectLst>
                <a:outerShdw blurRad="38100" dist="38100" dir="2700000" algn="tl">
                  <a:srgbClr val="DDDDDD"/>
                </a:outerShdw>
              </a:effectLst>
            </a:endParaRPr>
          </a:p>
        </p:txBody>
      </p:sp>
      <p:sp>
        <p:nvSpPr>
          <p:cNvPr id="4" name="ZoneTexte 3"/>
          <p:cNvSpPr txBox="1"/>
          <p:nvPr/>
        </p:nvSpPr>
        <p:spPr>
          <a:xfrm>
            <a:off x="0" y="6451442"/>
            <a:ext cx="2142510" cy="276999"/>
          </a:xfrm>
          <a:prstGeom prst="rect">
            <a:avLst/>
          </a:prstGeom>
          <a:noFill/>
        </p:spPr>
        <p:txBody>
          <a:bodyPr wrap="none" rtlCol="0">
            <a:spAutoFit/>
          </a:bodyPr>
          <a:lstStyle/>
          <a:p>
            <a:r>
              <a:rPr lang="fr-FR" sz="1200" i="1" dirty="0" smtClean="0">
                <a:solidFill>
                  <a:schemeClr val="tx1">
                    <a:lumMod val="50000"/>
                    <a:lumOff val="50000"/>
                  </a:schemeClr>
                </a:solidFill>
              </a:rPr>
              <a:t>J. </a:t>
            </a:r>
            <a:r>
              <a:rPr lang="fr-FR" sz="1200" i="1" dirty="0" err="1" smtClean="0">
                <a:solidFill>
                  <a:schemeClr val="tx1">
                    <a:lumMod val="50000"/>
                    <a:lumOff val="50000"/>
                  </a:schemeClr>
                </a:solidFill>
              </a:rPr>
              <a:t>Rosen</a:t>
            </a:r>
            <a:r>
              <a:rPr lang="fr-FR" sz="1200" i="1" dirty="0" smtClean="0">
                <a:solidFill>
                  <a:schemeClr val="tx1">
                    <a:lumMod val="50000"/>
                    <a:lumOff val="50000"/>
                  </a:schemeClr>
                </a:solidFill>
              </a:rPr>
              <a:t> (2016) Science, vol.353</a:t>
            </a:r>
            <a:endParaRPr lang="fr-FR" sz="1200" i="1" dirty="0">
              <a:solidFill>
                <a:schemeClr val="tx1">
                  <a:lumMod val="50000"/>
                  <a:lumOff val="50000"/>
                </a:schemeClr>
              </a:solidFill>
            </a:endParaRPr>
          </a:p>
        </p:txBody>
      </p:sp>
    </p:spTree>
    <p:extLst>
      <p:ext uri="{BB962C8B-B14F-4D97-AF65-F5344CB8AC3E}">
        <p14:creationId xmlns:p14="http://schemas.microsoft.com/office/powerpoint/2010/main" val="59900195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5426882" y="6384925"/>
            <a:ext cx="355788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C0504D"/>
                </a:solidFill>
                <a:latin typeface="Arial Black" charset="0"/>
              </a:rPr>
              <a:t>Un point de basculement ?</a:t>
            </a:r>
          </a:p>
        </p:txBody>
      </p:sp>
      <p:pic>
        <p:nvPicPr>
          <p:cNvPr id="4" name="Image 3" descr="Capture d’écran 2016-07-29 à 10.4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9" y="1336596"/>
            <a:ext cx="7102944" cy="4890189"/>
          </a:xfrm>
          <a:prstGeom prst="rect">
            <a:avLst/>
          </a:prstGeom>
        </p:spPr>
      </p:pic>
      <p:sp>
        <p:nvSpPr>
          <p:cNvPr id="16" name="Text Box 5"/>
          <p:cNvSpPr txBox="1">
            <a:spLocks noChangeArrowheads="1"/>
          </p:cNvSpPr>
          <p:nvPr/>
        </p:nvSpPr>
        <p:spPr bwMode="auto">
          <a:xfrm>
            <a:off x="647700" y="124936"/>
            <a:ext cx="7848600" cy="110799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dirty="0">
                <a:solidFill>
                  <a:schemeClr val="accent2"/>
                </a:solidFill>
                <a:effectLst>
                  <a:outerShdw blurRad="38100" dist="38100" dir="2700000" algn="tl">
                    <a:srgbClr val="DDDDDD"/>
                  </a:outerShdw>
                </a:effectLst>
              </a:rPr>
              <a:t>La crise actuelle</a:t>
            </a:r>
          </a:p>
          <a:p>
            <a:pPr algn="ctr">
              <a:lnSpc>
                <a:spcPct val="110000"/>
              </a:lnSpc>
            </a:pPr>
            <a:r>
              <a:rPr lang="fr-FR" sz="2000" b="1" dirty="0" smtClean="0">
                <a:solidFill>
                  <a:schemeClr val="accent2"/>
                </a:solidFill>
                <a:effectLst>
                  <a:outerShdw blurRad="38100" dist="38100" dir="2700000" algn="tl">
                    <a:srgbClr val="DDDDDD"/>
                  </a:outerShdw>
                </a:effectLst>
              </a:rPr>
              <a:t>Extrapolations</a:t>
            </a:r>
            <a:endParaRPr lang="fr-FR" sz="4000" b="1" dirty="0">
              <a:solidFill>
                <a:schemeClr val="accent2"/>
              </a:solidFill>
              <a:effectLst>
                <a:outerShdw blurRad="38100" dist="38100" dir="2700000" algn="tl">
                  <a:srgbClr val="DDDDDD"/>
                </a:outerShdw>
              </a:effectLst>
            </a:endParaRPr>
          </a:p>
        </p:txBody>
      </p:sp>
      <p:sp>
        <p:nvSpPr>
          <p:cNvPr id="17" name="ZoneTexte 16"/>
          <p:cNvSpPr txBox="1"/>
          <p:nvPr/>
        </p:nvSpPr>
        <p:spPr>
          <a:xfrm>
            <a:off x="51828" y="6466022"/>
            <a:ext cx="3393164" cy="338554"/>
          </a:xfrm>
          <a:prstGeom prst="rect">
            <a:avLst/>
          </a:prstGeom>
          <a:noFill/>
        </p:spPr>
        <p:txBody>
          <a:bodyPr wrap="none" rtlCol="0">
            <a:spAutoFit/>
          </a:bodyPr>
          <a:lstStyle/>
          <a:p>
            <a:r>
              <a:rPr lang="fr-FR" sz="1600" i="1">
                <a:solidFill>
                  <a:schemeClr val="tx1">
                    <a:lumMod val="50000"/>
                    <a:lumOff val="50000"/>
                  </a:schemeClr>
                </a:solidFill>
              </a:rPr>
              <a:t>Barnovsky et al. 2012. Nature vol. 486</a:t>
            </a:r>
          </a:p>
        </p:txBody>
      </p:sp>
    </p:spTree>
    <p:extLst>
      <p:ext uri="{BB962C8B-B14F-4D97-AF65-F5344CB8AC3E}">
        <p14:creationId xmlns:p14="http://schemas.microsoft.com/office/powerpoint/2010/main" val="20024420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Text Box 2"/>
          <p:cNvSpPr txBox="1">
            <a:spLocks noChangeArrowheads="1"/>
          </p:cNvSpPr>
          <p:nvPr/>
        </p:nvSpPr>
        <p:spPr bwMode="auto">
          <a:xfrm>
            <a:off x="4756150" y="6384925"/>
            <a:ext cx="423545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a:solidFill>
                  <a:srgbClr val="D7150E"/>
                </a:solidFill>
                <a:latin typeface="Arial Black" charset="0"/>
              </a:rPr>
              <a:t>Des extrapolations inquiétantes</a:t>
            </a:r>
          </a:p>
        </p:txBody>
      </p:sp>
      <p:pic>
        <p:nvPicPr>
          <p:cNvPr id="680963" name="Picture 3" descr="gene-fig-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524000"/>
            <a:ext cx="3643313" cy="407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80964" name="Text Box 4"/>
          <p:cNvSpPr txBox="1">
            <a:spLocks noChangeArrowheads="1"/>
          </p:cNvSpPr>
          <p:nvPr/>
        </p:nvSpPr>
        <p:spPr bwMode="auto">
          <a:xfrm>
            <a:off x="228600" y="5867400"/>
            <a:ext cx="4114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fr-FR" sz="2000"/>
              <a:t>Taux d’extinction: nb. sp. / 10</a:t>
            </a:r>
            <a:r>
              <a:rPr lang="fr-FR" sz="2000" baseline="30000"/>
              <a:t>3</a:t>
            </a:r>
            <a:r>
              <a:rPr lang="fr-FR" sz="2000"/>
              <a:t> ans</a:t>
            </a:r>
          </a:p>
        </p:txBody>
      </p:sp>
      <p:sp>
        <p:nvSpPr>
          <p:cNvPr id="680965" name="Text Box 5"/>
          <p:cNvSpPr txBox="1">
            <a:spLocks noChangeArrowheads="1"/>
          </p:cNvSpPr>
          <p:nvPr/>
        </p:nvSpPr>
        <p:spPr bwMode="auto">
          <a:xfrm>
            <a:off x="647700" y="228600"/>
            <a:ext cx="7848600" cy="1096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chemeClr val="accent2"/>
                </a:solidFill>
                <a:effectLst>
                  <a:outerShdw blurRad="38100" dist="38100" dir="2700000" algn="tl">
                    <a:srgbClr val="DDDDDD"/>
                  </a:outerShdw>
                </a:effectLst>
              </a:rPr>
              <a:t>La crise actuelle</a:t>
            </a:r>
          </a:p>
          <a:p>
            <a:pPr algn="ctr">
              <a:lnSpc>
                <a:spcPct val="110000"/>
              </a:lnSpc>
            </a:pPr>
            <a:r>
              <a:rPr lang="fr-FR" sz="2000" b="1" dirty="0">
                <a:solidFill>
                  <a:schemeClr val="accent2"/>
                </a:solidFill>
                <a:effectLst>
                  <a:outerShdw blurRad="38100" dist="38100" dir="2700000" algn="tl">
                    <a:srgbClr val="DDDDDD"/>
                  </a:outerShdw>
                </a:effectLst>
              </a:rPr>
              <a:t>comparaisons</a:t>
            </a:r>
            <a:endParaRPr lang="fr-FR" sz="4000" b="1" dirty="0">
              <a:solidFill>
                <a:schemeClr val="accent2"/>
              </a:solidFill>
              <a:effectLst>
                <a:outerShdw blurRad="38100" dist="38100" dir="2700000" algn="tl">
                  <a:srgbClr val="DDDDDD"/>
                </a:outerShdw>
              </a:effectLst>
            </a:endParaRPr>
          </a:p>
        </p:txBody>
      </p:sp>
      <p:grpSp>
        <p:nvGrpSpPr>
          <p:cNvPr id="680966" name="Group 6"/>
          <p:cNvGrpSpPr>
            <a:grpSpLocks/>
          </p:cNvGrpSpPr>
          <p:nvPr/>
        </p:nvGrpSpPr>
        <p:grpSpPr bwMode="auto">
          <a:xfrm>
            <a:off x="4979988" y="1219200"/>
            <a:ext cx="3871912" cy="4968875"/>
            <a:chOff x="3137" y="768"/>
            <a:chExt cx="2439" cy="3130"/>
          </a:xfrm>
        </p:grpSpPr>
        <p:grpSp>
          <p:nvGrpSpPr>
            <p:cNvPr id="680967" name="Group 7"/>
            <p:cNvGrpSpPr>
              <a:grpSpLocks/>
            </p:cNvGrpSpPr>
            <p:nvPr/>
          </p:nvGrpSpPr>
          <p:grpSpPr bwMode="auto">
            <a:xfrm>
              <a:off x="3137" y="768"/>
              <a:ext cx="2439" cy="3130"/>
              <a:chOff x="3137" y="768"/>
              <a:chExt cx="2439" cy="3130"/>
            </a:xfrm>
          </p:grpSpPr>
          <p:grpSp>
            <p:nvGrpSpPr>
              <p:cNvPr id="680968" name="Group 8"/>
              <p:cNvGrpSpPr>
                <a:grpSpLocks/>
              </p:cNvGrpSpPr>
              <p:nvPr/>
            </p:nvGrpSpPr>
            <p:grpSpPr bwMode="auto">
              <a:xfrm>
                <a:off x="3312" y="768"/>
                <a:ext cx="2264" cy="3130"/>
                <a:chOff x="3312" y="768"/>
                <a:chExt cx="2264" cy="3130"/>
              </a:xfrm>
            </p:grpSpPr>
            <p:pic>
              <p:nvPicPr>
                <p:cNvPr id="680969" name="Picture 9" descr="Imag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2903" y="1369"/>
                  <a:ext cx="2976" cy="1773"/>
                </a:xfrm>
                <a:prstGeom prst="rect">
                  <a:avLst/>
                </a:prstGeom>
                <a:noFill/>
                <a:extLst>
                  <a:ext uri="{909E8E84-426E-40dd-AFC4-6F175D3DCCD1}">
                    <a14:hiddenFill xmlns:a14="http://schemas.microsoft.com/office/drawing/2010/main">
                      <a:solidFill>
                        <a:srgbClr val="FFFFFF"/>
                      </a:solidFill>
                    </a14:hiddenFill>
                  </a:ext>
                </a:extLst>
              </p:spPr>
            </p:pic>
            <p:sp>
              <p:nvSpPr>
                <p:cNvPr id="680970" name="Text Box 10"/>
                <p:cNvSpPr txBox="1">
                  <a:spLocks noChangeArrowheads="1"/>
                </p:cNvSpPr>
                <p:nvPr/>
              </p:nvSpPr>
              <p:spPr bwMode="auto">
                <a:xfrm>
                  <a:off x="5088" y="3024"/>
                  <a:ext cx="488"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Raup, 1994</a:t>
                  </a:r>
                </a:p>
              </p:txBody>
            </p:sp>
            <p:sp>
              <p:nvSpPr>
                <p:cNvPr id="680971" name="Text Box 11"/>
                <p:cNvSpPr txBox="1">
                  <a:spLocks noChangeArrowheads="1"/>
                </p:cNvSpPr>
                <p:nvPr/>
              </p:nvSpPr>
              <p:spPr bwMode="auto">
                <a:xfrm>
                  <a:off x="3312" y="3648"/>
                  <a:ext cx="1775"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a:t>% d</a:t>
                  </a:r>
                  <a:r>
                    <a:rPr lang="ja-JP" altLang="fr-FR" sz="2000"/>
                    <a:t>’</a:t>
                  </a:r>
                  <a:r>
                    <a:rPr lang="fr-FR" sz="2000"/>
                    <a:t>extinction / 10</a:t>
                  </a:r>
                  <a:r>
                    <a:rPr lang="fr-FR" sz="2000" baseline="30000"/>
                    <a:t>6</a:t>
                  </a:r>
                  <a:r>
                    <a:rPr lang="fr-FR" sz="2000"/>
                    <a:t> ans</a:t>
                  </a:r>
                </a:p>
              </p:txBody>
            </p:sp>
          </p:grpSp>
          <p:sp>
            <p:nvSpPr>
              <p:cNvPr id="680972" name="Text Box 12"/>
              <p:cNvSpPr txBox="1">
                <a:spLocks noChangeArrowheads="1"/>
              </p:cNvSpPr>
              <p:nvPr/>
            </p:nvSpPr>
            <p:spPr bwMode="auto">
              <a:xfrm>
                <a:off x="3137" y="1376"/>
                <a:ext cx="162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000"/>
                  <a:t>Extinctions de masse</a:t>
                </a:r>
              </a:p>
            </p:txBody>
          </p:sp>
        </p:grpSp>
        <p:grpSp>
          <p:nvGrpSpPr>
            <p:cNvPr id="680973" name="Group 13"/>
            <p:cNvGrpSpPr>
              <a:grpSpLocks/>
            </p:cNvGrpSpPr>
            <p:nvPr/>
          </p:nvGrpSpPr>
          <p:grpSpPr bwMode="auto">
            <a:xfrm>
              <a:off x="4898" y="1478"/>
              <a:ext cx="6" cy="314"/>
              <a:chOff x="4898" y="1478"/>
              <a:chExt cx="6" cy="314"/>
            </a:xfrm>
          </p:grpSpPr>
          <p:sp>
            <p:nvSpPr>
              <p:cNvPr id="680974" name="Line 14"/>
              <p:cNvSpPr>
                <a:spLocks noChangeShapeType="1"/>
              </p:cNvSpPr>
              <p:nvPr/>
            </p:nvSpPr>
            <p:spPr bwMode="auto">
              <a:xfrm>
                <a:off x="4904" y="1478"/>
                <a:ext cx="0" cy="100"/>
              </a:xfrm>
              <a:prstGeom prst="line">
                <a:avLst/>
              </a:prstGeom>
              <a:noFill/>
              <a:ln w="57150">
                <a:solidFill>
                  <a:srgbClr val="E3070A"/>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80975" name="Line 15"/>
              <p:cNvSpPr>
                <a:spLocks noChangeShapeType="1"/>
              </p:cNvSpPr>
              <p:nvPr/>
            </p:nvSpPr>
            <p:spPr bwMode="auto">
              <a:xfrm>
                <a:off x="4898" y="1588"/>
                <a:ext cx="0" cy="98"/>
              </a:xfrm>
              <a:prstGeom prst="line">
                <a:avLst/>
              </a:prstGeom>
              <a:noFill/>
              <a:ln w="76200">
                <a:solidFill>
                  <a:srgbClr val="E3070A"/>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80976" name="Line 16"/>
              <p:cNvSpPr>
                <a:spLocks noChangeShapeType="1"/>
              </p:cNvSpPr>
              <p:nvPr/>
            </p:nvSpPr>
            <p:spPr bwMode="auto">
              <a:xfrm>
                <a:off x="4898" y="1690"/>
                <a:ext cx="0" cy="102"/>
              </a:xfrm>
              <a:prstGeom prst="line">
                <a:avLst/>
              </a:prstGeom>
              <a:noFill/>
              <a:ln w="76200">
                <a:solidFill>
                  <a:srgbClr val="E3070A"/>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grpSp>
        <p:nvGrpSpPr>
          <p:cNvPr id="680977" name="Group 17"/>
          <p:cNvGrpSpPr>
            <a:grpSpLocks/>
          </p:cNvGrpSpPr>
          <p:nvPr/>
        </p:nvGrpSpPr>
        <p:grpSpPr bwMode="auto">
          <a:xfrm>
            <a:off x="1752600" y="1508125"/>
            <a:ext cx="7239000" cy="1920875"/>
            <a:chOff x="1104" y="950"/>
            <a:chExt cx="4560" cy="1210"/>
          </a:xfrm>
        </p:grpSpPr>
        <p:sp>
          <p:nvSpPr>
            <p:cNvPr id="680978" name="Oval 18"/>
            <p:cNvSpPr>
              <a:spLocks noChangeArrowheads="1"/>
            </p:cNvSpPr>
            <p:nvPr/>
          </p:nvSpPr>
          <p:spPr bwMode="auto">
            <a:xfrm>
              <a:off x="1104" y="2016"/>
              <a:ext cx="144" cy="144"/>
            </a:xfrm>
            <a:prstGeom prst="ellipse">
              <a:avLst/>
            </a:prstGeom>
            <a:solidFill>
              <a:srgbClr val="E3070A"/>
            </a:solidFill>
            <a:ln w="9525">
              <a:solidFill>
                <a:schemeClr val="tx1"/>
              </a:solidFill>
              <a:round/>
              <a:headEnd/>
              <a:tailEnd/>
            </a:ln>
          </p:spPr>
          <p:txBody>
            <a:bodyPr wrap="none" anchor="ctr"/>
            <a:lstStyle/>
            <a:p>
              <a:endParaRPr lang="fr-FR"/>
            </a:p>
          </p:txBody>
        </p:sp>
        <p:cxnSp>
          <p:nvCxnSpPr>
            <p:cNvPr id="680979" name="AutoShape 19"/>
            <p:cNvCxnSpPr>
              <a:cxnSpLocks noChangeShapeType="1"/>
            </p:cNvCxnSpPr>
            <p:nvPr/>
          </p:nvCxnSpPr>
          <p:spPr bwMode="auto">
            <a:xfrm flipV="1">
              <a:off x="1248" y="1079"/>
              <a:ext cx="2735" cy="1009"/>
            </a:xfrm>
            <a:prstGeom prst="bentConnector3">
              <a:avLst>
                <a:gd name="adj1" fmla="val 57181"/>
              </a:avLst>
            </a:prstGeom>
            <a:noFill/>
            <a:ln w="28575">
              <a:solidFill>
                <a:srgbClr val="E3070A"/>
              </a:solidFill>
              <a:miter lim="800000"/>
              <a:headEnd/>
              <a:tailEnd type="triangle" w="med" len="med"/>
            </a:ln>
            <a:extLst>
              <a:ext uri="{909E8E84-426E-40dd-AFC4-6F175D3DCCD1}">
                <a14:hiddenFill xmlns:a14="http://schemas.microsoft.com/office/drawing/2010/main">
                  <a:noFill/>
                </a14:hiddenFill>
              </a:ext>
            </a:extLst>
          </p:spPr>
        </p:cxnSp>
        <p:sp>
          <p:nvSpPr>
            <p:cNvPr id="680980" name="Text Box 20"/>
            <p:cNvSpPr txBox="1">
              <a:spLocks noChangeArrowheads="1"/>
            </p:cNvSpPr>
            <p:nvPr/>
          </p:nvSpPr>
          <p:spPr bwMode="auto">
            <a:xfrm>
              <a:off x="3984" y="950"/>
              <a:ext cx="1680" cy="2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2000" b="1">
                  <a:solidFill>
                    <a:srgbClr val="E3070A"/>
                  </a:solidFill>
                </a:rPr>
                <a:t>8000%</a:t>
              </a:r>
              <a:r>
                <a:rPr lang="fr-FR" sz="2000">
                  <a:solidFill>
                    <a:srgbClr val="E3070A"/>
                  </a:solidFill>
                </a:rPr>
                <a:t> </a:t>
              </a:r>
              <a:r>
                <a:rPr lang="fr-FR" sz="1400">
                  <a:solidFill>
                    <a:srgbClr val="E3070A"/>
                  </a:solidFill>
                </a:rPr>
                <a:t>(pour mammifères)</a:t>
              </a:r>
              <a:endParaRPr lang="fr-FR" sz="2000">
                <a:solidFill>
                  <a:srgbClr val="E3070A"/>
                </a:solidFill>
              </a:endParaRPr>
            </a:p>
          </p:txBody>
        </p:sp>
        <p:sp>
          <p:nvSpPr>
            <p:cNvPr id="680981" name="Text Box 21"/>
            <p:cNvSpPr txBox="1">
              <a:spLocks noChangeArrowheads="1"/>
            </p:cNvSpPr>
            <p:nvPr/>
          </p:nvSpPr>
          <p:spPr bwMode="auto">
            <a:xfrm>
              <a:off x="2400" y="1680"/>
              <a:ext cx="816" cy="294"/>
            </a:xfrm>
            <a:prstGeom prst="rect">
              <a:avLst/>
            </a:prstGeom>
            <a:solidFill>
              <a:schemeClr val="bg1"/>
            </a:solidFill>
            <a:ln w="9525">
              <a:solidFill>
                <a:srgbClr val="E3070A"/>
              </a:solidFill>
              <a:miter lim="800000"/>
              <a:headEnd/>
              <a:tailEnd/>
            </a:ln>
          </p:spPr>
          <p:txBody>
            <a:bodyPr wrap="none">
              <a:spAutoFit/>
            </a:bodyPr>
            <a:lstStyle/>
            <a:p>
              <a:r>
                <a:rPr lang="fr-FR"/>
                <a:t>80/1000</a:t>
              </a:r>
            </a:p>
          </p:txBody>
        </p:sp>
      </p:grpSp>
    </p:spTree>
    <p:extLst>
      <p:ext uri="{BB962C8B-B14F-4D97-AF65-F5344CB8AC3E}">
        <p14:creationId xmlns:p14="http://schemas.microsoft.com/office/powerpoint/2010/main" val="2176741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0966"/>
                                        </p:tgtEl>
                                        <p:attrNameLst>
                                          <p:attrName>style.visibility</p:attrName>
                                        </p:attrNameLst>
                                      </p:cBhvr>
                                      <p:to>
                                        <p:strVal val="visible"/>
                                      </p:to>
                                    </p:set>
                                    <p:animEffect transition="in" filter="wipe(down)">
                                      <p:cBhvr>
                                        <p:cTn id="7" dur="500"/>
                                        <p:tgtEl>
                                          <p:spTgt spid="68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80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5724939" y="6384925"/>
            <a:ext cx="3259201"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C0504D"/>
                </a:solidFill>
                <a:latin typeface="Arial Black" charset="0"/>
              </a:rPr>
              <a:t>Le tout début du chemin</a:t>
            </a:r>
          </a:p>
        </p:txBody>
      </p:sp>
      <p:sp>
        <p:nvSpPr>
          <p:cNvPr id="689155" name="Text Box 3"/>
          <p:cNvSpPr txBox="1">
            <a:spLocks noChangeArrowheads="1"/>
          </p:cNvSpPr>
          <p:nvPr/>
        </p:nvSpPr>
        <p:spPr bwMode="auto">
          <a:xfrm>
            <a:off x="647700" y="228600"/>
            <a:ext cx="78486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chemeClr val="accent2"/>
                </a:solidFill>
                <a:effectLst>
                  <a:outerShdw blurRad="38100" dist="38100" dir="2700000" algn="tl">
                    <a:srgbClr val="DDDDDD"/>
                  </a:outerShdw>
                </a:effectLst>
              </a:rPr>
              <a:t>Amplitudes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05" y="1256921"/>
            <a:ext cx="6150962" cy="4962899"/>
          </a:xfrm>
          <a:prstGeom prst="rect">
            <a:avLst/>
          </a:prstGeom>
        </p:spPr>
      </p:pic>
      <p:sp>
        <p:nvSpPr>
          <p:cNvPr id="16" name="ZoneTexte 15"/>
          <p:cNvSpPr txBox="1"/>
          <p:nvPr/>
        </p:nvSpPr>
        <p:spPr>
          <a:xfrm>
            <a:off x="51828" y="6466022"/>
            <a:ext cx="3393164" cy="338554"/>
          </a:xfrm>
          <a:prstGeom prst="rect">
            <a:avLst/>
          </a:prstGeom>
          <a:noFill/>
        </p:spPr>
        <p:txBody>
          <a:bodyPr wrap="none" rtlCol="0">
            <a:spAutoFit/>
          </a:bodyPr>
          <a:lstStyle/>
          <a:p>
            <a:r>
              <a:rPr lang="fr-FR" sz="1600" i="1">
                <a:solidFill>
                  <a:schemeClr val="tx1">
                    <a:lumMod val="50000"/>
                    <a:lumOff val="50000"/>
                  </a:schemeClr>
                </a:solidFill>
              </a:rPr>
              <a:t>Barnovsky et al. 2011. Nature vol. 471</a:t>
            </a:r>
          </a:p>
        </p:txBody>
      </p:sp>
      <p:sp>
        <p:nvSpPr>
          <p:cNvPr id="2" name="Ellipse 1"/>
          <p:cNvSpPr/>
          <p:nvPr/>
        </p:nvSpPr>
        <p:spPr>
          <a:xfrm>
            <a:off x="6172111" y="1720314"/>
            <a:ext cx="288000" cy="285075"/>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p:nvPr/>
        </p:nvSpPr>
        <p:spPr>
          <a:xfrm>
            <a:off x="6172111" y="2407085"/>
            <a:ext cx="288000" cy="28507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p:nvPr/>
        </p:nvSpPr>
        <p:spPr>
          <a:xfrm>
            <a:off x="6172111" y="4710507"/>
            <a:ext cx="288000" cy="28507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6460111" y="1668482"/>
            <a:ext cx="2275007" cy="369332"/>
          </a:xfrm>
          <a:prstGeom prst="rect">
            <a:avLst/>
          </a:prstGeom>
          <a:noFill/>
        </p:spPr>
        <p:txBody>
          <a:bodyPr wrap="none" rtlCol="0">
            <a:spAutoFit/>
          </a:bodyPr>
          <a:lstStyle/>
          <a:p>
            <a:r>
              <a:rPr lang="fr-FR"/>
              <a:t>Extinctions constatées</a:t>
            </a:r>
          </a:p>
        </p:txBody>
      </p:sp>
      <p:sp>
        <p:nvSpPr>
          <p:cNvPr id="22" name="ZoneTexte 21"/>
          <p:cNvSpPr txBox="1"/>
          <p:nvPr/>
        </p:nvSpPr>
        <p:spPr>
          <a:xfrm>
            <a:off x="6612511" y="2362021"/>
            <a:ext cx="1924137" cy="369332"/>
          </a:xfrm>
          <a:prstGeom prst="rect">
            <a:avLst/>
          </a:prstGeom>
          <a:noFill/>
        </p:spPr>
        <p:txBody>
          <a:bodyPr wrap="none" rtlCol="0">
            <a:spAutoFit/>
          </a:bodyPr>
          <a:lstStyle/>
          <a:p>
            <a:r>
              <a:rPr lang="fr-FR"/>
              <a:t>Espèces en danger</a:t>
            </a:r>
          </a:p>
        </p:txBody>
      </p:sp>
      <p:sp>
        <p:nvSpPr>
          <p:cNvPr id="23" name="ZoneTexte 22"/>
          <p:cNvSpPr txBox="1"/>
          <p:nvPr/>
        </p:nvSpPr>
        <p:spPr>
          <a:xfrm>
            <a:off x="6612511" y="4678401"/>
            <a:ext cx="1992853" cy="369332"/>
          </a:xfrm>
          <a:prstGeom prst="rect">
            <a:avLst/>
          </a:prstGeom>
          <a:noFill/>
        </p:spPr>
        <p:txBody>
          <a:bodyPr wrap="none" rtlCol="0">
            <a:spAutoFit/>
          </a:bodyPr>
          <a:lstStyle/>
          <a:p>
            <a:r>
              <a:rPr lang="fr-FR"/>
              <a:t>Extinctions passées</a:t>
            </a:r>
          </a:p>
        </p:txBody>
      </p:sp>
    </p:spTree>
    <p:extLst>
      <p:ext uri="{BB962C8B-B14F-4D97-AF65-F5344CB8AC3E}">
        <p14:creationId xmlns:p14="http://schemas.microsoft.com/office/powerpoint/2010/main" val="76186028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5724939" y="6384925"/>
            <a:ext cx="307503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C0504D"/>
                </a:solidFill>
                <a:latin typeface="Arial Black" charset="0"/>
              </a:rPr>
              <a:t>Le véritable handicap !</a:t>
            </a:r>
          </a:p>
        </p:txBody>
      </p:sp>
      <p:sp>
        <p:nvSpPr>
          <p:cNvPr id="689155" name="Text Box 3"/>
          <p:cNvSpPr txBox="1">
            <a:spLocks noChangeArrowheads="1"/>
          </p:cNvSpPr>
          <p:nvPr/>
        </p:nvSpPr>
        <p:spPr bwMode="auto">
          <a:xfrm>
            <a:off x="647700" y="228600"/>
            <a:ext cx="78486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10000"/>
              </a:lnSpc>
            </a:pPr>
            <a:r>
              <a:rPr lang="fr-FR" sz="4000" b="1">
                <a:solidFill>
                  <a:schemeClr val="accent2"/>
                </a:solidFill>
                <a:effectLst>
                  <a:outerShdw blurRad="38100" dist="38100" dir="2700000" algn="tl">
                    <a:srgbClr val="DDDDDD"/>
                  </a:outerShdw>
                </a:effectLst>
              </a:rPr>
              <a:t>Amplitudes et vitesses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492" y="1123054"/>
            <a:ext cx="6029105" cy="5011534"/>
          </a:xfrm>
          <a:prstGeom prst="rect">
            <a:avLst/>
          </a:prstGeom>
        </p:spPr>
      </p:pic>
      <p:sp>
        <p:nvSpPr>
          <p:cNvPr id="2" name="ZoneTexte 1"/>
          <p:cNvSpPr txBox="1"/>
          <p:nvPr/>
        </p:nvSpPr>
        <p:spPr>
          <a:xfrm>
            <a:off x="51828" y="6466022"/>
            <a:ext cx="3393164" cy="338554"/>
          </a:xfrm>
          <a:prstGeom prst="rect">
            <a:avLst/>
          </a:prstGeom>
          <a:noFill/>
        </p:spPr>
        <p:txBody>
          <a:bodyPr wrap="none" rtlCol="0">
            <a:spAutoFit/>
          </a:bodyPr>
          <a:lstStyle/>
          <a:p>
            <a:r>
              <a:rPr lang="fr-FR" sz="1600" i="1">
                <a:solidFill>
                  <a:schemeClr val="tx1">
                    <a:lumMod val="50000"/>
                    <a:lumOff val="50000"/>
                  </a:schemeClr>
                </a:solidFill>
              </a:rPr>
              <a:t>Barnovsky et al. 2011. Nature vol. 471</a:t>
            </a:r>
          </a:p>
        </p:txBody>
      </p:sp>
      <p:sp>
        <p:nvSpPr>
          <p:cNvPr id="3" name="ZoneTexte 2"/>
          <p:cNvSpPr txBox="1"/>
          <p:nvPr/>
        </p:nvSpPr>
        <p:spPr>
          <a:xfrm rot="16200000">
            <a:off x="84224" y="3602311"/>
            <a:ext cx="3150547" cy="369332"/>
          </a:xfrm>
          <a:prstGeom prst="rect">
            <a:avLst/>
          </a:prstGeom>
          <a:solidFill>
            <a:schemeClr val="bg1"/>
          </a:solidFill>
        </p:spPr>
        <p:txBody>
          <a:bodyPr wrap="none" rtlCol="0">
            <a:spAutoFit/>
          </a:bodyPr>
          <a:lstStyle/>
          <a:p>
            <a:r>
              <a:rPr lang="fr-FR">
                <a:solidFill>
                  <a:schemeClr val="tx1">
                    <a:lumMod val="75000"/>
                    <a:lumOff val="25000"/>
                  </a:schemeClr>
                </a:solidFill>
              </a:rPr>
              <a:t>Extinctions/million species-year</a:t>
            </a:r>
          </a:p>
        </p:txBody>
      </p:sp>
      <p:sp>
        <p:nvSpPr>
          <p:cNvPr id="18" name="ZoneTexte 17"/>
          <p:cNvSpPr txBox="1"/>
          <p:nvPr/>
        </p:nvSpPr>
        <p:spPr>
          <a:xfrm>
            <a:off x="2944997" y="5820499"/>
            <a:ext cx="3607365" cy="369332"/>
          </a:xfrm>
          <a:prstGeom prst="rect">
            <a:avLst/>
          </a:prstGeom>
          <a:solidFill>
            <a:schemeClr val="bg1"/>
          </a:solidFill>
        </p:spPr>
        <p:txBody>
          <a:bodyPr wrap="none" rtlCol="0">
            <a:spAutoFit/>
          </a:bodyPr>
          <a:lstStyle/>
          <a:p>
            <a:r>
              <a:rPr lang="fr-FR">
                <a:solidFill>
                  <a:schemeClr val="tx1">
                    <a:lumMod val="75000"/>
                    <a:lumOff val="25000"/>
                  </a:schemeClr>
                </a:solidFill>
              </a:rPr>
              <a:t>Extinction magnitude (% of species)</a:t>
            </a:r>
          </a:p>
        </p:txBody>
      </p:sp>
    </p:spTree>
    <p:extLst>
      <p:ext uri="{BB962C8B-B14F-4D97-AF65-F5344CB8AC3E}">
        <p14:creationId xmlns:p14="http://schemas.microsoft.com/office/powerpoint/2010/main" val="8730759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8533" y="1549900"/>
            <a:ext cx="7829412" cy="646331"/>
          </a:xfrm>
          <a:prstGeom prst="rect">
            <a:avLst/>
          </a:prstGeom>
          <a:noFill/>
          <a:effectLst/>
        </p:spPr>
        <p:txBody>
          <a:bodyPr wrap="none" rtlCol="0">
            <a:spAutoFit/>
          </a:bodyPr>
          <a:lstStyle/>
          <a:p>
            <a:r>
              <a:rPr lang="fr-FR" sz="3600" b="1">
                <a:solidFill>
                  <a:schemeClr val="accent4">
                    <a:lumMod val="50000"/>
                  </a:schemeClr>
                </a:solidFill>
                <a:latin typeface="Arial"/>
                <a:cs typeface="Arial"/>
              </a:rPr>
              <a:t>Un réchauffement bref, mais brutal</a:t>
            </a:r>
            <a:endParaRPr lang="fr-FR" sz="3200" b="1">
              <a:solidFill>
                <a:schemeClr val="accent4">
                  <a:lumMod val="50000"/>
                </a:schemeClr>
              </a:solidFill>
              <a:latin typeface="Arial"/>
              <a:cs typeface="Arial"/>
            </a:endParaRPr>
          </a:p>
        </p:txBody>
      </p:sp>
      <p:sp>
        <p:nvSpPr>
          <p:cNvPr id="3" name="ZoneTexte 2"/>
          <p:cNvSpPr txBox="1"/>
          <p:nvPr/>
        </p:nvSpPr>
        <p:spPr>
          <a:xfrm>
            <a:off x="1295422" y="5752320"/>
            <a:ext cx="3070397" cy="523220"/>
          </a:xfrm>
          <a:prstGeom prst="rect">
            <a:avLst/>
          </a:prstGeom>
          <a:noFill/>
        </p:spPr>
        <p:txBody>
          <a:bodyPr wrap="none" rtlCol="0">
            <a:spAutoFit/>
          </a:bodyPr>
          <a:lstStyle/>
          <a:p>
            <a:r>
              <a:rPr lang="fr-FR" sz="2800" b="1">
                <a:solidFill>
                  <a:schemeClr val="accent4">
                    <a:lumMod val="75000"/>
                  </a:schemeClr>
                </a:solidFill>
              </a:rPr>
              <a:t>34° dans les océans</a:t>
            </a:r>
          </a:p>
        </p:txBody>
      </p:sp>
      <p:sp>
        <p:nvSpPr>
          <p:cNvPr id="6" name="ZoneTexte 5"/>
          <p:cNvSpPr txBox="1"/>
          <p:nvPr/>
        </p:nvSpPr>
        <p:spPr>
          <a:xfrm>
            <a:off x="2249341" y="340445"/>
            <a:ext cx="4671321" cy="707886"/>
          </a:xfrm>
          <a:prstGeom prst="rect">
            <a:avLst/>
          </a:prstGeom>
          <a:ln>
            <a:solidFill>
              <a:srgbClr val="E46C0A"/>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4000" b="1">
                <a:solidFill>
                  <a:srgbClr val="FF6600"/>
                </a:solidFill>
              </a:rPr>
              <a:t>-55 millions d’années</a:t>
            </a:r>
          </a:p>
        </p:txBody>
      </p:sp>
      <p:pic>
        <p:nvPicPr>
          <p:cNvPr id="11" name="Image 10" descr="Capture d’écran 2011-11-04 à 19.05.16.png"/>
          <p:cNvPicPr>
            <a:picLocks noChangeAspect="1"/>
          </p:cNvPicPr>
          <p:nvPr/>
        </p:nvPicPr>
        <p:blipFill rotWithShape="1">
          <a:blip r:embed="rId2">
            <a:extLst>
              <a:ext uri="{28A0092B-C50C-407E-A947-70E740481C1C}">
                <a14:useLocalDpi xmlns:a14="http://schemas.microsoft.com/office/drawing/2010/main"/>
              </a:ext>
            </a:extLst>
          </a:blip>
          <a:srcRect l="27417" r="23217" b="16986"/>
          <a:stretch/>
        </p:blipFill>
        <p:spPr>
          <a:xfrm>
            <a:off x="4440503" y="3821043"/>
            <a:ext cx="4699891" cy="3031318"/>
          </a:xfrm>
          <a:prstGeom prst="rect">
            <a:avLst/>
          </a:prstGeom>
        </p:spPr>
      </p:pic>
      <p:sp>
        <p:nvSpPr>
          <p:cNvPr id="13" name="ZoneTexte 12"/>
          <p:cNvSpPr txBox="1"/>
          <p:nvPr/>
        </p:nvSpPr>
        <p:spPr>
          <a:xfrm>
            <a:off x="424215" y="2374347"/>
            <a:ext cx="6059096" cy="523220"/>
          </a:xfrm>
          <a:prstGeom prst="rect">
            <a:avLst/>
          </a:prstGeom>
          <a:noFill/>
        </p:spPr>
        <p:txBody>
          <a:bodyPr wrap="none" rtlCol="0">
            <a:spAutoFit/>
          </a:bodyPr>
          <a:lstStyle/>
          <a:p>
            <a:r>
              <a:rPr lang="fr-FR" sz="2800">
                <a:solidFill>
                  <a:schemeClr val="accent4">
                    <a:lumMod val="75000"/>
                  </a:schemeClr>
                </a:solidFill>
              </a:rPr>
              <a:t>Extinctions </a:t>
            </a:r>
            <a:r>
              <a:rPr lang="fr-FR" sz="2000">
                <a:solidFill>
                  <a:schemeClr val="accent4">
                    <a:lumMod val="75000"/>
                  </a:schemeClr>
                </a:solidFill>
              </a:rPr>
              <a:t>(35 à 50% des micro-organismes marins)</a:t>
            </a:r>
            <a:endParaRPr lang="fr-FR" sz="2800">
              <a:solidFill>
                <a:schemeClr val="accent4">
                  <a:lumMod val="75000"/>
                </a:schemeClr>
              </a:solidFill>
            </a:endParaRPr>
          </a:p>
        </p:txBody>
      </p:sp>
      <p:sp>
        <p:nvSpPr>
          <p:cNvPr id="14" name="ZoneTexte 13"/>
          <p:cNvSpPr txBox="1"/>
          <p:nvPr/>
        </p:nvSpPr>
        <p:spPr>
          <a:xfrm>
            <a:off x="424215" y="3110135"/>
            <a:ext cx="3438411" cy="523220"/>
          </a:xfrm>
          <a:prstGeom prst="rect">
            <a:avLst/>
          </a:prstGeom>
          <a:noFill/>
        </p:spPr>
        <p:txBody>
          <a:bodyPr wrap="none" rtlCol="0">
            <a:spAutoFit/>
          </a:bodyPr>
          <a:lstStyle/>
          <a:p>
            <a:r>
              <a:rPr lang="fr-FR" sz="2800">
                <a:solidFill>
                  <a:schemeClr val="accent4">
                    <a:lumMod val="75000"/>
                  </a:schemeClr>
                </a:solidFill>
              </a:rPr>
              <a:t>Migration des espèces</a:t>
            </a:r>
          </a:p>
        </p:txBody>
      </p:sp>
      <p:sp>
        <p:nvSpPr>
          <p:cNvPr id="15" name="ZoneTexte 14"/>
          <p:cNvSpPr txBox="1"/>
          <p:nvPr/>
        </p:nvSpPr>
        <p:spPr>
          <a:xfrm>
            <a:off x="424215" y="3845923"/>
            <a:ext cx="4211610" cy="523220"/>
          </a:xfrm>
          <a:prstGeom prst="rect">
            <a:avLst/>
          </a:prstGeom>
          <a:noFill/>
        </p:spPr>
        <p:txBody>
          <a:bodyPr wrap="none" rtlCol="0">
            <a:spAutoFit/>
          </a:bodyPr>
          <a:lstStyle/>
          <a:p>
            <a:r>
              <a:rPr lang="fr-FR" sz="2800">
                <a:solidFill>
                  <a:schemeClr val="accent4">
                    <a:lumMod val="75000"/>
                  </a:schemeClr>
                </a:solidFill>
              </a:rPr>
              <a:t>Renouvellement des faunes</a:t>
            </a:r>
          </a:p>
        </p:txBody>
      </p:sp>
    </p:spTree>
    <p:extLst>
      <p:ext uri="{BB962C8B-B14F-4D97-AF65-F5344CB8AC3E}">
        <p14:creationId xmlns:p14="http://schemas.microsoft.com/office/powerpoint/2010/main" val="9756825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Text Box 1026"/>
          <p:cNvSpPr txBox="1">
            <a:spLocks noChangeArrowheads="1"/>
          </p:cNvSpPr>
          <p:nvPr/>
        </p:nvSpPr>
        <p:spPr bwMode="auto">
          <a:xfrm>
            <a:off x="304800" y="4876800"/>
            <a:ext cx="8534400" cy="18002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40000"/>
              </a:lnSpc>
            </a:pPr>
            <a:r>
              <a:rPr lang="fr-FR" sz="4000" b="1">
                <a:solidFill>
                  <a:srgbClr val="C0504D"/>
                </a:solidFill>
                <a:effectLst>
                  <a:outerShdw blurRad="38100" dist="38100" dir="2700000" algn="tl">
                    <a:srgbClr val="DDDDDD"/>
                  </a:outerShdw>
                </a:effectLst>
              </a:rPr>
              <a:t>En marche vers une autre structuration de la biosphère ?</a:t>
            </a:r>
          </a:p>
        </p:txBody>
      </p:sp>
      <p:sp>
        <p:nvSpPr>
          <p:cNvPr id="791555" name="Text Box 1027"/>
          <p:cNvSpPr txBox="1">
            <a:spLocks noChangeArrowheads="1"/>
          </p:cNvSpPr>
          <p:nvPr/>
        </p:nvSpPr>
        <p:spPr bwMode="auto">
          <a:xfrm>
            <a:off x="649288" y="231913"/>
            <a:ext cx="7848600" cy="156966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fr-FR" sz="4800" b="1">
                <a:solidFill>
                  <a:schemeClr val="accent2"/>
                </a:solidFill>
                <a:effectLst>
                  <a:outerShdw blurRad="38100" dist="38100" dir="2700000" algn="tl">
                    <a:srgbClr val="DDDDDD"/>
                  </a:outerShdw>
                </a:effectLst>
              </a:rPr>
              <a:t>Les ingrédients d</a:t>
            </a:r>
            <a:r>
              <a:rPr lang="fr-FR" sz="4800" b="1">
                <a:solidFill>
                  <a:schemeClr val="accent2"/>
                </a:solidFill>
                <a:effectLst>
                  <a:outerShdw blurRad="38100" dist="38100" dir="2700000" algn="tl">
                    <a:srgbClr val="DDDDDD"/>
                  </a:outerShdw>
                </a:effectLst>
                <a:latin typeface="Arial"/>
              </a:rPr>
              <a:t>’</a:t>
            </a:r>
            <a:r>
              <a:rPr lang="fr-FR" sz="4800" b="1">
                <a:solidFill>
                  <a:schemeClr val="accent2"/>
                </a:solidFill>
                <a:effectLst>
                  <a:outerShdw blurRad="38100" dist="38100" dir="2700000" algn="tl">
                    <a:srgbClr val="DDDDDD"/>
                  </a:outerShdw>
                </a:effectLst>
              </a:rPr>
              <a:t>une crise majeure</a:t>
            </a:r>
          </a:p>
        </p:txBody>
      </p:sp>
      <p:sp>
        <p:nvSpPr>
          <p:cNvPr id="791556" name="Text Box 1028"/>
          <p:cNvSpPr txBox="1">
            <a:spLocks noChangeArrowheads="1"/>
          </p:cNvSpPr>
          <p:nvPr/>
        </p:nvSpPr>
        <p:spPr bwMode="auto">
          <a:xfrm>
            <a:off x="190031" y="2762608"/>
            <a:ext cx="443703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400" b="1">
                <a:solidFill>
                  <a:schemeClr val="accent2"/>
                </a:solidFill>
              </a:rPr>
              <a:t>La crise actuelle l’est également…</a:t>
            </a:r>
          </a:p>
        </p:txBody>
      </p:sp>
      <p:sp>
        <p:nvSpPr>
          <p:cNvPr id="2" name="ZoneTexte 1"/>
          <p:cNvSpPr txBox="1"/>
          <p:nvPr/>
        </p:nvSpPr>
        <p:spPr>
          <a:xfrm>
            <a:off x="190031" y="2206312"/>
            <a:ext cx="8883862" cy="461665"/>
          </a:xfrm>
          <a:prstGeom prst="rect">
            <a:avLst/>
          </a:prstGeom>
          <a:noFill/>
        </p:spPr>
        <p:txBody>
          <a:bodyPr wrap="none" rtlCol="0">
            <a:spAutoFit/>
          </a:bodyPr>
          <a:lstStyle/>
          <a:p>
            <a:r>
              <a:rPr lang="fr-FR" sz="2400" b="1"/>
              <a:t>Une leçon du passé est que les crises ont toutes été multifactorielles</a:t>
            </a:r>
          </a:p>
        </p:txBody>
      </p:sp>
      <p:sp>
        <p:nvSpPr>
          <p:cNvPr id="6" name="ZoneTexte 5"/>
          <p:cNvSpPr txBox="1"/>
          <p:nvPr/>
        </p:nvSpPr>
        <p:spPr>
          <a:xfrm>
            <a:off x="190031" y="3639936"/>
            <a:ext cx="8945778" cy="830997"/>
          </a:xfrm>
          <a:prstGeom prst="rect">
            <a:avLst/>
          </a:prstGeom>
          <a:noFill/>
        </p:spPr>
        <p:txBody>
          <a:bodyPr wrap="none" rtlCol="0">
            <a:spAutoFit/>
          </a:bodyPr>
          <a:lstStyle/>
          <a:p>
            <a:r>
              <a:rPr lang="fr-FR" sz="2400" b="1"/>
              <a:t>Une leçon du passé est que les crises n’ont pas été des hécatombes</a:t>
            </a:r>
          </a:p>
          <a:p>
            <a:endParaRPr lang="fr-FR" sz="2400" b="1"/>
          </a:p>
        </p:txBody>
      </p:sp>
      <p:sp>
        <p:nvSpPr>
          <p:cNvPr id="7" name="Text Box 1028"/>
          <p:cNvSpPr txBox="1">
            <a:spLocks noChangeArrowheads="1"/>
          </p:cNvSpPr>
          <p:nvPr/>
        </p:nvSpPr>
        <p:spPr bwMode="auto">
          <a:xfrm>
            <a:off x="190031" y="4129391"/>
            <a:ext cx="507783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400" b="1">
                <a:solidFill>
                  <a:schemeClr val="accent2"/>
                </a:solidFill>
              </a:rPr>
              <a:t>La crise actuelle ne l’est pas non plus…</a:t>
            </a:r>
          </a:p>
        </p:txBody>
      </p:sp>
    </p:spTree>
    <p:extLst>
      <p:ext uri="{BB962C8B-B14F-4D97-AF65-F5344CB8AC3E}">
        <p14:creationId xmlns:p14="http://schemas.microsoft.com/office/powerpoint/2010/main" val="1977451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1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4" grpId="0"/>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496957" y="3765828"/>
            <a:ext cx="8139043" cy="2087217"/>
          </a:xfrm>
          <a:prstGeom prst="roundRect">
            <a:avLst/>
          </a:prstGeom>
          <a:solidFill>
            <a:schemeClr val="tx2">
              <a:lumMod val="40000"/>
              <a:lumOff val="6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5058" name="Text Box 2"/>
          <p:cNvSpPr txBox="1">
            <a:spLocks noChangeArrowheads="1"/>
          </p:cNvSpPr>
          <p:nvPr/>
        </p:nvSpPr>
        <p:spPr bwMode="auto">
          <a:xfrm>
            <a:off x="304800" y="381000"/>
            <a:ext cx="8534400" cy="18002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40000"/>
              </a:lnSpc>
            </a:pPr>
            <a:r>
              <a:rPr lang="fr-FR" sz="4000" b="1">
                <a:solidFill>
                  <a:srgbClr val="C0504D"/>
                </a:solidFill>
                <a:effectLst>
                  <a:outerShdw blurRad="38100" dist="38100" dir="2700000" algn="tl">
                    <a:srgbClr val="DDDDDD"/>
                  </a:outerShdw>
                </a:effectLst>
              </a:rPr>
              <a:t>Vers une autre structuration de la biosphère ! Oui mais …</a:t>
            </a:r>
          </a:p>
        </p:txBody>
      </p:sp>
      <p:sp>
        <p:nvSpPr>
          <p:cNvPr id="685059" name="Text Box 3"/>
          <p:cNvSpPr txBox="1">
            <a:spLocks noChangeArrowheads="1"/>
          </p:cNvSpPr>
          <p:nvPr/>
        </p:nvSpPr>
        <p:spPr bwMode="auto">
          <a:xfrm>
            <a:off x="914400" y="3073389"/>
            <a:ext cx="7369175" cy="266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20000"/>
              </a:lnSpc>
            </a:pPr>
            <a:endParaRPr lang="en-US" sz="2000">
              <a:solidFill>
                <a:schemeClr val="accent2">
                  <a:lumMod val="50000"/>
                </a:schemeClr>
              </a:solidFill>
            </a:endParaRPr>
          </a:p>
          <a:p>
            <a:pPr>
              <a:lnSpc>
                <a:spcPct val="120000"/>
              </a:lnSpc>
            </a:pPr>
            <a:endParaRPr lang="en-US" sz="2000">
              <a:solidFill>
                <a:schemeClr val="accent2">
                  <a:lumMod val="50000"/>
                </a:schemeClr>
              </a:solidFill>
            </a:endParaRPr>
          </a:p>
          <a:p>
            <a:pPr>
              <a:lnSpc>
                <a:spcPct val="120000"/>
              </a:lnSpc>
            </a:pPr>
            <a:r>
              <a:rPr lang="en-US" sz="2000">
                <a:solidFill>
                  <a:schemeClr val="accent2">
                    <a:lumMod val="50000"/>
                  </a:schemeClr>
                </a:solidFill>
              </a:rPr>
              <a:t>• Quelle est la vulnérabilité de la biosphère actuelle par rapport à celles qui ont subi les crises antérieures ?</a:t>
            </a:r>
          </a:p>
          <a:p>
            <a:pPr>
              <a:lnSpc>
                <a:spcPct val="120000"/>
              </a:lnSpc>
            </a:pPr>
            <a:endParaRPr lang="en-US" sz="2000">
              <a:solidFill>
                <a:schemeClr val="accent2">
                  <a:lumMod val="50000"/>
                </a:schemeClr>
              </a:solidFill>
            </a:endParaRPr>
          </a:p>
          <a:p>
            <a:pPr>
              <a:lnSpc>
                <a:spcPct val="120000"/>
              </a:lnSpc>
            </a:pPr>
            <a:r>
              <a:rPr lang="en-US" sz="2000">
                <a:solidFill>
                  <a:schemeClr val="accent2">
                    <a:lumMod val="50000"/>
                  </a:schemeClr>
                </a:solidFill>
              </a:rPr>
              <a:t>• Les patrons actuels de structuration de la biosphère conduisent-ils à amortir ou à amplifier les impacts d’une crise potentielle ?</a:t>
            </a:r>
            <a:endParaRPr lang="fr-FR" sz="2000">
              <a:solidFill>
                <a:schemeClr val="accent2">
                  <a:lumMod val="50000"/>
                </a:schemeClr>
              </a:solidFill>
            </a:endParaRPr>
          </a:p>
        </p:txBody>
      </p:sp>
    </p:spTree>
    <p:extLst>
      <p:ext uri="{BB962C8B-B14F-4D97-AF65-F5344CB8AC3E}">
        <p14:creationId xmlns:p14="http://schemas.microsoft.com/office/powerpoint/2010/main" val="72792005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8194" name="Group 2"/>
          <p:cNvGrpSpPr>
            <a:grpSpLocks/>
          </p:cNvGrpSpPr>
          <p:nvPr/>
        </p:nvGrpSpPr>
        <p:grpSpPr bwMode="auto">
          <a:xfrm>
            <a:off x="20638" y="1302712"/>
            <a:ext cx="5943600" cy="4921250"/>
            <a:chOff x="144" y="768"/>
            <a:chExt cx="3744" cy="3100"/>
          </a:xfrm>
        </p:grpSpPr>
        <p:grpSp>
          <p:nvGrpSpPr>
            <p:cNvPr id="648195" name="Group 3"/>
            <p:cNvGrpSpPr>
              <a:grpSpLocks/>
            </p:cNvGrpSpPr>
            <p:nvPr/>
          </p:nvGrpSpPr>
          <p:grpSpPr bwMode="auto">
            <a:xfrm>
              <a:off x="144" y="768"/>
              <a:ext cx="3744" cy="3100"/>
              <a:chOff x="144" y="768"/>
              <a:chExt cx="3744" cy="3100"/>
            </a:xfrm>
          </p:grpSpPr>
          <p:grpSp>
            <p:nvGrpSpPr>
              <p:cNvPr id="648196" name="Group 4"/>
              <p:cNvGrpSpPr>
                <a:grpSpLocks/>
              </p:cNvGrpSpPr>
              <p:nvPr/>
            </p:nvGrpSpPr>
            <p:grpSpPr bwMode="auto">
              <a:xfrm>
                <a:off x="192" y="768"/>
                <a:ext cx="3696" cy="3100"/>
                <a:chOff x="192" y="768"/>
                <a:chExt cx="3696" cy="3100"/>
              </a:xfrm>
            </p:grpSpPr>
            <p:pic>
              <p:nvPicPr>
                <p:cNvPr id="648197" name="Picture 5" descr="Profil temp océ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3696" cy="31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648198" name="Rectangle 6"/>
                <p:cNvSpPr>
                  <a:spLocks noChangeArrowheads="1"/>
                </p:cNvSpPr>
                <p:nvPr/>
              </p:nvSpPr>
              <p:spPr bwMode="auto">
                <a:xfrm>
                  <a:off x="3216" y="3360"/>
                  <a:ext cx="528" cy="192"/>
                </a:xfrm>
                <a:prstGeom prst="rect">
                  <a:avLst/>
                </a:prstGeom>
                <a:solidFill>
                  <a:schemeClr val="tx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endParaRPr lang="fr-FR"/>
                </a:p>
              </p:txBody>
            </p:sp>
            <p:sp>
              <p:nvSpPr>
                <p:cNvPr id="648199" name="Rectangle 7"/>
                <p:cNvSpPr>
                  <a:spLocks noChangeArrowheads="1"/>
                </p:cNvSpPr>
                <p:nvPr/>
              </p:nvSpPr>
              <p:spPr bwMode="auto">
                <a:xfrm>
                  <a:off x="1329" y="3216"/>
                  <a:ext cx="240" cy="336"/>
                </a:xfrm>
                <a:prstGeom prst="rect">
                  <a:avLst/>
                </a:prstGeom>
                <a:solidFill>
                  <a:schemeClr val="tx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endParaRPr lang="fr-FR"/>
                </a:p>
              </p:txBody>
            </p:sp>
          </p:grpSp>
          <p:sp>
            <p:nvSpPr>
              <p:cNvPr id="648200" name="Rectangle 8"/>
              <p:cNvSpPr>
                <a:spLocks noChangeArrowheads="1"/>
              </p:cNvSpPr>
              <p:nvPr/>
            </p:nvSpPr>
            <p:spPr bwMode="auto">
              <a:xfrm>
                <a:off x="144" y="816"/>
                <a:ext cx="384" cy="33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fr-FR"/>
              </a:p>
            </p:txBody>
          </p:sp>
        </p:grpSp>
        <p:sp>
          <p:nvSpPr>
            <p:cNvPr id="648201" name="Text Box 9"/>
            <p:cNvSpPr txBox="1">
              <a:spLocks noChangeArrowheads="1"/>
            </p:cNvSpPr>
            <p:nvPr/>
          </p:nvSpPr>
          <p:spPr bwMode="auto">
            <a:xfrm>
              <a:off x="3472" y="3466"/>
              <a:ext cx="344"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1"/>
                  </a:solidFill>
                </a:rPr>
                <a:t>Ifremer</a:t>
              </a:r>
            </a:p>
          </p:txBody>
        </p:sp>
      </p:grpSp>
      <p:sp>
        <p:nvSpPr>
          <p:cNvPr id="648202" name="Text Box 10"/>
          <p:cNvSpPr txBox="1">
            <a:spLocks noChangeArrowheads="1"/>
          </p:cNvSpPr>
          <p:nvPr/>
        </p:nvSpPr>
        <p:spPr bwMode="auto">
          <a:xfrm>
            <a:off x="1295400" y="6226314"/>
            <a:ext cx="419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2000"/>
              <a:t>Températures de l</a:t>
            </a:r>
            <a:r>
              <a:rPr lang="ja-JP" altLang="fr-FR" sz="2000"/>
              <a:t>’</a:t>
            </a:r>
            <a:r>
              <a:rPr lang="fr-FR" sz="2000"/>
              <a:t>Atlantique Sud</a:t>
            </a:r>
          </a:p>
        </p:txBody>
      </p:sp>
      <p:sp>
        <p:nvSpPr>
          <p:cNvPr id="648203" name="Text Box 11"/>
          <p:cNvSpPr txBox="1">
            <a:spLocks noChangeArrowheads="1"/>
          </p:cNvSpPr>
          <p:nvPr/>
        </p:nvSpPr>
        <p:spPr bwMode="auto">
          <a:xfrm>
            <a:off x="96837" y="228600"/>
            <a:ext cx="8892553" cy="7591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10000"/>
              </a:lnSpc>
            </a:pPr>
            <a:r>
              <a:rPr lang="fr-FR" sz="4000" b="1">
                <a:solidFill>
                  <a:schemeClr val="accent2"/>
                </a:solidFill>
                <a:effectLst>
                  <a:outerShdw blurRad="38100" dist="38100" dir="2700000" algn="tl">
                    <a:srgbClr val="DDDDDD"/>
                  </a:outerShdw>
                </a:effectLst>
              </a:rPr>
              <a:t>Une situation originale: la psychrosphère</a:t>
            </a:r>
          </a:p>
        </p:txBody>
      </p:sp>
      <p:sp>
        <p:nvSpPr>
          <p:cNvPr id="648206" name="Text Box 14"/>
          <p:cNvSpPr txBox="1">
            <a:spLocks noChangeArrowheads="1"/>
          </p:cNvSpPr>
          <p:nvPr/>
        </p:nvSpPr>
        <p:spPr bwMode="auto">
          <a:xfrm>
            <a:off x="6708777" y="1916885"/>
            <a:ext cx="1582484" cy="207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130000"/>
              </a:lnSpc>
              <a:buFont typeface="Times" charset="0"/>
              <a:buChar char="•"/>
            </a:pPr>
            <a:r>
              <a:rPr lang="fr-FR" sz="2000" b="1">
                <a:solidFill>
                  <a:schemeClr val="accent2">
                    <a:lumMod val="75000"/>
                  </a:schemeClr>
                </a:solidFill>
              </a:rPr>
              <a:t> Actuel</a:t>
            </a:r>
          </a:p>
          <a:p>
            <a:pPr>
              <a:lnSpc>
                <a:spcPct val="130000"/>
              </a:lnSpc>
              <a:buFont typeface="Times" charset="0"/>
              <a:buChar char="•"/>
            </a:pPr>
            <a:r>
              <a:rPr lang="fr-FR" sz="2000" b="1">
                <a:solidFill>
                  <a:schemeClr val="accent2">
                    <a:lumMod val="75000"/>
                  </a:schemeClr>
                </a:solidFill>
              </a:rPr>
              <a:t> Carbonifère</a:t>
            </a:r>
          </a:p>
          <a:p>
            <a:pPr>
              <a:lnSpc>
                <a:spcPct val="130000"/>
              </a:lnSpc>
              <a:buFont typeface="Times" charset="0"/>
              <a:buChar char="•"/>
            </a:pPr>
            <a:r>
              <a:rPr lang="fr-FR" sz="2000" b="1">
                <a:solidFill>
                  <a:schemeClr val="accent2">
                    <a:lumMod val="75000"/>
                  </a:schemeClr>
                </a:solidFill>
              </a:rPr>
              <a:t> Ordovicien</a:t>
            </a:r>
          </a:p>
          <a:p>
            <a:pPr>
              <a:lnSpc>
                <a:spcPct val="130000"/>
              </a:lnSpc>
            </a:pPr>
            <a:endParaRPr lang="fr-FR" sz="2000" b="1">
              <a:solidFill>
                <a:schemeClr val="accent2">
                  <a:lumMod val="75000"/>
                </a:schemeClr>
              </a:solidFill>
            </a:endParaRPr>
          </a:p>
          <a:p>
            <a:pPr>
              <a:lnSpc>
                <a:spcPct val="130000"/>
              </a:lnSpc>
              <a:buFont typeface="Times" charset="0"/>
              <a:buChar char="•"/>
            </a:pPr>
            <a:r>
              <a:rPr lang="fr-FR" sz="2000" b="1">
                <a:solidFill>
                  <a:schemeClr val="accent2">
                    <a:lumMod val="75000"/>
                  </a:schemeClr>
                </a:solidFill>
              </a:rPr>
              <a:t> </a:t>
            </a:r>
            <a:r>
              <a:rPr lang="fr-FR" sz="2000" b="1" i="1">
                <a:solidFill>
                  <a:schemeClr val="accent2">
                    <a:lumMod val="75000"/>
                  </a:schemeClr>
                </a:solidFill>
              </a:rPr>
              <a:t>C. inférieur</a:t>
            </a:r>
          </a:p>
        </p:txBody>
      </p:sp>
      <p:sp>
        <p:nvSpPr>
          <p:cNvPr id="3" name="ZoneTexte 2"/>
          <p:cNvSpPr txBox="1"/>
          <p:nvPr/>
        </p:nvSpPr>
        <p:spPr>
          <a:xfrm>
            <a:off x="6043618" y="4865746"/>
            <a:ext cx="3025152" cy="646331"/>
          </a:xfrm>
          <a:prstGeom prst="rect">
            <a:avLst/>
          </a:prstGeom>
          <a:noFill/>
        </p:spPr>
        <p:txBody>
          <a:bodyPr wrap="square" rtlCol="0">
            <a:spAutoFit/>
          </a:bodyPr>
          <a:lstStyle/>
          <a:p>
            <a:r>
              <a:rPr lang="fr-FR">
                <a:solidFill>
                  <a:schemeClr val="accent2">
                    <a:lumMod val="75000"/>
                  </a:schemeClr>
                </a:solidFill>
              </a:rPr>
              <a:t>En référence inverse au PETM, est-ce un avantage ou pas ?</a:t>
            </a:r>
          </a:p>
        </p:txBody>
      </p:sp>
    </p:spTree>
    <p:extLst>
      <p:ext uri="{BB962C8B-B14F-4D97-AF65-F5344CB8AC3E}">
        <p14:creationId xmlns:p14="http://schemas.microsoft.com/office/powerpoint/2010/main" val="9270197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952" name="Group 8"/>
          <p:cNvGrpSpPr>
            <a:grpSpLocks/>
          </p:cNvGrpSpPr>
          <p:nvPr/>
        </p:nvGrpSpPr>
        <p:grpSpPr bwMode="auto">
          <a:xfrm>
            <a:off x="439652" y="1401043"/>
            <a:ext cx="5479222" cy="3064151"/>
            <a:chOff x="288" y="608"/>
            <a:chExt cx="5160" cy="3430"/>
          </a:xfrm>
        </p:grpSpPr>
        <p:pic>
          <p:nvPicPr>
            <p:cNvPr id="338949" name="Picture 5" descr="biodiversity d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608"/>
              <a:ext cx="5160" cy="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8" name="Rectangle 4"/>
            <p:cNvSpPr>
              <a:spLocks noChangeArrowheads="1"/>
            </p:cNvSpPr>
            <p:nvPr/>
          </p:nvSpPr>
          <p:spPr bwMode="auto">
            <a:xfrm>
              <a:off x="364" y="3888"/>
              <a:ext cx="740"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rgbClr val="C0C0C0"/>
                  </a:solidFill>
                </a:rPr>
                <a:t>www.brazadv.com/i</a:t>
              </a:r>
            </a:p>
          </p:txBody>
        </p:sp>
      </p:grpSp>
      <p:sp>
        <p:nvSpPr>
          <p:cNvPr id="338953" name="Text Box 9"/>
          <p:cNvSpPr txBox="1">
            <a:spLocks noChangeArrowheads="1"/>
          </p:cNvSpPr>
          <p:nvPr/>
        </p:nvSpPr>
        <p:spPr bwMode="auto">
          <a:xfrm>
            <a:off x="647700" y="152400"/>
            <a:ext cx="7848600"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fr-FR" sz="4000" b="1">
                <a:solidFill>
                  <a:srgbClr val="C0504D"/>
                </a:solidFill>
                <a:effectLst>
                  <a:outerShdw blurRad="38100" dist="38100" dir="2700000" algn="tl">
                    <a:srgbClr val="DDDDDD"/>
                  </a:outerShdw>
                </a:effectLst>
              </a:rPr>
              <a:t>Organisation macroécologique</a:t>
            </a:r>
          </a:p>
        </p:txBody>
      </p:sp>
      <p:sp>
        <p:nvSpPr>
          <p:cNvPr id="7" name="Text Box 6"/>
          <p:cNvSpPr txBox="1">
            <a:spLocks noChangeArrowheads="1"/>
          </p:cNvSpPr>
          <p:nvPr/>
        </p:nvSpPr>
        <p:spPr bwMode="auto">
          <a:xfrm>
            <a:off x="520354" y="5018157"/>
            <a:ext cx="3005951" cy="141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120000"/>
              </a:lnSpc>
            </a:pPr>
            <a:r>
              <a:rPr lang="fr-FR">
                <a:solidFill>
                  <a:srgbClr val="C0504D"/>
                </a:solidFill>
                <a:latin typeface="Arial Black" charset="0"/>
              </a:rPr>
              <a:t>Hots spots</a:t>
            </a:r>
          </a:p>
          <a:p>
            <a:pPr>
              <a:lnSpc>
                <a:spcPct val="120000"/>
              </a:lnSpc>
            </a:pPr>
            <a:r>
              <a:rPr lang="fr-FR">
                <a:solidFill>
                  <a:srgbClr val="C0504D"/>
                </a:solidFill>
                <a:latin typeface="Arial Black" charset="0"/>
              </a:rPr>
              <a:t>Endémisme</a:t>
            </a:r>
          </a:p>
          <a:p>
            <a:pPr>
              <a:lnSpc>
                <a:spcPct val="120000"/>
              </a:lnSpc>
            </a:pPr>
            <a:r>
              <a:rPr lang="fr-FR">
                <a:solidFill>
                  <a:srgbClr val="C0504D"/>
                </a:solidFill>
                <a:latin typeface="Arial Black" charset="0"/>
              </a:rPr>
              <a:t>Gradients latitudinaux</a:t>
            </a:r>
          </a:p>
          <a:p>
            <a:pPr>
              <a:lnSpc>
                <a:spcPct val="120000"/>
              </a:lnSpc>
            </a:pPr>
            <a:r>
              <a:rPr lang="fr-FR">
                <a:solidFill>
                  <a:srgbClr val="C0504D"/>
                </a:solidFill>
                <a:latin typeface="Arial Black" charset="0"/>
              </a:rPr>
              <a:t>…</a:t>
            </a:r>
          </a:p>
        </p:txBody>
      </p:sp>
      <p:sp>
        <p:nvSpPr>
          <p:cNvPr id="2" name="ZoneTexte 1"/>
          <p:cNvSpPr txBox="1"/>
          <p:nvPr/>
        </p:nvSpPr>
        <p:spPr>
          <a:xfrm>
            <a:off x="4781841" y="5270812"/>
            <a:ext cx="3842518" cy="400110"/>
          </a:xfrm>
          <a:prstGeom prst="rect">
            <a:avLst/>
          </a:prstGeom>
          <a:noFill/>
        </p:spPr>
        <p:txBody>
          <a:bodyPr wrap="none" rtlCol="0">
            <a:spAutoFit/>
          </a:bodyPr>
          <a:lstStyle/>
          <a:p>
            <a:r>
              <a:rPr lang="fr-FR" sz="2000" b="1">
                <a:solidFill>
                  <a:srgbClr val="006900"/>
                </a:solidFill>
                <a:latin typeface="Arial Black"/>
                <a:cs typeface="Arial Black"/>
              </a:rPr>
              <a:t>Autant de particularismes</a:t>
            </a:r>
          </a:p>
        </p:txBody>
      </p:sp>
    </p:spTree>
    <p:extLst>
      <p:ext uri="{BB962C8B-B14F-4D97-AF65-F5344CB8AC3E}">
        <p14:creationId xmlns:p14="http://schemas.microsoft.com/office/powerpoint/2010/main" val="50572883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6" name="Picture 4" descr="Biotas et biomes"/>
          <p:cNvPicPr>
            <a:picLocks noChangeAspect="1" noChangeArrowheads="1"/>
          </p:cNvPicPr>
          <p:nvPr/>
        </p:nvPicPr>
        <p:blipFill>
          <a:blip r:embed="rId3">
            <a:extLst>
              <a:ext uri="{28A0092B-C50C-407E-A947-70E740481C1C}">
                <a14:useLocalDpi xmlns:a14="http://schemas.microsoft.com/office/drawing/2010/main" val="0"/>
              </a:ext>
            </a:extLst>
          </a:blip>
          <a:srcRect b="1805"/>
          <a:stretch>
            <a:fillRect/>
          </a:stretch>
        </p:blipFill>
        <p:spPr bwMode="auto">
          <a:xfrm>
            <a:off x="412750" y="1066800"/>
            <a:ext cx="8305800" cy="51958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7" name="Text Box 5"/>
          <p:cNvSpPr txBox="1">
            <a:spLocks noChangeArrowheads="1"/>
          </p:cNvSpPr>
          <p:nvPr/>
        </p:nvSpPr>
        <p:spPr bwMode="auto">
          <a:xfrm>
            <a:off x="2455863" y="223838"/>
            <a:ext cx="3726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4000" b="1">
                <a:solidFill>
                  <a:srgbClr val="C0504D"/>
                </a:solidFill>
                <a:effectLst>
                  <a:outerShdw blurRad="38100" dist="38100" dir="2700000" algn="tl">
                    <a:srgbClr val="DDDDDD"/>
                  </a:outerShdw>
                </a:effectLst>
              </a:rPr>
              <a:t>Biomes et biotas</a:t>
            </a:r>
          </a:p>
        </p:txBody>
      </p:sp>
      <p:sp>
        <p:nvSpPr>
          <p:cNvPr id="422918" name="Text Box 6"/>
          <p:cNvSpPr txBox="1">
            <a:spLocks noChangeArrowheads="1"/>
          </p:cNvSpPr>
          <p:nvPr/>
        </p:nvSpPr>
        <p:spPr bwMode="auto">
          <a:xfrm>
            <a:off x="5647608" y="6324600"/>
            <a:ext cx="3060942"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solidFill>
                  <a:srgbClr val="C0504D"/>
                </a:solidFill>
                <a:latin typeface="Arial Black" charset="0"/>
              </a:rPr>
              <a:t>Un croisement original</a:t>
            </a:r>
          </a:p>
        </p:txBody>
      </p:sp>
      <p:grpSp>
        <p:nvGrpSpPr>
          <p:cNvPr id="422922" name="Group 10"/>
          <p:cNvGrpSpPr>
            <a:grpSpLocks/>
          </p:cNvGrpSpPr>
          <p:nvPr/>
        </p:nvGrpSpPr>
        <p:grpSpPr bwMode="auto">
          <a:xfrm>
            <a:off x="2819400" y="2586038"/>
            <a:ext cx="4953000" cy="842962"/>
            <a:chOff x="1776" y="1629"/>
            <a:chExt cx="3120" cy="531"/>
          </a:xfrm>
        </p:grpSpPr>
        <p:sp>
          <p:nvSpPr>
            <p:cNvPr id="422919" name="Oval 7"/>
            <p:cNvSpPr>
              <a:spLocks noChangeArrowheads="1"/>
            </p:cNvSpPr>
            <p:nvPr/>
          </p:nvSpPr>
          <p:spPr bwMode="auto">
            <a:xfrm>
              <a:off x="1776" y="1728"/>
              <a:ext cx="624" cy="432"/>
            </a:xfrm>
            <a:prstGeom prst="ellipse">
              <a:avLst/>
            </a:prstGeom>
            <a:noFill/>
            <a:ln w="28575">
              <a:solidFill>
                <a:srgbClr val="0EFF16"/>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22920" name="Oval 8"/>
            <p:cNvSpPr>
              <a:spLocks noChangeArrowheads="1"/>
            </p:cNvSpPr>
            <p:nvPr/>
          </p:nvSpPr>
          <p:spPr bwMode="auto">
            <a:xfrm>
              <a:off x="2615" y="1629"/>
              <a:ext cx="720" cy="384"/>
            </a:xfrm>
            <a:prstGeom prst="ellipse">
              <a:avLst/>
            </a:prstGeom>
            <a:noFill/>
            <a:ln w="28575">
              <a:solidFill>
                <a:srgbClr val="0EFF16"/>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22921" name="Oval 9"/>
            <p:cNvSpPr>
              <a:spLocks noChangeArrowheads="1"/>
            </p:cNvSpPr>
            <p:nvPr/>
          </p:nvSpPr>
          <p:spPr bwMode="auto">
            <a:xfrm>
              <a:off x="3984" y="1680"/>
              <a:ext cx="912" cy="384"/>
            </a:xfrm>
            <a:prstGeom prst="ellipse">
              <a:avLst/>
            </a:prstGeom>
            <a:noFill/>
            <a:ln w="28575">
              <a:solidFill>
                <a:srgbClr val="0EFF16"/>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grpSp>
        <p:nvGrpSpPr>
          <p:cNvPr id="422928" name="Group 16"/>
          <p:cNvGrpSpPr>
            <a:grpSpLocks/>
          </p:cNvGrpSpPr>
          <p:nvPr/>
        </p:nvGrpSpPr>
        <p:grpSpPr bwMode="auto">
          <a:xfrm>
            <a:off x="2590800" y="2209800"/>
            <a:ext cx="5638800" cy="1524000"/>
            <a:chOff x="1632" y="1392"/>
            <a:chExt cx="3552" cy="960"/>
          </a:xfrm>
        </p:grpSpPr>
        <p:sp>
          <p:nvSpPr>
            <p:cNvPr id="422924" name="Oval 12"/>
            <p:cNvSpPr>
              <a:spLocks noChangeArrowheads="1"/>
            </p:cNvSpPr>
            <p:nvPr/>
          </p:nvSpPr>
          <p:spPr bwMode="auto">
            <a:xfrm>
              <a:off x="1632" y="1440"/>
              <a:ext cx="528" cy="291"/>
            </a:xfrm>
            <a:prstGeom prst="ellipse">
              <a:avLst/>
            </a:prstGeom>
            <a:noFill/>
            <a:ln w="28575">
              <a:solidFill>
                <a:srgbClr val="E3070A"/>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22925" name="Oval 13"/>
            <p:cNvSpPr>
              <a:spLocks noChangeArrowheads="1"/>
            </p:cNvSpPr>
            <p:nvPr/>
          </p:nvSpPr>
          <p:spPr bwMode="auto">
            <a:xfrm>
              <a:off x="4560" y="2016"/>
              <a:ext cx="624" cy="336"/>
            </a:xfrm>
            <a:prstGeom prst="ellipse">
              <a:avLst/>
            </a:prstGeom>
            <a:noFill/>
            <a:ln w="28575">
              <a:solidFill>
                <a:srgbClr val="E3070A"/>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22926" name="Oval 14"/>
            <p:cNvSpPr>
              <a:spLocks noChangeArrowheads="1"/>
            </p:cNvSpPr>
            <p:nvPr/>
          </p:nvSpPr>
          <p:spPr bwMode="auto">
            <a:xfrm>
              <a:off x="3168" y="1392"/>
              <a:ext cx="432" cy="288"/>
            </a:xfrm>
            <a:prstGeom prst="ellipse">
              <a:avLst/>
            </a:prstGeom>
            <a:noFill/>
            <a:ln w="28575">
              <a:solidFill>
                <a:srgbClr val="E3070A"/>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22927" name="Oval 15"/>
            <p:cNvSpPr>
              <a:spLocks noChangeArrowheads="1"/>
            </p:cNvSpPr>
            <p:nvPr/>
          </p:nvSpPr>
          <p:spPr bwMode="auto">
            <a:xfrm>
              <a:off x="3552" y="1632"/>
              <a:ext cx="432" cy="288"/>
            </a:xfrm>
            <a:prstGeom prst="ellipse">
              <a:avLst/>
            </a:prstGeom>
            <a:noFill/>
            <a:ln w="28575">
              <a:solidFill>
                <a:srgbClr val="E3070A"/>
              </a:solidFill>
              <a:round/>
              <a:headEnd/>
              <a:tailEnd/>
            </a:ln>
            <a:effectLst>
              <a:outerShdw blurRad="38100" dist="25399" dir="2700000" algn="ctr" rotWithShape="0">
                <a:schemeClr val="tx1">
                  <a:alpha val="89999"/>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fr-FR"/>
            </a:p>
          </p:txBody>
        </p:sp>
      </p:grpSp>
    </p:spTree>
    <p:extLst>
      <p:ext uri="{BB962C8B-B14F-4D97-AF65-F5344CB8AC3E}">
        <p14:creationId xmlns:p14="http://schemas.microsoft.com/office/powerpoint/2010/main" val="648604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422922"/>
                                        </p:tgtEl>
                                        <p:attrNameLst>
                                          <p:attrName>style.visibility</p:attrName>
                                        </p:attrNameLst>
                                      </p:cBhvr>
                                      <p:to>
                                        <p:strVal val="visible"/>
                                      </p:to>
                                    </p:set>
                                    <p:animEffect transition="in" filter="barn(outVertical)">
                                      <p:cBhvr>
                                        <p:cTn id="7" dur="500"/>
                                        <p:tgtEl>
                                          <p:spTgt spid="422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422928"/>
                                        </p:tgtEl>
                                        <p:attrNameLst>
                                          <p:attrName>style.visibility</p:attrName>
                                        </p:attrNameLst>
                                      </p:cBhvr>
                                      <p:to>
                                        <p:strVal val="visible"/>
                                      </p:to>
                                    </p:set>
                                    <p:animEffect transition="in" filter="barn(outVertical)">
                                      <p:cBhvr>
                                        <p:cTn id="12" dur="500"/>
                                        <p:tgtEl>
                                          <p:spTgt spid="422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42036" y="100415"/>
            <a:ext cx="4060087" cy="3143938"/>
            <a:chOff x="42036" y="100415"/>
            <a:chExt cx="4060087" cy="3143938"/>
          </a:xfrm>
        </p:grpSpPr>
        <p:pic>
          <p:nvPicPr>
            <p:cNvPr id="4" name="Picture 7" descr="foule-sur-la-pl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036" y="100415"/>
              <a:ext cx="4060087" cy="2714630"/>
            </a:xfrm>
            <a:prstGeom prst="rect">
              <a:avLst/>
            </a:prstGeom>
            <a:noFill/>
            <a:effectLst>
              <a:outerShdw blurRad="63500" dist="635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86119" y="2844243"/>
              <a:ext cx="915660" cy="400110"/>
            </a:xfrm>
            <a:prstGeom prst="rect">
              <a:avLst/>
            </a:prstGeom>
            <a:noFill/>
          </p:spPr>
          <p:txBody>
            <a:bodyPr wrap="none" rtlCol="0">
              <a:spAutoFit/>
            </a:bodyPr>
            <a:lstStyle/>
            <a:p>
              <a:r>
                <a:rPr lang="fr-FR" sz="2000" b="1">
                  <a:solidFill>
                    <a:schemeClr val="tx1">
                      <a:lumMod val="85000"/>
                      <a:lumOff val="15000"/>
                    </a:schemeClr>
                  </a:solidFill>
                </a:rPr>
                <a:t>pullule</a:t>
              </a:r>
            </a:p>
          </p:txBody>
        </p:sp>
      </p:grpSp>
      <p:grpSp>
        <p:nvGrpSpPr>
          <p:cNvPr id="17" name="Grouper 16"/>
          <p:cNvGrpSpPr/>
          <p:nvPr/>
        </p:nvGrpSpPr>
        <p:grpSpPr>
          <a:xfrm>
            <a:off x="2189744" y="1737311"/>
            <a:ext cx="4041246" cy="3392957"/>
            <a:chOff x="2189744" y="1737311"/>
            <a:chExt cx="4041246" cy="3392957"/>
          </a:xfrm>
        </p:grpSpPr>
        <p:grpSp>
          <p:nvGrpSpPr>
            <p:cNvPr id="5" name="Group 11"/>
            <p:cNvGrpSpPr>
              <a:grpSpLocks/>
            </p:cNvGrpSpPr>
            <p:nvPr/>
          </p:nvGrpSpPr>
          <p:grpSpPr bwMode="auto">
            <a:xfrm>
              <a:off x="2189744" y="1737311"/>
              <a:ext cx="4041246" cy="2992847"/>
              <a:chOff x="2544" y="826"/>
              <a:chExt cx="4368" cy="3494"/>
            </a:xfrm>
          </p:grpSpPr>
          <p:pic>
            <p:nvPicPr>
              <p:cNvPr id="6" name="Picture 8" descr="apollo-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4" y="826"/>
                <a:ext cx="4368" cy="349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2581" y="4096"/>
                <a:ext cx="284"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bg2"/>
                    </a:solidFill>
                  </a:rPr>
                  <a:t>Nasa</a:t>
                </a:r>
              </a:p>
            </p:txBody>
          </p:sp>
        </p:grpSp>
        <p:sp>
          <p:nvSpPr>
            <p:cNvPr id="13" name="ZoneTexte 12"/>
            <p:cNvSpPr txBox="1"/>
            <p:nvPr/>
          </p:nvSpPr>
          <p:spPr>
            <a:xfrm>
              <a:off x="3495407" y="4730158"/>
              <a:ext cx="845779" cy="400110"/>
            </a:xfrm>
            <a:prstGeom prst="rect">
              <a:avLst/>
            </a:prstGeom>
            <a:noFill/>
          </p:spPr>
          <p:txBody>
            <a:bodyPr wrap="none" rtlCol="0">
              <a:spAutoFit/>
            </a:bodyPr>
            <a:lstStyle/>
            <a:p>
              <a:r>
                <a:rPr lang="fr-FR" sz="2000" b="1">
                  <a:solidFill>
                    <a:schemeClr val="tx1">
                      <a:lumMod val="85000"/>
                      <a:lumOff val="15000"/>
                    </a:schemeClr>
                  </a:solidFill>
                </a:rPr>
                <a:t>bouge</a:t>
              </a:r>
            </a:p>
          </p:txBody>
        </p:sp>
      </p:grpSp>
      <p:grpSp>
        <p:nvGrpSpPr>
          <p:cNvPr id="18" name="Grouper 17"/>
          <p:cNvGrpSpPr/>
          <p:nvPr/>
        </p:nvGrpSpPr>
        <p:grpSpPr>
          <a:xfrm>
            <a:off x="5346076" y="3407278"/>
            <a:ext cx="3621296" cy="3427149"/>
            <a:chOff x="5346076" y="3407278"/>
            <a:chExt cx="3621296" cy="3427149"/>
          </a:xfrm>
        </p:grpSpPr>
        <p:grpSp>
          <p:nvGrpSpPr>
            <p:cNvPr id="11" name="Grouper 10"/>
            <p:cNvGrpSpPr/>
            <p:nvPr/>
          </p:nvGrpSpPr>
          <p:grpSpPr>
            <a:xfrm>
              <a:off x="5346076" y="3407278"/>
              <a:ext cx="3621296" cy="3294554"/>
              <a:chOff x="5141704" y="3086100"/>
              <a:chExt cx="3621296" cy="3294554"/>
            </a:xfrm>
          </p:grpSpPr>
          <p:pic>
            <p:nvPicPr>
              <p:cNvPr id="9" name="Picture 9" descr="chapatte_demograph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1704" y="3086100"/>
                <a:ext cx="3621296" cy="3027039"/>
              </a:xfrm>
              <a:prstGeom prst="rect">
                <a:avLst/>
              </a:prstGeom>
              <a:noFill/>
              <a:effectLst>
                <a:outerShdw blurRad="63500" dist="635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5171050" y="6149822"/>
                <a:ext cx="2343761" cy="23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900">
                    <a:solidFill>
                      <a:schemeClr val="tx1">
                        <a:lumMod val="75000"/>
                        <a:lumOff val="25000"/>
                      </a:schemeClr>
                    </a:solidFill>
                  </a:rPr>
                  <a:t>© Chappatte - www.globecartoon.com/dessin</a:t>
                </a:r>
              </a:p>
            </p:txBody>
          </p:sp>
        </p:grpSp>
        <p:sp>
          <p:nvSpPr>
            <p:cNvPr id="14" name="ZoneTexte 13"/>
            <p:cNvSpPr txBox="1"/>
            <p:nvPr/>
          </p:nvSpPr>
          <p:spPr>
            <a:xfrm>
              <a:off x="7983497" y="6434317"/>
              <a:ext cx="865942" cy="400110"/>
            </a:xfrm>
            <a:prstGeom prst="rect">
              <a:avLst/>
            </a:prstGeom>
            <a:noFill/>
          </p:spPr>
          <p:txBody>
            <a:bodyPr wrap="none" rtlCol="0">
              <a:spAutoFit/>
            </a:bodyPr>
            <a:lstStyle/>
            <a:p>
              <a:r>
                <a:rPr lang="fr-FR" sz="2000" b="1">
                  <a:solidFill>
                    <a:schemeClr val="tx1">
                      <a:lumMod val="85000"/>
                      <a:lumOff val="15000"/>
                    </a:schemeClr>
                  </a:solidFill>
                </a:rPr>
                <a:t>grosse</a:t>
              </a:r>
            </a:p>
          </p:txBody>
        </p:sp>
      </p:grpSp>
      <p:sp>
        <p:nvSpPr>
          <p:cNvPr id="15" name="Rectangle 14"/>
          <p:cNvSpPr/>
          <p:nvPr/>
        </p:nvSpPr>
        <p:spPr>
          <a:xfrm>
            <a:off x="4368951" y="371339"/>
            <a:ext cx="4606700" cy="759182"/>
          </a:xfrm>
          <a:prstGeom prst="rect">
            <a:avLst/>
          </a:prstGeom>
        </p:spPr>
        <p:txBody>
          <a:bodyPr wrap="none">
            <a:spAutoFit/>
          </a:bodyPr>
          <a:lstStyle/>
          <a:p>
            <a:pPr algn="ctr">
              <a:lnSpc>
                <a:spcPct val="110000"/>
              </a:lnSpc>
            </a:pPr>
            <a:r>
              <a:rPr lang="fr-FR" sz="4000" b="1">
                <a:solidFill>
                  <a:srgbClr val="8B2024"/>
                </a:solidFill>
                <a:effectLst>
                  <a:outerShdw blurRad="38100" dist="38100" dir="2700000" algn="tl">
                    <a:srgbClr val="DDDDDD"/>
                  </a:outerShdw>
                </a:effectLst>
              </a:rPr>
              <a:t>Une espèce en cause</a:t>
            </a:r>
            <a:endParaRPr lang="fr-FR" sz="4000" b="1">
              <a:solidFill>
                <a:srgbClr val="2A3480"/>
              </a:solidFill>
              <a:effectLst>
                <a:outerShdw blurRad="38100" dist="38100" dir="2700000" algn="tl">
                  <a:srgbClr val="DDDDDD"/>
                </a:outerShdw>
              </a:effectLst>
            </a:endParaRPr>
          </a:p>
        </p:txBody>
      </p:sp>
    </p:spTree>
    <p:extLst>
      <p:ext uri="{BB962C8B-B14F-4D97-AF65-F5344CB8AC3E}">
        <p14:creationId xmlns:p14="http://schemas.microsoft.com/office/powerpoint/2010/main" val="2578769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993"/>
          <a:stretch/>
        </p:blipFill>
        <p:spPr>
          <a:xfrm flipH="1">
            <a:off x="124691" y="545570"/>
            <a:ext cx="5801324" cy="6099900"/>
          </a:xfrm>
          <a:prstGeom prst="rect">
            <a:avLst/>
          </a:prstGeom>
        </p:spPr>
      </p:pic>
      <p:sp>
        <p:nvSpPr>
          <p:cNvPr id="3" name="ZoneTexte 2"/>
          <p:cNvSpPr txBox="1"/>
          <p:nvPr/>
        </p:nvSpPr>
        <p:spPr>
          <a:xfrm>
            <a:off x="5292648" y="947650"/>
            <a:ext cx="3015569" cy="584775"/>
          </a:xfrm>
          <a:prstGeom prst="rect">
            <a:avLst/>
          </a:prstGeom>
          <a:noFill/>
        </p:spPr>
        <p:txBody>
          <a:bodyPr wrap="none" rtlCol="0">
            <a:spAutoFit/>
          </a:bodyPr>
          <a:lstStyle/>
          <a:p>
            <a:r>
              <a:rPr lang="fr-FR" sz="3200" b="1" smtClean="0">
                <a:solidFill>
                  <a:srgbClr val="FFC000"/>
                </a:solidFill>
              </a:rPr>
              <a:t>Où allons-nous ?</a:t>
            </a:r>
            <a:endParaRPr lang="fr-FR" sz="3200" b="1">
              <a:solidFill>
                <a:srgbClr val="FFC000"/>
              </a:solidFill>
            </a:endParaRPr>
          </a:p>
        </p:txBody>
      </p:sp>
    </p:spTree>
    <p:extLst>
      <p:ext uri="{BB962C8B-B14F-4D97-AF65-F5344CB8AC3E}">
        <p14:creationId xmlns:p14="http://schemas.microsoft.com/office/powerpoint/2010/main" val="52775486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6" name="Picture 2" descr="objectif-lu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525"/>
            <a:ext cx="9158288" cy="686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9508" name="Text Box 4"/>
          <p:cNvSpPr txBox="1">
            <a:spLocks noChangeArrowheads="1"/>
          </p:cNvSpPr>
          <p:nvPr/>
        </p:nvSpPr>
        <p:spPr bwMode="auto">
          <a:xfrm>
            <a:off x="647700" y="228600"/>
            <a:ext cx="7848600" cy="143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pPr>
            <a:r>
              <a:rPr lang="fr-FR" sz="4000" b="1">
                <a:solidFill>
                  <a:schemeClr val="bg1"/>
                </a:solidFill>
              </a:rPr>
              <a:t>Même s’il existait une Terre bis, elle serait trop lointaine</a:t>
            </a:r>
          </a:p>
        </p:txBody>
      </p:sp>
    </p:spTree>
    <p:extLst>
      <p:ext uri="{BB962C8B-B14F-4D97-AF65-F5344CB8AC3E}">
        <p14:creationId xmlns:p14="http://schemas.microsoft.com/office/powerpoint/2010/main" val="24112631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412o-N6qVsL._SX315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580257"/>
            <a:ext cx="3818638" cy="6011043"/>
          </a:xfrm>
          <a:prstGeom prst="rect">
            <a:avLst/>
          </a:prstGeom>
        </p:spPr>
      </p:pic>
    </p:spTree>
    <p:extLst>
      <p:ext uri="{BB962C8B-B14F-4D97-AF65-F5344CB8AC3E}">
        <p14:creationId xmlns:p14="http://schemas.microsoft.com/office/powerpoint/2010/main" val="37659222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1-11-05 à 15.26.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4700" y="0"/>
            <a:ext cx="7587574" cy="6858000"/>
          </a:xfrm>
          <a:prstGeom prst="rect">
            <a:avLst/>
          </a:prstGeom>
        </p:spPr>
      </p:pic>
      <p:sp>
        <p:nvSpPr>
          <p:cNvPr id="4" name="ZoneTexte 3"/>
          <p:cNvSpPr txBox="1"/>
          <p:nvPr/>
        </p:nvSpPr>
        <p:spPr>
          <a:xfrm>
            <a:off x="2131852" y="514379"/>
            <a:ext cx="1435885" cy="400110"/>
          </a:xfrm>
          <a:prstGeom prst="rect">
            <a:avLst/>
          </a:prstGeom>
          <a:solidFill>
            <a:srgbClr val="FFFFFF"/>
          </a:solidFill>
        </p:spPr>
        <p:txBody>
          <a:bodyPr wrap="none" rtlCol="0">
            <a:spAutoFit/>
          </a:bodyPr>
          <a:lstStyle/>
          <a:p>
            <a:r>
              <a:rPr lang="fr-FR" sz="2000" b="1" i="1">
                <a:solidFill>
                  <a:schemeClr val="tx2">
                    <a:lumMod val="75000"/>
                  </a:schemeClr>
                </a:solidFill>
              </a:rPr>
              <a:t>Teilhardina</a:t>
            </a:r>
          </a:p>
        </p:txBody>
      </p:sp>
    </p:spTree>
    <p:extLst>
      <p:ext uri="{BB962C8B-B14F-4D97-AF65-F5344CB8AC3E}">
        <p14:creationId xmlns:p14="http://schemas.microsoft.com/office/powerpoint/2010/main" val="10919633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Noir .thmx</Template>
  <TotalTime>4998</TotalTime>
  <Words>2884</Words>
  <Application>Microsoft Macintosh PowerPoint</Application>
  <PresentationFormat>Présentation à l'écran (4:3)</PresentationFormat>
  <Paragraphs>677</Paragraphs>
  <Slides>88</Slides>
  <Notes>32</Notes>
  <HiddenSlides>0</HiddenSlides>
  <MMClips>0</MMClips>
  <ScaleCrop>false</ScaleCrop>
  <HeadingPairs>
    <vt:vector size="4" baseType="variant">
      <vt:variant>
        <vt:lpstr>Thème</vt:lpstr>
      </vt:variant>
      <vt:variant>
        <vt:i4>1</vt:i4>
      </vt:variant>
      <vt:variant>
        <vt:lpstr>Titres des diapositives</vt:lpstr>
      </vt:variant>
      <vt:variant>
        <vt:i4>88</vt:i4>
      </vt:variant>
    </vt:vector>
  </HeadingPairs>
  <TitlesOfParts>
    <vt:vector size="89"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Biogeosciences CNRS</dc:creator>
  <cp:lastModifiedBy>UMR 6282 Biogeosciences</cp:lastModifiedBy>
  <cp:revision>466</cp:revision>
  <dcterms:created xsi:type="dcterms:W3CDTF">2011-09-13T14:06:03Z</dcterms:created>
  <dcterms:modified xsi:type="dcterms:W3CDTF">2016-08-07T19:14:54Z</dcterms:modified>
</cp:coreProperties>
</file>