
<file path=[Content_Types].xml><?xml version="1.0" encoding="utf-8"?>
<Types xmlns="http://schemas.openxmlformats.org/package/2006/content-types">
  <Override PartName="/ppt/slideMasters/slideMaster3.xml" ContentType="application/vnd.openxmlformats-officedocument.presentationml.slideMaster+xml"/>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notesSlides/notesSlide38.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notesSlides/notesSlide23.xml" ContentType="application/vnd.openxmlformats-officedocument.presentationml.notesSlide+xml"/>
  <Override PartName="/ppt/notesSlides/notesSlide41.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Default Extension="png" ContentType="image/png"/>
  <Override PartName="/ppt/notesSlides/notesSlide3.xml" ContentType="application/vnd.openxmlformats-officedocument.presentationml.notesSlide+xml"/>
  <Default Extension="bin" ContentType="application/vnd.openxmlformats-officedocument.oleObject"/>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18.xml" ContentType="application/vnd.openxmlformats-officedocument.presentationml.slideLayout+xml"/>
  <Override PartName="/ppt/theme/theme2.xml" ContentType="application/vnd.openxmlformats-officedocument.theme+xml"/>
  <Override PartName="/ppt/notesSlides/notesSlide3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Override PartName="/ppt/slideLayouts/slideLayout25.xml" ContentType="application/vnd.openxmlformats-officedocument.presentationml.slideLayout+xml"/>
  <Override PartName="/ppt/slideLayouts/slideLayout34.xml" ContentType="application/vnd.openxmlformats-officedocument.presentationml.slideLayout+xml"/>
  <Default Extension="jpeg" ContentType="image/jpeg"/>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3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ppt/slideLayouts/slideLayout32.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slideLayouts/slideLayout30.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42.xml" ContentType="application/vnd.openxmlformats-officedocument.presentationml.notesSlide+xml"/>
  <Override PartName="/ppt/slideLayouts/slideLayout10.xml" ContentType="application/vnd.openxmlformats-officedocument.presentationml.slideLayout+xml"/>
  <Default Extension="vml" ContentType="application/vnd.openxmlformats-officedocument.vmlDrawing"/>
  <Default Extension="gif" ContentType="image/gif"/>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4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notesSlides/notesSlide25.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theme/theme4.xml" ContentType="application/vnd.openxmlformats-officedocument.theme+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notesSlides/notesSlide19.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 id="2147483685" r:id="rId3"/>
  </p:sldMasterIdLst>
  <p:notesMasterIdLst>
    <p:notesMasterId r:id="rId63"/>
  </p:notesMasterIdLst>
  <p:sldIdLst>
    <p:sldId id="858" r:id="rId4"/>
    <p:sldId id="834" r:id="rId5"/>
    <p:sldId id="882" r:id="rId6"/>
    <p:sldId id="887" r:id="rId7"/>
    <p:sldId id="655" r:id="rId8"/>
    <p:sldId id="808" r:id="rId9"/>
    <p:sldId id="802" r:id="rId10"/>
    <p:sldId id="797" r:id="rId11"/>
    <p:sldId id="798" r:id="rId12"/>
    <p:sldId id="799" r:id="rId13"/>
    <p:sldId id="800" r:id="rId14"/>
    <p:sldId id="803" r:id="rId15"/>
    <p:sldId id="796" r:id="rId16"/>
    <p:sldId id="837" r:id="rId17"/>
    <p:sldId id="815" r:id="rId18"/>
    <p:sldId id="816" r:id="rId19"/>
    <p:sldId id="840" r:id="rId20"/>
    <p:sldId id="843" r:id="rId21"/>
    <p:sldId id="906" r:id="rId22"/>
    <p:sldId id="849" r:id="rId23"/>
    <p:sldId id="862" r:id="rId24"/>
    <p:sldId id="865" r:id="rId25"/>
    <p:sldId id="866" r:id="rId26"/>
    <p:sldId id="868" r:id="rId27"/>
    <p:sldId id="869" r:id="rId28"/>
    <p:sldId id="824" r:id="rId29"/>
    <p:sldId id="819" r:id="rId30"/>
    <p:sldId id="892" r:id="rId31"/>
    <p:sldId id="894" r:id="rId32"/>
    <p:sldId id="677" r:id="rId33"/>
    <p:sldId id="782" r:id="rId34"/>
    <p:sldId id="659" r:id="rId35"/>
    <p:sldId id="775" r:id="rId36"/>
    <p:sldId id="888" r:id="rId37"/>
    <p:sldId id="867" r:id="rId38"/>
    <p:sldId id="764" r:id="rId39"/>
    <p:sldId id="784" r:id="rId40"/>
    <p:sldId id="875" r:id="rId41"/>
    <p:sldId id="861" r:id="rId42"/>
    <p:sldId id="879" r:id="rId43"/>
    <p:sldId id="823" r:id="rId44"/>
    <p:sldId id="855" r:id="rId45"/>
    <p:sldId id="881" r:id="rId46"/>
    <p:sldId id="833" r:id="rId47"/>
    <p:sldId id="884" r:id="rId48"/>
    <p:sldId id="857" r:id="rId49"/>
    <p:sldId id="893" r:id="rId50"/>
    <p:sldId id="910" r:id="rId51"/>
    <p:sldId id="911" r:id="rId52"/>
    <p:sldId id="897" r:id="rId53"/>
    <p:sldId id="896" r:id="rId54"/>
    <p:sldId id="853" r:id="rId55"/>
    <p:sldId id="900" r:id="rId56"/>
    <p:sldId id="909" r:id="rId57"/>
    <p:sldId id="902" r:id="rId58"/>
    <p:sldId id="818" r:id="rId59"/>
    <p:sldId id="806" r:id="rId60"/>
    <p:sldId id="903" r:id="rId61"/>
    <p:sldId id="904" r:id="rId62"/>
  </p:sldIdLst>
  <p:sldSz cx="9144000" cy="6858000" type="screen4x3"/>
  <p:notesSz cx="6858000" cy="9144000"/>
  <p:defaultTextStyle>
    <a:defPPr>
      <a:defRPr lang="fr-FR"/>
    </a:defPPr>
    <a:lvl1pPr algn="l"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66CC"/>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32787"/>
    <p:restoredTop sz="90929"/>
  </p:normalViewPr>
  <p:slideViewPr>
    <p:cSldViewPr>
      <p:cViewPr varScale="1">
        <p:scale>
          <a:sx n="66" d="100"/>
          <a:sy n="66" d="100"/>
        </p:scale>
        <p:origin x="-234" y="-96"/>
      </p:cViewPr>
      <p:guideLst>
        <p:guide orient="horz" pos="2160"/>
        <p:guide pos="2880"/>
      </p:guideLst>
    </p:cSldViewPr>
  </p:slideViewPr>
  <p:outlineViewPr>
    <p:cViewPr>
      <p:scale>
        <a:sx n="33" d="100"/>
        <a:sy n="33" d="100"/>
      </p:scale>
      <p:origin x="0" y="0"/>
    </p:cViewPr>
  </p:outlineViewPr>
  <p:notesTextViewPr>
    <p:cViewPr>
      <p:scale>
        <a:sx n="125" d="100"/>
        <a:sy n="125" d="100"/>
      </p:scale>
      <p:origin x="0" y="0"/>
    </p:cViewPr>
  </p:notesTextViewPr>
  <p:sorterViewPr>
    <p:cViewPr>
      <p:scale>
        <a:sx n="34" d="100"/>
        <a:sy n="34" d="100"/>
      </p:scale>
      <p:origin x="0" y="0"/>
    </p:cViewPr>
  </p:sorter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notesMaster" Target="notesMasters/notesMaster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61" Type="http://schemas.openxmlformats.org/officeDocument/2006/relationships/slide" Target="slides/slide58.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presProps" Target="presProps.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tableStyles" Target="tableStyles.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7.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1.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32.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915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a:lvl1pPr>
          </a:lstStyle>
          <a:p>
            <a:pPr>
              <a:defRPr/>
            </a:pPr>
            <a:endParaRPr lang="fr-FR" altLang="fr-FR"/>
          </a:p>
        </p:txBody>
      </p:sp>
      <p:sp>
        <p:nvSpPr>
          <p:cNvPr id="49155" name="Rectangle 3"/>
          <p:cNvSpPr>
            <a:spLocks noGrp="1" noChangeArrowheads="1"/>
          </p:cNvSpPr>
          <p:nvPr>
            <p:ph type="dt" idx="1"/>
          </p:nvPr>
        </p:nvSpPr>
        <p:spPr bwMode="auto">
          <a:xfrm>
            <a:off x="3886200" y="0"/>
            <a:ext cx="2971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a:lvl1pPr>
          </a:lstStyle>
          <a:p>
            <a:pPr>
              <a:defRPr/>
            </a:pPr>
            <a:endParaRPr lang="fr-FR" altLang="fr-FR"/>
          </a:p>
        </p:txBody>
      </p:sp>
      <p:sp>
        <p:nvSpPr>
          <p:cNvPr id="3891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p:spPr>
      </p:sp>
      <p:sp>
        <p:nvSpPr>
          <p:cNvPr id="49157" name="Rectangle 5"/>
          <p:cNvSpPr>
            <a:spLocks noGrp="1" noChangeArrowheads="1"/>
          </p:cNvSpPr>
          <p:nvPr>
            <p:ph type="body" sz="quarter" idx="3"/>
          </p:nvPr>
        </p:nvSpPr>
        <p:spPr bwMode="auto">
          <a:xfrm>
            <a:off x="914400" y="4343400"/>
            <a:ext cx="50292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fr-FR" altLang="fr-FR" noProof="0" smtClean="0"/>
              <a:t>Cliquez pour modifier les styles du texte du masque</a:t>
            </a:r>
          </a:p>
          <a:p>
            <a:pPr lvl="1"/>
            <a:r>
              <a:rPr lang="fr-FR" altLang="fr-FR" noProof="0" smtClean="0"/>
              <a:t>Deuxième niveau</a:t>
            </a:r>
          </a:p>
          <a:p>
            <a:pPr lvl="2"/>
            <a:r>
              <a:rPr lang="fr-FR" altLang="fr-FR" noProof="0" smtClean="0"/>
              <a:t>Troisième niveau</a:t>
            </a:r>
          </a:p>
          <a:p>
            <a:pPr lvl="3"/>
            <a:r>
              <a:rPr lang="fr-FR" altLang="fr-FR" noProof="0" smtClean="0"/>
              <a:t>Quatrième niveau</a:t>
            </a:r>
          </a:p>
          <a:p>
            <a:pPr lvl="4"/>
            <a:r>
              <a:rPr lang="fr-FR" altLang="fr-FR" noProof="0" smtClean="0"/>
              <a:t>Cinquième niveau</a:t>
            </a:r>
          </a:p>
        </p:txBody>
      </p:sp>
      <p:sp>
        <p:nvSpPr>
          <p:cNvPr id="49158" name="Rectangle 6"/>
          <p:cNvSpPr>
            <a:spLocks noGrp="1" noChangeArrowheads="1"/>
          </p:cNvSpPr>
          <p:nvPr>
            <p:ph type="ftr" sz="quarter" idx="4"/>
          </p:nvPr>
        </p:nvSpPr>
        <p:spPr bwMode="auto">
          <a:xfrm>
            <a:off x="0" y="8686800"/>
            <a:ext cx="2971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lvl1pPr>
          </a:lstStyle>
          <a:p>
            <a:pPr>
              <a:defRPr/>
            </a:pPr>
            <a:endParaRPr lang="fr-FR" altLang="fr-FR"/>
          </a:p>
        </p:txBody>
      </p:sp>
      <p:sp>
        <p:nvSpPr>
          <p:cNvPr id="49159" name="Rectangle 7"/>
          <p:cNvSpPr>
            <a:spLocks noGrp="1" noChangeArrowheads="1"/>
          </p:cNvSpPr>
          <p:nvPr>
            <p:ph type="sldNum" sz="quarter" idx="5"/>
          </p:nvPr>
        </p:nvSpPr>
        <p:spPr bwMode="auto">
          <a:xfrm>
            <a:off x="3886200" y="8686800"/>
            <a:ext cx="2971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lvl1pPr>
          </a:lstStyle>
          <a:p>
            <a:fld id="{79A26640-E81C-49FE-8654-E4C90DBAEDC8}" type="slidenum">
              <a:rPr lang="fr-FR" altLang="fr-FR"/>
              <a:pPr/>
              <a:t>‹N°›</a:t>
            </a:fld>
            <a:endParaRPr lang="fr-FR" altLang="fr-FR"/>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anose="02020603050405020304"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anose="02020603050405020304"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anose="02020603050405020304"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anose="02020603050405020304"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anose="02020603050405020304"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8" Type="http://schemas.openxmlformats.org/officeDocument/2006/relationships/hyperlink" Target="http://www.einstein-online.info/en/spotlights/milkyway_bh/index.html" TargetMode="External"/><Relationship Id="rId13" Type="http://schemas.openxmlformats.org/officeDocument/2006/relationships/hyperlink" Target="http://antwrp.gsfc.nasa.gov/apod/ap080104.html" TargetMode="External"/><Relationship Id="rId3" Type="http://schemas.openxmlformats.org/officeDocument/2006/relationships/hyperlink" Target="http://www.eso.org/" TargetMode="External"/><Relationship Id="rId7" Type="http://schemas.openxmlformats.org/officeDocument/2006/relationships/hyperlink" Target="http://www.eso.org/public/outreach/press-rel/pr-2008/pr-46-08.html" TargetMode="External"/><Relationship Id="rId12" Type="http://schemas.openxmlformats.org/officeDocument/2006/relationships/hyperlink" Target="http://www.mpe.mpg.de/www_ir/GC/index.html" TargetMode="External"/><Relationship Id="rId2" Type="http://schemas.openxmlformats.org/officeDocument/2006/relationships/slide" Target="../slides/slide1.xml"/><Relationship Id="rId1" Type="http://schemas.openxmlformats.org/officeDocument/2006/relationships/notesMaster" Target="../notesMasters/notesMaster1.xml"/><Relationship Id="rId6" Type="http://schemas.openxmlformats.org/officeDocument/2006/relationships/hyperlink" Target="http://www.einstein-online.info/en/elementary/blackHoles/supermassive_bh/index.html" TargetMode="External"/><Relationship Id="rId11" Type="http://schemas.openxmlformats.org/officeDocument/2006/relationships/hyperlink" Target="http://hypertextbook.com/facts/2000/LeonVaysburd.shtml" TargetMode="External"/><Relationship Id="rId5" Type="http://schemas.openxmlformats.org/officeDocument/2006/relationships/hyperlink" Target="http://arxiv.org/abs/0810.4674" TargetMode="External"/><Relationship Id="rId10" Type="http://schemas.openxmlformats.org/officeDocument/2006/relationships/hyperlink" Target="http://arxiv.org/abs/0810.4674v1" TargetMode="External"/><Relationship Id="rId4" Type="http://schemas.openxmlformats.org/officeDocument/2006/relationships/hyperlink" Target="http://www.mpe.mpg.de/" TargetMode="External"/><Relationship Id="rId9" Type="http://schemas.openxmlformats.org/officeDocument/2006/relationships/hyperlink" Target="http://antwrp.gsfc.nasa.gov/apod/ap061104.html" TargetMode="External"/><Relationship Id="rId14" Type="http://schemas.openxmlformats.org/officeDocument/2006/relationships/hyperlink" Target="http://www.eso.org/public/outreach/press-rel/pr-2008/phot-46-08.html" TargetMode="Externa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www.nasa.gov/mission_pages/soho/images/index.html?id=358324"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8" Type="http://schemas.openxmlformats.org/officeDocument/2006/relationships/hyperlink" Target="https://fr.wikipedia.org/wiki/Type_spectral" TargetMode="External"/><Relationship Id="rId3" Type="http://schemas.openxmlformats.org/officeDocument/2006/relationships/hyperlink" Target="http://www.atlasoftheuniverse.com/hr.html" TargetMode="External"/><Relationship Id="rId7" Type="http://schemas.openxmlformats.org/officeDocument/2006/relationships/hyperlink" Target="https://fr.wikipedia.org/wiki/Magnitude_absolue" TargetMode="External"/><Relationship Id="rId2" Type="http://schemas.openxmlformats.org/officeDocument/2006/relationships/slide" Target="../slides/slide20.xml"/><Relationship Id="rId1" Type="http://schemas.openxmlformats.org/officeDocument/2006/relationships/notesMaster" Target="../notesMasters/notesMaster1.xml"/><Relationship Id="rId6" Type="http://schemas.openxmlformats.org/officeDocument/2006/relationships/hyperlink" Target="https://fr.wikipedia.org/wiki/Soleil" TargetMode="External"/><Relationship Id="rId5" Type="http://schemas.openxmlformats.org/officeDocument/2006/relationships/hyperlink" Target="https://fr.wikipedia.org/wiki/Catalogue_Gliese" TargetMode="External"/><Relationship Id="rId4" Type="http://schemas.openxmlformats.org/officeDocument/2006/relationships/hyperlink" Target="https://fr.wikipedia.org/wiki/Catalogue_Hipparcos" TargetMode="External"/></Relationships>
</file>

<file path=ppt/notesSlides/_rels/notesSlide16.xml.rels><?xml version="1.0" encoding="UTF-8" standalone="yes"?>
<Relationships xmlns="http://schemas.openxmlformats.org/package/2006/relationships"><Relationship Id="rId8" Type="http://schemas.openxmlformats.org/officeDocument/2006/relationships/hyperlink" Target="http://antwrp.gsfc.nasa.gov/apod/ap010426.html" TargetMode="External"/><Relationship Id="rId13" Type="http://schemas.openxmlformats.org/officeDocument/2006/relationships/hyperlink" Target="http://www.seds.org/billa/twn/n1976x.html" TargetMode="External"/><Relationship Id="rId18" Type="http://schemas.openxmlformats.org/officeDocument/2006/relationships/hyperlink" Target="http://antwrp.gsfc.nasa.gov/apod/ap061229.html" TargetMode="External"/><Relationship Id="rId3" Type="http://schemas.openxmlformats.org/officeDocument/2006/relationships/hyperlink" Target="http://www.robgendlerastropics.com/" TargetMode="External"/><Relationship Id="rId7" Type="http://schemas.openxmlformats.org/officeDocument/2006/relationships/hyperlink" Target="http://antwrp.gsfc.nasa.gov/apod/ap020213.html" TargetMode="External"/><Relationship Id="rId12" Type="http://schemas.openxmlformats.org/officeDocument/2006/relationships/hyperlink" Target="http://www.seds.org/messier/more/oricloud.html" TargetMode="External"/><Relationship Id="rId17" Type="http://schemas.openxmlformats.org/officeDocument/2006/relationships/hyperlink" Target="http://antwrp.gsfc.nasa.gov/apod/ap990713.html" TargetMode="External"/><Relationship Id="rId2" Type="http://schemas.openxmlformats.org/officeDocument/2006/relationships/slide" Target="../slides/slide21.xml"/><Relationship Id="rId16" Type="http://schemas.openxmlformats.org/officeDocument/2006/relationships/hyperlink" Target="http://www.gb.nrao.edu/~rmaddale/Education/OrionTourCenter/%20belt.html" TargetMode="External"/><Relationship Id="rId1" Type="http://schemas.openxmlformats.org/officeDocument/2006/relationships/notesMaster" Target="../notesMasters/notesMaster1.xml"/><Relationship Id="rId6" Type="http://schemas.openxmlformats.org/officeDocument/2006/relationships/hyperlink" Target="http://antwrp.gsfc.nasa.gov/apod/ap030207.html" TargetMode="External"/><Relationship Id="rId11" Type="http://schemas.openxmlformats.org/officeDocument/2006/relationships/hyperlink" Target="http://antwrp.gsfc.nasa.gov/apod/ap020530.html" TargetMode="External"/><Relationship Id="rId5" Type="http://schemas.openxmlformats.org/officeDocument/2006/relationships/hyperlink" Target="http://starchild.gsfc.nasa.gov/docs/StarChild/questions/%2088constellations.html" TargetMode="External"/><Relationship Id="rId15" Type="http://schemas.openxmlformats.org/officeDocument/2006/relationships/hyperlink" Target="http://www.seds.org/billa/twn/b33x.html" TargetMode="External"/><Relationship Id="rId10" Type="http://schemas.openxmlformats.org/officeDocument/2006/relationships/hyperlink" Target="http://antwrp.gsfc.nasa.gov/apod/ap980828.html" TargetMode="External"/><Relationship Id="rId4" Type="http://schemas.openxmlformats.org/officeDocument/2006/relationships/hyperlink" Target="http://www.cidehom.com/apod_big.php?_date=070106" TargetMode="External"/><Relationship Id="rId9" Type="http://schemas.openxmlformats.org/officeDocument/2006/relationships/hyperlink" Target="http://www.robgendlerastropics.com/ODFNM.html" TargetMode="External"/><Relationship Id="rId14" Type="http://schemas.openxmlformats.org/officeDocument/2006/relationships/hyperlink" Target="http://antwrp.gsfc.nasa.gov/apod/ap031002.html" TargetMode="Externa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www.spacetelescope.org/about/general/instruments/acs.html" TargetMode="External"/><Relationship Id="rId2" Type="http://schemas.openxmlformats.org/officeDocument/2006/relationships/slide" Target="../slides/slide25.xml"/><Relationship Id="rId1" Type="http://schemas.openxmlformats.org/officeDocument/2006/relationships/notesMaster" Target="../notesMasters/notesMaster1.xml"/><Relationship Id="rId5" Type="http://schemas.openxmlformats.org/officeDocument/2006/relationships/hyperlink" Target="http://www.esa.int/" TargetMode="External"/><Relationship Id="rId4" Type="http://schemas.openxmlformats.org/officeDocument/2006/relationships/hyperlink" Target="http://www.nasa.gov/" TargetMode="External"/></Relationships>
</file>

<file path=ppt/notesSlides/_rels/notesSlide18.xml.rels><?xml version="1.0" encoding="UTF-8" standalone="yes"?>
<Relationships xmlns="http://schemas.openxmlformats.org/package/2006/relationships"><Relationship Id="rId8" Type="http://schemas.openxmlformats.org/officeDocument/2006/relationships/hyperlink" Target="http://www.cidehom.com/apod_big.php?_date=060501&amp;_big=1" TargetMode="External"/><Relationship Id="rId13" Type="http://schemas.openxmlformats.org/officeDocument/2006/relationships/hyperlink" Target="http://antwrp.gsfc.nasa.gov/apod/globular_clusters.html" TargetMode="External"/><Relationship Id="rId3" Type="http://schemas.openxmlformats.org/officeDocument/2006/relationships/hyperlink" Target="http://www.spacetelescope.org/" TargetMode="External"/><Relationship Id="rId7" Type="http://schemas.openxmlformats.org/officeDocument/2006/relationships/hyperlink" Target="http://www.cidehom.com/apod_big.php?_date=060501" TargetMode="External"/><Relationship Id="rId12" Type="http://schemas.openxmlformats.org/officeDocument/2006/relationships/hyperlink" Target="http://antwrp.gsfc.nasa.gov/apod/ap021124.html" TargetMode="External"/><Relationship Id="rId17" Type="http://schemas.openxmlformats.org/officeDocument/2006/relationships/hyperlink" Target="http://en.wikipedia.org/wiki/Stellar_evolution" TargetMode="External"/><Relationship Id="rId2" Type="http://schemas.openxmlformats.org/officeDocument/2006/relationships/slide" Target="../slides/slide27.xml"/><Relationship Id="rId16" Type="http://schemas.openxmlformats.org/officeDocument/2006/relationships/hyperlink" Target="http://antwrp.gsfc.nasa.gov/apod/ap060109.html" TargetMode="External"/><Relationship Id="rId1" Type="http://schemas.openxmlformats.org/officeDocument/2006/relationships/notesMaster" Target="../notesMasters/notesMaster1.xml"/><Relationship Id="rId6" Type="http://schemas.openxmlformats.org/officeDocument/2006/relationships/hyperlink" Target="http://www.as.arizona.edu/" TargetMode="External"/><Relationship Id="rId11" Type="http://schemas.openxmlformats.org/officeDocument/2006/relationships/hyperlink" Target="http://hubblesite.org/newscenter/newsdesk/archive/releases/2006/17/image/a" TargetMode="External"/><Relationship Id="rId5" Type="http://schemas.openxmlformats.org/officeDocument/2006/relationships/hyperlink" Target="http://www.as.arizona.edu/department/faculty/olszewski.html" TargetMode="External"/><Relationship Id="rId15" Type="http://schemas.openxmlformats.org/officeDocument/2006/relationships/hyperlink" Target="http://antwrp.gsfc.nasa.gov/apod/ap050617.html" TargetMode="External"/><Relationship Id="rId10" Type="http://schemas.openxmlformats.org/officeDocument/2006/relationships/hyperlink" Target="http://antwrp.gsfc.nasa.gov/apod/ap010618.html" TargetMode="External"/><Relationship Id="rId4" Type="http://schemas.openxmlformats.org/officeDocument/2006/relationships/hyperlink" Target="http://www.nasa.gov/" TargetMode="External"/><Relationship Id="rId9" Type="http://schemas.openxmlformats.org/officeDocument/2006/relationships/hyperlink" Target="http://en.wikipedia.org/wiki/Open_cluster" TargetMode="External"/><Relationship Id="rId14" Type="http://schemas.openxmlformats.org/officeDocument/2006/relationships/hyperlink" Target="http://chandra.harvard.edu/photo/cosmic_distance.html" TargetMode="External"/></Relationships>
</file>

<file path=ppt/notesSlides/_rels/notesSlide19.xml.rels><?xml version="1.0" encoding="UTF-8" standalone="yes"?>
<Relationships xmlns="http://schemas.openxmlformats.org/package/2006/relationships"><Relationship Id="rId8" Type="http://schemas.openxmlformats.org/officeDocument/2006/relationships/hyperlink" Target="http://www.cidehom.com/apod_big.php?_date=060501&amp;_big=1" TargetMode="External"/><Relationship Id="rId13" Type="http://schemas.openxmlformats.org/officeDocument/2006/relationships/hyperlink" Target="http://antwrp.gsfc.nasa.gov/apod/globular_clusters.html" TargetMode="External"/><Relationship Id="rId3" Type="http://schemas.openxmlformats.org/officeDocument/2006/relationships/hyperlink" Target="http://www.spacetelescope.org/" TargetMode="External"/><Relationship Id="rId7" Type="http://schemas.openxmlformats.org/officeDocument/2006/relationships/hyperlink" Target="http://www.cidehom.com/apod_big.php?_date=060501" TargetMode="External"/><Relationship Id="rId12" Type="http://schemas.openxmlformats.org/officeDocument/2006/relationships/hyperlink" Target="http://antwrp.gsfc.nasa.gov/apod/ap021124.html" TargetMode="External"/><Relationship Id="rId17" Type="http://schemas.openxmlformats.org/officeDocument/2006/relationships/hyperlink" Target="http://en.wikipedia.org/wiki/Stellar_evolution" TargetMode="External"/><Relationship Id="rId2" Type="http://schemas.openxmlformats.org/officeDocument/2006/relationships/slide" Target="../slides/slide28.xml"/><Relationship Id="rId16" Type="http://schemas.openxmlformats.org/officeDocument/2006/relationships/hyperlink" Target="http://antwrp.gsfc.nasa.gov/apod/ap060109.html" TargetMode="External"/><Relationship Id="rId1" Type="http://schemas.openxmlformats.org/officeDocument/2006/relationships/notesMaster" Target="../notesMasters/notesMaster1.xml"/><Relationship Id="rId6" Type="http://schemas.openxmlformats.org/officeDocument/2006/relationships/hyperlink" Target="http://www.as.arizona.edu/" TargetMode="External"/><Relationship Id="rId11" Type="http://schemas.openxmlformats.org/officeDocument/2006/relationships/hyperlink" Target="http://hubblesite.org/newscenter/newsdesk/archive/releases/2006/17/image/a" TargetMode="External"/><Relationship Id="rId5" Type="http://schemas.openxmlformats.org/officeDocument/2006/relationships/hyperlink" Target="http://www.as.arizona.edu/department/faculty/olszewski.html" TargetMode="External"/><Relationship Id="rId15" Type="http://schemas.openxmlformats.org/officeDocument/2006/relationships/hyperlink" Target="http://antwrp.gsfc.nasa.gov/apod/ap050617.html" TargetMode="External"/><Relationship Id="rId10" Type="http://schemas.openxmlformats.org/officeDocument/2006/relationships/hyperlink" Target="http://antwrp.gsfc.nasa.gov/apod/ap010618.html" TargetMode="External"/><Relationship Id="rId4" Type="http://schemas.openxmlformats.org/officeDocument/2006/relationships/hyperlink" Target="http://www.nasa.gov/" TargetMode="External"/><Relationship Id="rId9" Type="http://schemas.openxmlformats.org/officeDocument/2006/relationships/hyperlink" Target="http://en.wikipedia.org/wiki/Open_cluster" TargetMode="External"/><Relationship Id="rId14" Type="http://schemas.openxmlformats.org/officeDocument/2006/relationships/hyperlink" Target="http://chandra.harvard.edu/photo/cosmic_distance.html" TargetMode="External"/></Relationships>
</file>

<file path=ppt/notesSlides/_rels/notesSlide2.xml.rels><?xml version="1.0" encoding="UTF-8" standalone="yes"?>
<Relationships xmlns="http://schemas.openxmlformats.org/package/2006/relationships"><Relationship Id="rId8" Type="http://schemas.openxmlformats.org/officeDocument/2006/relationships/hyperlink" Target="http://www.cidehom.com/apod_big.php?_date=060501&amp;_big=1" TargetMode="External"/><Relationship Id="rId13" Type="http://schemas.openxmlformats.org/officeDocument/2006/relationships/hyperlink" Target="http://antwrp.gsfc.nasa.gov/apod/globular_clusters.html" TargetMode="External"/><Relationship Id="rId3" Type="http://schemas.openxmlformats.org/officeDocument/2006/relationships/hyperlink" Target="http://www.spacetelescope.org/" TargetMode="External"/><Relationship Id="rId7" Type="http://schemas.openxmlformats.org/officeDocument/2006/relationships/hyperlink" Target="http://www.cidehom.com/apod_big.php?_date=060501" TargetMode="External"/><Relationship Id="rId12" Type="http://schemas.openxmlformats.org/officeDocument/2006/relationships/hyperlink" Target="http://antwrp.gsfc.nasa.gov/apod/ap021124.html" TargetMode="External"/><Relationship Id="rId17" Type="http://schemas.openxmlformats.org/officeDocument/2006/relationships/hyperlink" Target="http://en.wikipedia.org/wiki/Stellar_evolution" TargetMode="External"/><Relationship Id="rId2" Type="http://schemas.openxmlformats.org/officeDocument/2006/relationships/slide" Target="../slides/slide3.xml"/><Relationship Id="rId16" Type="http://schemas.openxmlformats.org/officeDocument/2006/relationships/hyperlink" Target="http://antwrp.gsfc.nasa.gov/apod/ap060109.html" TargetMode="External"/><Relationship Id="rId1" Type="http://schemas.openxmlformats.org/officeDocument/2006/relationships/notesMaster" Target="../notesMasters/notesMaster1.xml"/><Relationship Id="rId6" Type="http://schemas.openxmlformats.org/officeDocument/2006/relationships/hyperlink" Target="http://www.as.arizona.edu/" TargetMode="External"/><Relationship Id="rId11" Type="http://schemas.openxmlformats.org/officeDocument/2006/relationships/hyperlink" Target="http://hubblesite.org/newscenter/newsdesk/archive/releases/2006/17/image/a" TargetMode="External"/><Relationship Id="rId5" Type="http://schemas.openxmlformats.org/officeDocument/2006/relationships/hyperlink" Target="http://www.as.arizona.edu/department/faculty/olszewski.html" TargetMode="External"/><Relationship Id="rId15" Type="http://schemas.openxmlformats.org/officeDocument/2006/relationships/hyperlink" Target="http://antwrp.gsfc.nasa.gov/apod/ap050617.html" TargetMode="External"/><Relationship Id="rId10" Type="http://schemas.openxmlformats.org/officeDocument/2006/relationships/hyperlink" Target="http://antwrp.gsfc.nasa.gov/apod/ap010618.html" TargetMode="External"/><Relationship Id="rId4" Type="http://schemas.openxmlformats.org/officeDocument/2006/relationships/hyperlink" Target="http://www.nasa.gov/" TargetMode="External"/><Relationship Id="rId9" Type="http://schemas.openxmlformats.org/officeDocument/2006/relationships/hyperlink" Target="http://en.wikipedia.org/wiki/Open_cluster" TargetMode="External"/><Relationship Id="rId14" Type="http://schemas.openxmlformats.org/officeDocument/2006/relationships/hyperlink" Target="http://chandra.harvard.edu/photo/cosmic_distance.html" TargetMode="External"/></Relationships>
</file>

<file path=ppt/notesSlides/_rels/notesSlide20.xml.rels><?xml version="1.0" encoding="UTF-8" standalone="yes"?>
<Relationships xmlns="http://schemas.openxmlformats.org/package/2006/relationships"><Relationship Id="rId8" Type="http://schemas.openxmlformats.org/officeDocument/2006/relationships/hyperlink" Target="http://www.cidehom.com/apod_big.php?_date=060501&amp;_big=1" TargetMode="External"/><Relationship Id="rId13" Type="http://schemas.openxmlformats.org/officeDocument/2006/relationships/hyperlink" Target="http://antwrp.gsfc.nasa.gov/apod/globular_clusters.html" TargetMode="External"/><Relationship Id="rId3" Type="http://schemas.openxmlformats.org/officeDocument/2006/relationships/hyperlink" Target="http://www.spacetelescope.org/" TargetMode="External"/><Relationship Id="rId7" Type="http://schemas.openxmlformats.org/officeDocument/2006/relationships/hyperlink" Target="http://www.cidehom.com/apod_big.php?_date=060501" TargetMode="External"/><Relationship Id="rId12" Type="http://schemas.openxmlformats.org/officeDocument/2006/relationships/hyperlink" Target="http://antwrp.gsfc.nasa.gov/apod/ap021124.html" TargetMode="External"/><Relationship Id="rId17" Type="http://schemas.openxmlformats.org/officeDocument/2006/relationships/hyperlink" Target="http://en.wikipedia.org/wiki/Stellar_evolution" TargetMode="External"/><Relationship Id="rId2" Type="http://schemas.openxmlformats.org/officeDocument/2006/relationships/slide" Target="../slides/slide29.xml"/><Relationship Id="rId16" Type="http://schemas.openxmlformats.org/officeDocument/2006/relationships/hyperlink" Target="http://antwrp.gsfc.nasa.gov/apod/ap060109.html" TargetMode="External"/><Relationship Id="rId1" Type="http://schemas.openxmlformats.org/officeDocument/2006/relationships/notesMaster" Target="../notesMasters/notesMaster1.xml"/><Relationship Id="rId6" Type="http://schemas.openxmlformats.org/officeDocument/2006/relationships/hyperlink" Target="http://www.as.arizona.edu/" TargetMode="External"/><Relationship Id="rId11" Type="http://schemas.openxmlformats.org/officeDocument/2006/relationships/hyperlink" Target="http://hubblesite.org/newscenter/newsdesk/archive/releases/2006/17/image/a" TargetMode="External"/><Relationship Id="rId5" Type="http://schemas.openxmlformats.org/officeDocument/2006/relationships/hyperlink" Target="http://www.as.arizona.edu/department/faculty/olszewski.html" TargetMode="External"/><Relationship Id="rId15" Type="http://schemas.openxmlformats.org/officeDocument/2006/relationships/hyperlink" Target="http://antwrp.gsfc.nasa.gov/apod/ap050617.html" TargetMode="External"/><Relationship Id="rId10" Type="http://schemas.openxmlformats.org/officeDocument/2006/relationships/hyperlink" Target="http://antwrp.gsfc.nasa.gov/apod/ap010618.html" TargetMode="External"/><Relationship Id="rId4" Type="http://schemas.openxmlformats.org/officeDocument/2006/relationships/hyperlink" Target="http://www.nasa.gov/" TargetMode="External"/><Relationship Id="rId9" Type="http://schemas.openxmlformats.org/officeDocument/2006/relationships/hyperlink" Target="http://en.wikipedia.org/wiki/Open_cluster" TargetMode="External"/><Relationship Id="rId14" Type="http://schemas.openxmlformats.org/officeDocument/2006/relationships/hyperlink" Target="http://chandra.harvard.edu/photo/cosmic_distance.html" TargetMode="External"/></Relationships>
</file>

<file path=ppt/notesSlides/_rels/notesSlide21.xml.rels><?xml version="1.0" encoding="UTF-8" standalone="yes"?>
<Relationships xmlns="http://schemas.openxmlformats.org/package/2006/relationships"><Relationship Id="rId8" Type="http://schemas.openxmlformats.org/officeDocument/2006/relationships/hyperlink" Target="http://www.cidehom.com/apod_big.php?_date=060501&amp;_big=1" TargetMode="External"/><Relationship Id="rId13" Type="http://schemas.openxmlformats.org/officeDocument/2006/relationships/hyperlink" Target="http://antwrp.gsfc.nasa.gov/apod/globular_clusters.html" TargetMode="External"/><Relationship Id="rId3" Type="http://schemas.openxmlformats.org/officeDocument/2006/relationships/hyperlink" Target="http://www.spacetelescope.org/" TargetMode="External"/><Relationship Id="rId7" Type="http://schemas.openxmlformats.org/officeDocument/2006/relationships/hyperlink" Target="http://www.cidehom.com/apod_big.php?_date=060501" TargetMode="External"/><Relationship Id="rId12" Type="http://schemas.openxmlformats.org/officeDocument/2006/relationships/hyperlink" Target="http://antwrp.gsfc.nasa.gov/apod/ap021124.html" TargetMode="External"/><Relationship Id="rId17" Type="http://schemas.openxmlformats.org/officeDocument/2006/relationships/hyperlink" Target="http://en.wikipedia.org/wiki/Stellar_evolution" TargetMode="External"/><Relationship Id="rId2" Type="http://schemas.openxmlformats.org/officeDocument/2006/relationships/slide" Target="../slides/slide34.xml"/><Relationship Id="rId16" Type="http://schemas.openxmlformats.org/officeDocument/2006/relationships/hyperlink" Target="http://antwrp.gsfc.nasa.gov/apod/ap060109.html" TargetMode="External"/><Relationship Id="rId1" Type="http://schemas.openxmlformats.org/officeDocument/2006/relationships/notesMaster" Target="../notesMasters/notesMaster1.xml"/><Relationship Id="rId6" Type="http://schemas.openxmlformats.org/officeDocument/2006/relationships/hyperlink" Target="http://www.as.arizona.edu/" TargetMode="External"/><Relationship Id="rId11" Type="http://schemas.openxmlformats.org/officeDocument/2006/relationships/hyperlink" Target="http://hubblesite.org/newscenter/newsdesk/archive/releases/2006/17/image/a" TargetMode="External"/><Relationship Id="rId5" Type="http://schemas.openxmlformats.org/officeDocument/2006/relationships/hyperlink" Target="http://www.as.arizona.edu/department/faculty/olszewski.html" TargetMode="External"/><Relationship Id="rId15" Type="http://schemas.openxmlformats.org/officeDocument/2006/relationships/hyperlink" Target="http://antwrp.gsfc.nasa.gov/apod/ap050617.html" TargetMode="External"/><Relationship Id="rId10" Type="http://schemas.openxmlformats.org/officeDocument/2006/relationships/hyperlink" Target="http://antwrp.gsfc.nasa.gov/apod/ap010618.html" TargetMode="External"/><Relationship Id="rId4" Type="http://schemas.openxmlformats.org/officeDocument/2006/relationships/hyperlink" Target="http://www.nasa.gov/" TargetMode="External"/><Relationship Id="rId9" Type="http://schemas.openxmlformats.org/officeDocument/2006/relationships/hyperlink" Target="http://en.wikipedia.org/wiki/Open_cluster" TargetMode="External"/><Relationship Id="rId14" Type="http://schemas.openxmlformats.org/officeDocument/2006/relationships/hyperlink" Target="http://chandra.harvard.edu/photo/cosmic_distance.html" TargetMode="External"/></Relationships>
</file>

<file path=ppt/notesSlides/_rels/notesSlide22.xml.rels><?xml version="1.0" encoding="UTF-8" standalone="yes"?>
<Relationships xmlns="http://schemas.openxmlformats.org/package/2006/relationships"><Relationship Id="rId8" Type="http://schemas.openxmlformats.org/officeDocument/2006/relationships/hyperlink" Target="http://www.seds.org/messier/Xtra/ngc/n7331.html" TargetMode="External"/><Relationship Id="rId13" Type="http://schemas.openxmlformats.org/officeDocument/2006/relationships/hyperlink" Target="http://antwrp.gsfc.nasa.gov/apod/ap080712.html" TargetMode="External"/><Relationship Id="rId3" Type="http://schemas.openxmlformats.org/officeDocument/2006/relationships/hyperlink" Target="http://antwrp.gsfc.nasa.gov/apod/lib/about_apod.html" TargetMode="External"/><Relationship Id="rId7" Type="http://schemas.openxmlformats.org/officeDocument/2006/relationships/hyperlink" Target="http://www.caha.es/" TargetMode="External"/><Relationship Id="rId12" Type="http://schemas.openxmlformats.org/officeDocument/2006/relationships/hyperlink" Target="http://antwrp.gsfc.nasa.gov/apod/ap080606.html" TargetMode="External"/><Relationship Id="rId2" Type="http://schemas.openxmlformats.org/officeDocument/2006/relationships/slide" Target="../slides/slide35.xml"/><Relationship Id="rId16" Type="http://schemas.openxmlformats.org/officeDocument/2006/relationships/hyperlink" Target="http://www.pixinsight.com/examples/NGC7331-CAHA/en.html" TargetMode="External"/><Relationship Id="rId1" Type="http://schemas.openxmlformats.org/officeDocument/2006/relationships/notesMaster" Target="../notesMasters/notesMaster1.xml"/><Relationship Id="rId6" Type="http://schemas.openxmlformats.org/officeDocument/2006/relationships/hyperlink" Target="http://www.pixinsight.com/" TargetMode="External"/><Relationship Id="rId11" Type="http://schemas.openxmlformats.org/officeDocument/2006/relationships/hyperlink" Target="http://hawastsoc.org/deepsky/peg/index.html" TargetMode="External"/><Relationship Id="rId5" Type="http://schemas.openxmlformats.org/officeDocument/2006/relationships/hyperlink" Target="http://www.uv.es/obsast" TargetMode="External"/><Relationship Id="rId15" Type="http://schemas.openxmlformats.org/officeDocument/2006/relationships/hyperlink" Target="http://www.caha.es/ngc-7331-a-large-spiral-galaxy.html" TargetMode="External"/><Relationship Id="rId10" Type="http://schemas.openxmlformats.org/officeDocument/2006/relationships/hyperlink" Target="http://antwrp.gsfc.nasa.gov/apod/ap060302.html" TargetMode="External"/><Relationship Id="rId4" Type="http://schemas.openxmlformats.org/officeDocument/2006/relationships/hyperlink" Target="http://www.astrofoto.es/" TargetMode="External"/><Relationship Id="rId9" Type="http://schemas.openxmlformats.org/officeDocument/2006/relationships/hyperlink" Target="http://www.seasky.org/cosmic/sky7a07.html" TargetMode="External"/><Relationship Id="rId14" Type="http://schemas.openxmlformats.org/officeDocument/2006/relationships/hyperlink" Target="http://www.astr.ua.edu/goodies/data_resources/galaxies.text" TargetMode="Externa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en.wikipedia.org/wiki/Hubble_Space_Telescope" TargetMode="External"/><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8" Type="http://schemas.openxmlformats.org/officeDocument/2006/relationships/hyperlink" Target="http://www.cidehom.com/apod_big.php?_date=060501&amp;_big=1" TargetMode="External"/><Relationship Id="rId13" Type="http://schemas.openxmlformats.org/officeDocument/2006/relationships/hyperlink" Target="http://antwrp.gsfc.nasa.gov/apod/globular_clusters.html" TargetMode="External"/><Relationship Id="rId3" Type="http://schemas.openxmlformats.org/officeDocument/2006/relationships/hyperlink" Target="http://www.spacetelescope.org/" TargetMode="External"/><Relationship Id="rId7" Type="http://schemas.openxmlformats.org/officeDocument/2006/relationships/hyperlink" Target="http://www.cidehom.com/apod_big.php?_date=060501" TargetMode="External"/><Relationship Id="rId12" Type="http://schemas.openxmlformats.org/officeDocument/2006/relationships/hyperlink" Target="http://antwrp.gsfc.nasa.gov/apod/ap021124.html" TargetMode="External"/><Relationship Id="rId17" Type="http://schemas.openxmlformats.org/officeDocument/2006/relationships/hyperlink" Target="http://en.wikipedia.org/wiki/Stellar_evolution" TargetMode="External"/><Relationship Id="rId2" Type="http://schemas.openxmlformats.org/officeDocument/2006/relationships/slide" Target="../slides/slide4.xml"/><Relationship Id="rId16" Type="http://schemas.openxmlformats.org/officeDocument/2006/relationships/hyperlink" Target="http://antwrp.gsfc.nasa.gov/apod/ap060109.html" TargetMode="External"/><Relationship Id="rId1" Type="http://schemas.openxmlformats.org/officeDocument/2006/relationships/notesMaster" Target="../notesMasters/notesMaster1.xml"/><Relationship Id="rId6" Type="http://schemas.openxmlformats.org/officeDocument/2006/relationships/hyperlink" Target="http://www.as.arizona.edu/" TargetMode="External"/><Relationship Id="rId11" Type="http://schemas.openxmlformats.org/officeDocument/2006/relationships/hyperlink" Target="http://hubblesite.org/newscenter/newsdesk/archive/releases/2006/17/image/a" TargetMode="External"/><Relationship Id="rId5" Type="http://schemas.openxmlformats.org/officeDocument/2006/relationships/hyperlink" Target="http://www.as.arizona.edu/department/faculty/olszewski.html" TargetMode="External"/><Relationship Id="rId15" Type="http://schemas.openxmlformats.org/officeDocument/2006/relationships/hyperlink" Target="http://antwrp.gsfc.nasa.gov/apod/ap050617.html" TargetMode="External"/><Relationship Id="rId10" Type="http://schemas.openxmlformats.org/officeDocument/2006/relationships/hyperlink" Target="http://antwrp.gsfc.nasa.gov/apod/ap010618.html" TargetMode="External"/><Relationship Id="rId4" Type="http://schemas.openxmlformats.org/officeDocument/2006/relationships/hyperlink" Target="http://www.nasa.gov/" TargetMode="External"/><Relationship Id="rId9" Type="http://schemas.openxmlformats.org/officeDocument/2006/relationships/hyperlink" Target="http://en.wikipedia.org/wiki/Open_cluster" TargetMode="External"/><Relationship Id="rId14" Type="http://schemas.openxmlformats.org/officeDocument/2006/relationships/hyperlink" Target="http://chandra.harvard.edu/photo/cosmic_distance.html" TargetMode="External"/></Relationships>
</file>

<file path=ppt/notesSlides/_rels/notesSlide30.xml.rels><?xml version="1.0" encoding="UTF-8" standalone="yes"?>
<Relationships xmlns="http://schemas.openxmlformats.org/package/2006/relationships"><Relationship Id="rId8" Type="http://schemas.openxmlformats.org/officeDocument/2006/relationships/hyperlink" Target="http://www.cidehom.com/apod_big.php?_date=060501&amp;_big=1" TargetMode="External"/><Relationship Id="rId13" Type="http://schemas.openxmlformats.org/officeDocument/2006/relationships/hyperlink" Target="http://antwrp.gsfc.nasa.gov/apod/globular_clusters.html" TargetMode="External"/><Relationship Id="rId3" Type="http://schemas.openxmlformats.org/officeDocument/2006/relationships/hyperlink" Target="http://www.spacetelescope.org/" TargetMode="External"/><Relationship Id="rId7" Type="http://schemas.openxmlformats.org/officeDocument/2006/relationships/hyperlink" Target="http://www.cidehom.com/apod_big.php?_date=060501" TargetMode="External"/><Relationship Id="rId12" Type="http://schemas.openxmlformats.org/officeDocument/2006/relationships/hyperlink" Target="http://antwrp.gsfc.nasa.gov/apod/ap021124.html" TargetMode="External"/><Relationship Id="rId17" Type="http://schemas.openxmlformats.org/officeDocument/2006/relationships/hyperlink" Target="http://en.wikipedia.org/wiki/Stellar_evolution" TargetMode="External"/><Relationship Id="rId2" Type="http://schemas.openxmlformats.org/officeDocument/2006/relationships/slide" Target="../slides/slide45.xml"/><Relationship Id="rId16" Type="http://schemas.openxmlformats.org/officeDocument/2006/relationships/hyperlink" Target="http://antwrp.gsfc.nasa.gov/apod/ap060109.html" TargetMode="External"/><Relationship Id="rId1" Type="http://schemas.openxmlformats.org/officeDocument/2006/relationships/notesMaster" Target="../notesMasters/notesMaster1.xml"/><Relationship Id="rId6" Type="http://schemas.openxmlformats.org/officeDocument/2006/relationships/hyperlink" Target="http://www.as.arizona.edu/" TargetMode="External"/><Relationship Id="rId11" Type="http://schemas.openxmlformats.org/officeDocument/2006/relationships/hyperlink" Target="http://hubblesite.org/newscenter/newsdesk/archive/releases/2006/17/image/a" TargetMode="External"/><Relationship Id="rId5" Type="http://schemas.openxmlformats.org/officeDocument/2006/relationships/hyperlink" Target="http://www.as.arizona.edu/department/faculty/olszewski.html" TargetMode="External"/><Relationship Id="rId15" Type="http://schemas.openxmlformats.org/officeDocument/2006/relationships/hyperlink" Target="http://antwrp.gsfc.nasa.gov/apod/ap050617.html" TargetMode="External"/><Relationship Id="rId10" Type="http://schemas.openxmlformats.org/officeDocument/2006/relationships/hyperlink" Target="http://antwrp.gsfc.nasa.gov/apod/ap010618.html" TargetMode="External"/><Relationship Id="rId4" Type="http://schemas.openxmlformats.org/officeDocument/2006/relationships/hyperlink" Target="http://www.nasa.gov/" TargetMode="External"/><Relationship Id="rId9" Type="http://schemas.openxmlformats.org/officeDocument/2006/relationships/hyperlink" Target="http://en.wikipedia.org/wiki/Open_cluster" TargetMode="External"/><Relationship Id="rId14" Type="http://schemas.openxmlformats.org/officeDocument/2006/relationships/hyperlink" Target="http://chandra.harvard.edu/photo/cosmic_distance.html" TargetMode="Externa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8" Type="http://schemas.openxmlformats.org/officeDocument/2006/relationships/hyperlink" Target="http://www.cidehom.com/apod_big.php?_date=060501&amp;_big=1" TargetMode="External"/><Relationship Id="rId13" Type="http://schemas.openxmlformats.org/officeDocument/2006/relationships/hyperlink" Target="http://antwrp.gsfc.nasa.gov/apod/globular_clusters.html" TargetMode="External"/><Relationship Id="rId3" Type="http://schemas.openxmlformats.org/officeDocument/2006/relationships/hyperlink" Target="http://www.spacetelescope.org/" TargetMode="External"/><Relationship Id="rId7" Type="http://schemas.openxmlformats.org/officeDocument/2006/relationships/hyperlink" Target="http://www.cidehom.com/apod_big.php?_date=060501" TargetMode="External"/><Relationship Id="rId12" Type="http://schemas.openxmlformats.org/officeDocument/2006/relationships/hyperlink" Target="http://antwrp.gsfc.nasa.gov/apod/ap021124.html" TargetMode="External"/><Relationship Id="rId17" Type="http://schemas.openxmlformats.org/officeDocument/2006/relationships/hyperlink" Target="http://en.wikipedia.org/wiki/Stellar_evolution" TargetMode="External"/><Relationship Id="rId2" Type="http://schemas.openxmlformats.org/officeDocument/2006/relationships/slide" Target="../slides/slide47.xml"/><Relationship Id="rId16" Type="http://schemas.openxmlformats.org/officeDocument/2006/relationships/hyperlink" Target="http://antwrp.gsfc.nasa.gov/apod/ap060109.html" TargetMode="External"/><Relationship Id="rId1" Type="http://schemas.openxmlformats.org/officeDocument/2006/relationships/notesMaster" Target="../notesMasters/notesMaster1.xml"/><Relationship Id="rId6" Type="http://schemas.openxmlformats.org/officeDocument/2006/relationships/hyperlink" Target="http://www.as.arizona.edu/" TargetMode="External"/><Relationship Id="rId11" Type="http://schemas.openxmlformats.org/officeDocument/2006/relationships/hyperlink" Target="http://hubblesite.org/newscenter/newsdesk/archive/releases/2006/17/image/a" TargetMode="External"/><Relationship Id="rId5" Type="http://schemas.openxmlformats.org/officeDocument/2006/relationships/hyperlink" Target="http://www.as.arizona.edu/department/faculty/olszewski.html" TargetMode="External"/><Relationship Id="rId15" Type="http://schemas.openxmlformats.org/officeDocument/2006/relationships/hyperlink" Target="http://antwrp.gsfc.nasa.gov/apod/ap050617.html" TargetMode="External"/><Relationship Id="rId10" Type="http://schemas.openxmlformats.org/officeDocument/2006/relationships/hyperlink" Target="http://antwrp.gsfc.nasa.gov/apod/ap010618.html" TargetMode="External"/><Relationship Id="rId4" Type="http://schemas.openxmlformats.org/officeDocument/2006/relationships/hyperlink" Target="http://www.nasa.gov/" TargetMode="External"/><Relationship Id="rId9" Type="http://schemas.openxmlformats.org/officeDocument/2006/relationships/hyperlink" Target="http://en.wikipedia.org/wiki/Open_cluster" TargetMode="External"/><Relationship Id="rId14" Type="http://schemas.openxmlformats.org/officeDocument/2006/relationships/hyperlink" Target="http://chandra.harvard.edu/photo/cosmic_distance.html" TargetMode="External"/></Relationships>
</file>

<file path=ppt/notesSlides/_rels/notesSlide33.xml.rels><?xml version="1.0" encoding="UTF-8" standalone="yes"?>
<Relationships xmlns="http://schemas.openxmlformats.org/package/2006/relationships"><Relationship Id="rId8" Type="http://schemas.openxmlformats.org/officeDocument/2006/relationships/hyperlink" Target="http://www.cidehom.com/apod_big.php?_date=060501&amp;_big=1" TargetMode="External"/><Relationship Id="rId13" Type="http://schemas.openxmlformats.org/officeDocument/2006/relationships/hyperlink" Target="http://antwrp.gsfc.nasa.gov/apod/globular_clusters.html" TargetMode="External"/><Relationship Id="rId3" Type="http://schemas.openxmlformats.org/officeDocument/2006/relationships/hyperlink" Target="http://www.spacetelescope.org/" TargetMode="External"/><Relationship Id="rId7" Type="http://schemas.openxmlformats.org/officeDocument/2006/relationships/hyperlink" Target="http://www.cidehom.com/apod_big.php?_date=060501" TargetMode="External"/><Relationship Id="rId12" Type="http://schemas.openxmlformats.org/officeDocument/2006/relationships/hyperlink" Target="http://antwrp.gsfc.nasa.gov/apod/ap021124.html" TargetMode="External"/><Relationship Id="rId17" Type="http://schemas.openxmlformats.org/officeDocument/2006/relationships/hyperlink" Target="http://en.wikipedia.org/wiki/Stellar_evolution" TargetMode="External"/><Relationship Id="rId2" Type="http://schemas.openxmlformats.org/officeDocument/2006/relationships/slide" Target="../slides/slide48.xml"/><Relationship Id="rId16" Type="http://schemas.openxmlformats.org/officeDocument/2006/relationships/hyperlink" Target="http://antwrp.gsfc.nasa.gov/apod/ap060109.html" TargetMode="External"/><Relationship Id="rId1" Type="http://schemas.openxmlformats.org/officeDocument/2006/relationships/notesMaster" Target="../notesMasters/notesMaster1.xml"/><Relationship Id="rId6" Type="http://schemas.openxmlformats.org/officeDocument/2006/relationships/hyperlink" Target="http://www.as.arizona.edu/" TargetMode="External"/><Relationship Id="rId11" Type="http://schemas.openxmlformats.org/officeDocument/2006/relationships/hyperlink" Target="http://hubblesite.org/newscenter/newsdesk/archive/releases/2006/17/image/a" TargetMode="External"/><Relationship Id="rId5" Type="http://schemas.openxmlformats.org/officeDocument/2006/relationships/hyperlink" Target="http://www.as.arizona.edu/department/faculty/olszewski.html" TargetMode="External"/><Relationship Id="rId15" Type="http://schemas.openxmlformats.org/officeDocument/2006/relationships/hyperlink" Target="http://antwrp.gsfc.nasa.gov/apod/ap050617.html" TargetMode="External"/><Relationship Id="rId10" Type="http://schemas.openxmlformats.org/officeDocument/2006/relationships/hyperlink" Target="http://antwrp.gsfc.nasa.gov/apod/ap010618.html" TargetMode="External"/><Relationship Id="rId4" Type="http://schemas.openxmlformats.org/officeDocument/2006/relationships/hyperlink" Target="http://www.nasa.gov/" TargetMode="External"/><Relationship Id="rId9" Type="http://schemas.openxmlformats.org/officeDocument/2006/relationships/hyperlink" Target="http://en.wikipedia.org/wiki/Open_cluster" TargetMode="External"/><Relationship Id="rId14" Type="http://schemas.openxmlformats.org/officeDocument/2006/relationships/hyperlink" Target="http://chandra.harvard.edu/photo/cosmic_distance.html" TargetMode="External"/></Relationships>
</file>

<file path=ppt/notesSlides/_rels/notesSlide34.xml.rels><?xml version="1.0" encoding="UTF-8" standalone="yes"?>
<Relationships xmlns="http://schemas.openxmlformats.org/package/2006/relationships"><Relationship Id="rId8" Type="http://schemas.openxmlformats.org/officeDocument/2006/relationships/hyperlink" Target="http://www.cidehom.com/apod_big.php?_date=060501&amp;_big=1" TargetMode="External"/><Relationship Id="rId13" Type="http://schemas.openxmlformats.org/officeDocument/2006/relationships/hyperlink" Target="http://antwrp.gsfc.nasa.gov/apod/globular_clusters.html" TargetMode="External"/><Relationship Id="rId3" Type="http://schemas.openxmlformats.org/officeDocument/2006/relationships/hyperlink" Target="http://www.spacetelescope.org/" TargetMode="External"/><Relationship Id="rId7" Type="http://schemas.openxmlformats.org/officeDocument/2006/relationships/hyperlink" Target="http://www.cidehom.com/apod_big.php?_date=060501" TargetMode="External"/><Relationship Id="rId12" Type="http://schemas.openxmlformats.org/officeDocument/2006/relationships/hyperlink" Target="http://antwrp.gsfc.nasa.gov/apod/ap021124.html" TargetMode="External"/><Relationship Id="rId17" Type="http://schemas.openxmlformats.org/officeDocument/2006/relationships/hyperlink" Target="http://en.wikipedia.org/wiki/Stellar_evolution" TargetMode="External"/><Relationship Id="rId2" Type="http://schemas.openxmlformats.org/officeDocument/2006/relationships/slide" Target="../slides/slide49.xml"/><Relationship Id="rId16" Type="http://schemas.openxmlformats.org/officeDocument/2006/relationships/hyperlink" Target="http://antwrp.gsfc.nasa.gov/apod/ap060109.html" TargetMode="External"/><Relationship Id="rId1" Type="http://schemas.openxmlformats.org/officeDocument/2006/relationships/notesMaster" Target="../notesMasters/notesMaster1.xml"/><Relationship Id="rId6" Type="http://schemas.openxmlformats.org/officeDocument/2006/relationships/hyperlink" Target="http://www.as.arizona.edu/" TargetMode="External"/><Relationship Id="rId11" Type="http://schemas.openxmlformats.org/officeDocument/2006/relationships/hyperlink" Target="http://hubblesite.org/newscenter/newsdesk/archive/releases/2006/17/image/a" TargetMode="External"/><Relationship Id="rId5" Type="http://schemas.openxmlformats.org/officeDocument/2006/relationships/hyperlink" Target="http://www.as.arizona.edu/department/faculty/olszewski.html" TargetMode="External"/><Relationship Id="rId15" Type="http://schemas.openxmlformats.org/officeDocument/2006/relationships/hyperlink" Target="http://antwrp.gsfc.nasa.gov/apod/ap050617.html" TargetMode="External"/><Relationship Id="rId10" Type="http://schemas.openxmlformats.org/officeDocument/2006/relationships/hyperlink" Target="http://antwrp.gsfc.nasa.gov/apod/ap010618.html" TargetMode="External"/><Relationship Id="rId4" Type="http://schemas.openxmlformats.org/officeDocument/2006/relationships/hyperlink" Target="http://www.nasa.gov/" TargetMode="External"/><Relationship Id="rId9" Type="http://schemas.openxmlformats.org/officeDocument/2006/relationships/hyperlink" Target="http://en.wikipedia.org/wiki/Open_cluster" TargetMode="External"/><Relationship Id="rId14" Type="http://schemas.openxmlformats.org/officeDocument/2006/relationships/hyperlink" Target="http://chandra.harvard.edu/photo/cosmic_distance.html" TargetMode="External"/></Relationships>
</file>

<file path=ppt/notesSlides/_rels/notesSlide35.xml.rels><?xml version="1.0" encoding="UTF-8" standalone="yes"?>
<Relationships xmlns="http://schemas.openxmlformats.org/package/2006/relationships"><Relationship Id="rId8" Type="http://schemas.openxmlformats.org/officeDocument/2006/relationships/hyperlink" Target="http://www.cidehom.com/apod_big.php?_date=060501&amp;_big=1" TargetMode="External"/><Relationship Id="rId13" Type="http://schemas.openxmlformats.org/officeDocument/2006/relationships/hyperlink" Target="http://antwrp.gsfc.nasa.gov/apod/globular_clusters.html" TargetMode="External"/><Relationship Id="rId3" Type="http://schemas.openxmlformats.org/officeDocument/2006/relationships/hyperlink" Target="http://www.spacetelescope.org/" TargetMode="External"/><Relationship Id="rId7" Type="http://schemas.openxmlformats.org/officeDocument/2006/relationships/hyperlink" Target="http://www.cidehom.com/apod_big.php?_date=060501" TargetMode="External"/><Relationship Id="rId12" Type="http://schemas.openxmlformats.org/officeDocument/2006/relationships/hyperlink" Target="http://antwrp.gsfc.nasa.gov/apod/ap021124.html" TargetMode="External"/><Relationship Id="rId17" Type="http://schemas.openxmlformats.org/officeDocument/2006/relationships/hyperlink" Target="http://en.wikipedia.org/wiki/Stellar_evolution" TargetMode="External"/><Relationship Id="rId2" Type="http://schemas.openxmlformats.org/officeDocument/2006/relationships/slide" Target="../slides/slide50.xml"/><Relationship Id="rId16" Type="http://schemas.openxmlformats.org/officeDocument/2006/relationships/hyperlink" Target="http://antwrp.gsfc.nasa.gov/apod/ap060109.html" TargetMode="External"/><Relationship Id="rId1" Type="http://schemas.openxmlformats.org/officeDocument/2006/relationships/notesMaster" Target="../notesMasters/notesMaster1.xml"/><Relationship Id="rId6" Type="http://schemas.openxmlformats.org/officeDocument/2006/relationships/hyperlink" Target="http://www.as.arizona.edu/" TargetMode="External"/><Relationship Id="rId11" Type="http://schemas.openxmlformats.org/officeDocument/2006/relationships/hyperlink" Target="http://hubblesite.org/newscenter/newsdesk/archive/releases/2006/17/image/a" TargetMode="External"/><Relationship Id="rId5" Type="http://schemas.openxmlformats.org/officeDocument/2006/relationships/hyperlink" Target="http://www.as.arizona.edu/department/faculty/olszewski.html" TargetMode="External"/><Relationship Id="rId15" Type="http://schemas.openxmlformats.org/officeDocument/2006/relationships/hyperlink" Target="http://antwrp.gsfc.nasa.gov/apod/ap050617.html" TargetMode="External"/><Relationship Id="rId10" Type="http://schemas.openxmlformats.org/officeDocument/2006/relationships/hyperlink" Target="http://antwrp.gsfc.nasa.gov/apod/ap010618.html" TargetMode="External"/><Relationship Id="rId4" Type="http://schemas.openxmlformats.org/officeDocument/2006/relationships/hyperlink" Target="http://www.nasa.gov/" TargetMode="External"/><Relationship Id="rId9" Type="http://schemas.openxmlformats.org/officeDocument/2006/relationships/hyperlink" Target="http://en.wikipedia.org/wiki/Open_cluster" TargetMode="External"/><Relationship Id="rId14" Type="http://schemas.openxmlformats.org/officeDocument/2006/relationships/hyperlink" Target="http://chandra.harvard.edu/photo/cosmic_distance.html" TargetMode="External"/></Relationships>
</file>

<file path=ppt/notesSlides/_rels/notesSlide36.xml.rels><?xml version="1.0" encoding="UTF-8" standalone="yes"?>
<Relationships xmlns="http://schemas.openxmlformats.org/package/2006/relationships"><Relationship Id="rId8" Type="http://schemas.openxmlformats.org/officeDocument/2006/relationships/hyperlink" Target="http://www.cidehom.com/apod_big.php?_date=060501&amp;_big=1" TargetMode="External"/><Relationship Id="rId13" Type="http://schemas.openxmlformats.org/officeDocument/2006/relationships/hyperlink" Target="http://antwrp.gsfc.nasa.gov/apod/globular_clusters.html" TargetMode="External"/><Relationship Id="rId3" Type="http://schemas.openxmlformats.org/officeDocument/2006/relationships/hyperlink" Target="http://www.spacetelescope.org/" TargetMode="External"/><Relationship Id="rId7" Type="http://schemas.openxmlformats.org/officeDocument/2006/relationships/hyperlink" Target="http://www.cidehom.com/apod_big.php?_date=060501" TargetMode="External"/><Relationship Id="rId12" Type="http://schemas.openxmlformats.org/officeDocument/2006/relationships/hyperlink" Target="http://antwrp.gsfc.nasa.gov/apod/ap021124.html" TargetMode="External"/><Relationship Id="rId17" Type="http://schemas.openxmlformats.org/officeDocument/2006/relationships/hyperlink" Target="http://en.wikipedia.org/wiki/Stellar_evolution" TargetMode="External"/><Relationship Id="rId2" Type="http://schemas.openxmlformats.org/officeDocument/2006/relationships/slide" Target="../slides/slide51.xml"/><Relationship Id="rId16" Type="http://schemas.openxmlformats.org/officeDocument/2006/relationships/hyperlink" Target="http://antwrp.gsfc.nasa.gov/apod/ap060109.html" TargetMode="External"/><Relationship Id="rId1" Type="http://schemas.openxmlformats.org/officeDocument/2006/relationships/notesMaster" Target="../notesMasters/notesMaster1.xml"/><Relationship Id="rId6" Type="http://schemas.openxmlformats.org/officeDocument/2006/relationships/hyperlink" Target="http://www.as.arizona.edu/" TargetMode="External"/><Relationship Id="rId11" Type="http://schemas.openxmlformats.org/officeDocument/2006/relationships/hyperlink" Target="http://hubblesite.org/newscenter/newsdesk/archive/releases/2006/17/image/a" TargetMode="External"/><Relationship Id="rId5" Type="http://schemas.openxmlformats.org/officeDocument/2006/relationships/hyperlink" Target="http://www.as.arizona.edu/department/faculty/olszewski.html" TargetMode="External"/><Relationship Id="rId15" Type="http://schemas.openxmlformats.org/officeDocument/2006/relationships/hyperlink" Target="http://antwrp.gsfc.nasa.gov/apod/ap050617.html" TargetMode="External"/><Relationship Id="rId10" Type="http://schemas.openxmlformats.org/officeDocument/2006/relationships/hyperlink" Target="http://antwrp.gsfc.nasa.gov/apod/ap010618.html" TargetMode="External"/><Relationship Id="rId4" Type="http://schemas.openxmlformats.org/officeDocument/2006/relationships/hyperlink" Target="http://www.nasa.gov/" TargetMode="External"/><Relationship Id="rId9" Type="http://schemas.openxmlformats.org/officeDocument/2006/relationships/hyperlink" Target="http://en.wikipedia.org/wiki/Open_cluster" TargetMode="External"/><Relationship Id="rId14" Type="http://schemas.openxmlformats.org/officeDocument/2006/relationships/hyperlink" Target="http://chandra.harvard.edu/photo/cosmic_distance.html" TargetMode="External"/></Relationships>
</file>

<file path=ppt/notesSlides/_rels/notesSlide37.xml.rels><?xml version="1.0" encoding="UTF-8" standalone="yes"?>
<Relationships xmlns="http://schemas.openxmlformats.org/package/2006/relationships"><Relationship Id="rId8" Type="http://schemas.openxmlformats.org/officeDocument/2006/relationships/hyperlink" Target="http://www.cidehom.com/apod_big.php?_date=060501&amp;_big=1" TargetMode="External"/><Relationship Id="rId13" Type="http://schemas.openxmlformats.org/officeDocument/2006/relationships/hyperlink" Target="http://antwrp.gsfc.nasa.gov/apod/globular_clusters.html" TargetMode="External"/><Relationship Id="rId3" Type="http://schemas.openxmlformats.org/officeDocument/2006/relationships/hyperlink" Target="http://www.spacetelescope.org/" TargetMode="External"/><Relationship Id="rId7" Type="http://schemas.openxmlformats.org/officeDocument/2006/relationships/hyperlink" Target="http://www.cidehom.com/apod_big.php?_date=060501" TargetMode="External"/><Relationship Id="rId12" Type="http://schemas.openxmlformats.org/officeDocument/2006/relationships/hyperlink" Target="http://antwrp.gsfc.nasa.gov/apod/ap021124.html" TargetMode="External"/><Relationship Id="rId17" Type="http://schemas.openxmlformats.org/officeDocument/2006/relationships/hyperlink" Target="http://en.wikipedia.org/wiki/Stellar_evolution" TargetMode="External"/><Relationship Id="rId2" Type="http://schemas.openxmlformats.org/officeDocument/2006/relationships/slide" Target="../slides/slide53.xml"/><Relationship Id="rId16" Type="http://schemas.openxmlformats.org/officeDocument/2006/relationships/hyperlink" Target="http://antwrp.gsfc.nasa.gov/apod/ap060109.html" TargetMode="External"/><Relationship Id="rId1" Type="http://schemas.openxmlformats.org/officeDocument/2006/relationships/notesMaster" Target="../notesMasters/notesMaster1.xml"/><Relationship Id="rId6" Type="http://schemas.openxmlformats.org/officeDocument/2006/relationships/hyperlink" Target="http://www.as.arizona.edu/" TargetMode="External"/><Relationship Id="rId11" Type="http://schemas.openxmlformats.org/officeDocument/2006/relationships/hyperlink" Target="http://hubblesite.org/newscenter/newsdesk/archive/releases/2006/17/image/a" TargetMode="External"/><Relationship Id="rId5" Type="http://schemas.openxmlformats.org/officeDocument/2006/relationships/hyperlink" Target="http://www.as.arizona.edu/department/faculty/olszewski.html" TargetMode="External"/><Relationship Id="rId15" Type="http://schemas.openxmlformats.org/officeDocument/2006/relationships/hyperlink" Target="http://antwrp.gsfc.nasa.gov/apod/ap050617.html" TargetMode="External"/><Relationship Id="rId10" Type="http://schemas.openxmlformats.org/officeDocument/2006/relationships/hyperlink" Target="http://antwrp.gsfc.nasa.gov/apod/ap010618.html" TargetMode="External"/><Relationship Id="rId4" Type="http://schemas.openxmlformats.org/officeDocument/2006/relationships/hyperlink" Target="http://www.nasa.gov/" TargetMode="External"/><Relationship Id="rId9" Type="http://schemas.openxmlformats.org/officeDocument/2006/relationships/hyperlink" Target="http://en.wikipedia.org/wiki/Open_cluster" TargetMode="External"/><Relationship Id="rId14" Type="http://schemas.openxmlformats.org/officeDocument/2006/relationships/hyperlink" Target="http://chandra.harvard.edu/photo/cosmic_distance.html" TargetMode="External"/></Relationships>
</file>

<file path=ppt/notesSlides/_rels/notesSlide38.xml.rels><?xml version="1.0" encoding="UTF-8" standalone="yes"?>
<Relationships xmlns="http://schemas.openxmlformats.org/package/2006/relationships"><Relationship Id="rId8" Type="http://schemas.openxmlformats.org/officeDocument/2006/relationships/hyperlink" Target="http://www.cidehom.com/apod_big.php?_date=060501&amp;_big=1" TargetMode="External"/><Relationship Id="rId13" Type="http://schemas.openxmlformats.org/officeDocument/2006/relationships/hyperlink" Target="http://antwrp.gsfc.nasa.gov/apod/globular_clusters.html" TargetMode="External"/><Relationship Id="rId3" Type="http://schemas.openxmlformats.org/officeDocument/2006/relationships/hyperlink" Target="http://www.spacetelescope.org/" TargetMode="External"/><Relationship Id="rId7" Type="http://schemas.openxmlformats.org/officeDocument/2006/relationships/hyperlink" Target="http://www.cidehom.com/apod_big.php?_date=060501" TargetMode="External"/><Relationship Id="rId12" Type="http://schemas.openxmlformats.org/officeDocument/2006/relationships/hyperlink" Target="http://antwrp.gsfc.nasa.gov/apod/ap021124.html" TargetMode="External"/><Relationship Id="rId17" Type="http://schemas.openxmlformats.org/officeDocument/2006/relationships/hyperlink" Target="http://en.wikipedia.org/wiki/Stellar_evolution" TargetMode="External"/><Relationship Id="rId2" Type="http://schemas.openxmlformats.org/officeDocument/2006/relationships/slide" Target="../slides/slide54.xml"/><Relationship Id="rId16" Type="http://schemas.openxmlformats.org/officeDocument/2006/relationships/hyperlink" Target="http://antwrp.gsfc.nasa.gov/apod/ap060109.html" TargetMode="External"/><Relationship Id="rId1" Type="http://schemas.openxmlformats.org/officeDocument/2006/relationships/notesMaster" Target="../notesMasters/notesMaster1.xml"/><Relationship Id="rId6" Type="http://schemas.openxmlformats.org/officeDocument/2006/relationships/hyperlink" Target="http://www.as.arizona.edu/" TargetMode="External"/><Relationship Id="rId11" Type="http://schemas.openxmlformats.org/officeDocument/2006/relationships/hyperlink" Target="http://hubblesite.org/newscenter/newsdesk/archive/releases/2006/17/image/a" TargetMode="External"/><Relationship Id="rId5" Type="http://schemas.openxmlformats.org/officeDocument/2006/relationships/hyperlink" Target="http://www.as.arizona.edu/department/faculty/olszewski.html" TargetMode="External"/><Relationship Id="rId15" Type="http://schemas.openxmlformats.org/officeDocument/2006/relationships/hyperlink" Target="http://antwrp.gsfc.nasa.gov/apod/ap050617.html" TargetMode="External"/><Relationship Id="rId10" Type="http://schemas.openxmlformats.org/officeDocument/2006/relationships/hyperlink" Target="http://antwrp.gsfc.nasa.gov/apod/ap010618.html" TargetMode="External"/><Relationship Id="rId4" Type="http://schemas.openxmlformats.org/officeDocument/2006/relationships/hyperlink" Target="http://www.nasa.gov/" TargetMode="External"/><Relationship Id="rId9" Type="http://schemas.openxmlformats.org/officeDocument/2006/relationships/hyperlink" Target="http://en.wikipedia.org/wiki/Open_cluster" TargetMode="External"/><Relationship Id="rId14" Type="http://schemas.openxmlformats.org/officeDocument/2006/relationships/hyperlink" Target="http://chandra.harvard.edu/photo/cosmic_distance.html" TargetMode="External"/></Relationships>
</file>

<file path=ppt/notesSlides/_rels/notesSlide39.xml.rels><?xml version="1.0" encoding="UTF-8" standalone="yes"?>
<Relationships xmlns="http://schemas.openxmlformats.org/package/2006/relationships"><Relationship Id="rId8" Type="http://schemas.openxmlformats.org/officeDocument/2006/relationships/hyperlink" Target="http://www.cidehom.com/apod_big.php?_date=060501&amp;_big=1" TargetMode="External"/><Relationship Id="rId13" Type="http://schemas.openxmlformats.org/officeDocument/2006/relationships/hyperlink" Target="http://antwrp.gsfc.nasa.gov/apod/globular_clusters.html" TargetMode="External"/><Relationship Id="rId3" Type="http://schemas.openxmlformats.org/officeDocument/2006/relationships/hyperlink" Target="http://www.spacetelescope.org/" TargetMode="External"/><Relationship Id="rId7" Type="http://schemas.openxmlformats.org/officeDocument/2006/relationships/hyperlink" Target="http://www.cidehom.com/apod_big.php?_date=060501" TargetMode="External"/><Relationship Id="rId12" Type="http://schemas.openxmlformats.org/officeDocument/2006/relationships/hyperlink" Target="http://antwrp.gsfc.nasa.gov/apod/ap021124.html" TargetMode="External"/><Relationship Id="rId17" Type="http://schemas.openxmlformats.org/officeDocument/2006/relationships/hyperlink" Target="http://en.wikipedia.org/wiki/Stellar_evolution" TargetMode="External"/><Relationship Id="rId2" Type="http://schemas.openxmlformats.org/officeDocument/2006/relationships/slide" Target="../slides/slide55.xml"/><Relationship Id="rId16" Type="http://schemas.openxmlformats.org/officeDocument/2006/relationships/hyperlink" Target="http://antwrp.gsfc.nasa.gov/apod/ap060109.html" TargetMode="External"/><Relationship Id="rId1" Type="http://schemas.openxmlformats.org/officeDocument/2006/relationships/notesMaster" Target="../notesMasters/notesMaster1.xml"/><Relationship Id="rId6" Type="http://schemas.openxmlformats.org/officeDocument/2006/relationships/hyperlink" Target="http://www.as.arizona.edu/" TargetMode="External"/><Relationship Id="rId11" Type="http://schemas.openxmlformats.org/officeDocument/2006/relationships/hyperlink" Target="http://hubblesite.org/newscenter/newsdesk/archive/releases/2006/17/image/a" TargetMode="External"/><Relationship Id="rId5" Type="http://schemas.openxmlformats.org/officeDocument/2006/relationships/hyperlink" Target="http://www.as.arizona.edu/department/faculty/olszewski.html" TargetMode="External"/><Relationship Id="rId15" Type="http://schemas.openxmlformats.org/officeDocument/2006/relationships/hyperlink" Target="http://antwrp.gsfc.nasa.gov/apod/ap050617.html" TargetMode="External"/><Relationship Id="rId10" Type="http://schemas.openxmlformats.org/officeDocument/2006/relationships/hyperlink" Target="http://antwrp.gsfc.nasa.gov/apod/ap010618.html" TargetMode="External"/><Relationship Id="rId4" Type="http://schemas.openxmlformats.org/officeDocument/2006/relationships/hyperlink" Target="http://www.nasa.gov/" TargetMode="External"/><Relationship Id="rId9" Type="http://schemas.openxmlformats.org/officeDocument/2006/relationships/hyperlink" Target="http://en.wikipedia.org/wiki/Open_cluster" TargetMode="External"/><Relationship Id="rId14" Type="http://schemas.openxmlformats.org/officeDocument/2006/relationships/hyperlink" Target="http://chandra.harvard.edu/photo/cosmic_distance.html"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3" Type="http://schemas.openxmlformats.org/officeDocument/2006/relationships/hyperlink" Target="http://www.nasa.gov/" TargetMode="External"/><Relationship Id="rId2" Type="http://schemas.openxmlformats.org/officeDocument/2006/relationships/slide" Target="../slides/slide56.xml"/><Relationship Id="rId1" Type="http://schemas.openxmlformats.org/officeDocument/2006/relationships/notesMaster" Target="../notesMasters/notesMaster1.xml"/><Relationship Id="rId5" Type="http://schemas.openxmlformats.org/officeDocument/2006/relationships/hyperlink" Target="http://www.stsci.edu/" TargetMode="External"/><Relationship Id="rId4" Type="http://schemas.openxmlformats.org/officeDocument/2006/relationships/hyperlink" Target="http://www.esa.int/" TargetMode="External"/></Relationships>
</file>

<file path=ppt/notesSlides/_rels/notesSlide41.xml.rels><?xml version="1.0" encoding="UTF-8" standalone="yes"?>
<Relationships xmlns="http://schemas.openxmlformats.org/package/2006/relationships"><Relationship Id="rId3" Type="http://schemas.openxmlformats.org/officeDocument/2006/relationships/hyperlink" Target="http://www.nasa.gov/multimedia/imagegallery/iotd.html?id=365575" TargetMode="External"/><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www.nasa.gov/multimedia/imagegallery/iotd.html?id=366787"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www.nasa.gov/mission_pages/soho/images/index.html?id=364281"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www.nasa.gov/mission_pages/soho/images/index.html?id=357037"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www.nasa.gov/mission_pages/soho/images/index.html?id=341093"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a:noFill/>
        </p:spPr>
        <p:txBody>
          <a:bodyPr/>
          <a:lstStyle/>
          <a:p>
            <a:fld id="{C4644656-6A2B-47FA-BBD3-39FEA069C69A}" type="slidenum">
              <a:rPr lang="fr-FR" smtClean="0"/>
              <a:pPr/>
              <a:t>1</a:t>
            </a:fld>
            <a:endParaRPr lang="fr-FR" smtClean="0"/>
          </a:p>
        </p:txBody>
      </p:sp>
      <p:sp>
        <p:nvSpPr>
          <p:cNvPr id="36867" name="Rectangle 2"/>
          <p:cNvSpPr>
            <a:spLocks noGrp="1" noRot="1" noChangeAspect="1" noChangeArrowheads="1" noTextEdit="1"/>
          </p:cNvSpPr>
          <p:nvPr>
            <p:ph type="sldImg"/>
          </p:nvPr>
        </p:nvSpPr>
        <p:spPr>
          <a:xfrm>
            <a:off x="1144588" y="685800"/>
            <a:ext cx="4572000" cy="3429000"/>
          </a:xfrm>
          <a:ln/>
        </p:spPr>
      </p:sp>
      <p:sp>
        <p:nvSpPr>
          <p:cNvPr id="36868" name="Rectangle 3"/>
          <p:cNvSpPr>
            <a:spLocks noGrp="1" noChangeArrowheads="1"/>
          </p:cNvSpPr>
          <p:nvPr>
            <p:ph type="body" idx="1"/>
          </p:nvPr>
        </p:nvSpPr>
        <p:spPr>
          <a:xfrm>
            <a:off x="914400" y="4343400"/>
            <a:ext cx="5029200" cy="4114800"/>
          </a:xfrm>
          <a:noFill/>
          <a:ln/>
        </p:spPr>
        <p:txBody>
          <a:bodyPr/>
          <a:lstStyle/>
          <a:p>
            <a:pPr eaLnBrk="1" hangingPunct="1"/>
            <a:r>
              <a:rPr lang="fr-FR" b="1" smtClean="0"/>
              <a:t>At the Center of the Milky Way </a:t>
            </a:r>
            <a:r>
              <a:rPr lang="fr-FR" smtClean="0"/>
              <a:t/>
            </a:r>
            <a:br>
              <a:rPr lang="fr-FR" smtClean="0"/>
            </a:br>
            <a:r>
              <a:rPr lang="fr-FR" b="1" smtClean="0"/>
              <a:t>Credit: </a:t>
            </a:r>
            <a:r>
              <a:rPr lang="fr-FR" smtClean="0">
                <a:hlinkClick r:id="rId3"/>
              </a:rPr>
              <a:t>ESO</a:t>
            </a:r>
            <a:r>
              <a:rPr lang="fr-FR" smtClean="0"/>
              <a:t>, Stefan Gillessen (</a:t>
            </a:r>
            <a:r>
              <a:rPr lang="fr-FR" smtClean="0">
                <a:hlinkClick r:id="rId4"/>
              </a:rPr>
              <a:t>MPE</a:t>
            </a:r>
            <a:r>
              <a:rPr lang="fr-FR" smtClean="0"/>
              <a:t>), </a:t>
            </a:r>
            <a:r>
              <a:rPr lang="fr-FR" smtClean="0">
                <a:hlinkClick r:id="rId5"/>
              </a:rPr>
              <a:t>F. Eisenhauer, S. Trippe, T. Alexander, R. Genzel, F. Martins, T. Ott</a:t>
            </a:r>
            <a:r>
              <a:rPr lang="fr-FR" smtClean="0"/>
              <a:t> </a:t>
            </a:r>
            <a:r>
              <a:rPr lang="fr-FR" b="1" smtClean="0"/>
              <a:t>Explanation: </a:t>
            </a:r>
            <a:r>
              <a:rPr lang="fr-FR" smtClean="0"/>
              <a:t>At the center of our Milky Way Galaxy lies a </a:t>
            </a:r>
            <a:r>
              <a:rPr lang="fr-FR" smtClean="0">
                <a:hlinkClick r:id="rId6"/>
              </a:rPr>
              <a:t>supermassive black hole</a:t>
            </a:r>
            <a:r>
              <a:rPr lang="fr-FR" smtClean="0"/>
              <a:t>. Once a controversial claim, this conclusion is now solidly based </a:t>
            </a:r>
            <a:r>
              <a:rPr lang="fr-FR" smtClean="0">
                <a:hlinkClick r:id="rId7"/>
              </a:rPr>
              <a:t>on 16 years of observations</a:t>
            </a:r>
            <a:r>
              <a:rPr lang="fr-FR" smtClean="0"/>
              <a:t> that map the orbits of 28 stars very near </a:t>
            </a:r>
            <a:r>
              <a:rPr lang="fr-FR" smtClean="0">
                <a:hlinkClick r:id="rId8"/>
              </a:rPr>
              <a:t>the galactic center</a:t>
            </a:r>
            <a:r>
              <a:rPr lang="fr-FR" smtClean="0"/>
              <a:t>. Using European Southern Observatory </a:t>
            </a:r>
            <a:r>
              <a:rPr lang="fr-FR" smtClean="0">
                <a:hlinkClick r:id="rId9"/>
              </a:rPr>
              <a:t>telescopes</a:t>
            </a:r>
            <a:r>
              <a:rPr lang="fr-FR" smtClean="0"/>
              <a:t> and sophisticated near infrared cameras, astronomers patiently measured the positions of the stars over time, following one star, designated S2, through a complete orbit as it came within about 1 </a:t>
            </a:r>
            <a:r>
              <a:rPr lang="fr-FR" i="1" smtClean="0"/>
              <a:t>light-day</a:t>
            </a:r>
            <a:r>
              <a:rPr lang="fr-FR" smtClean="0"/>
              <a:t> of the center of the Milky Way. </a:t>
            </a:r>
            <a:r>
              <a:rPr lang="fr-FR" smtClean="0">
                <a:hlinkClick r:id="rId10"/>
              </a:rPr>
              <a:t>Their results</a:t>
            </a:r>
            <a:r>
              <a:rPr lang="fr-FR" smtClean="0"/>
              <a:t> convincingly show that S2 is moving under the influence of the enormous gravity of a compact, unseen object -- a black hole with 4 million times the mass </a:t>
            </a:r>
            <a:r>
              <a:rPr lang="fr-FR" smtClean="0">
                <a:hlinkClick r:id="rId11"/>
              </a:rPr>
              <a:t>of the Sun</a:t>
            </a:r>
            <a:r>
              <a:rPr lang="fr-FR" smtClean="0"/>
              <a:t>. Their ability to track stars so close to the </a:t>
            </a:r>
            <a:r>
              <a:rPr lang="fr-FR" smtClean="0">
                <a:hlinkClick r:id="rId12"/>
              </a:rPr>
              <a:t>galactic center</a:t>
            </a:r>
            <a:r>
              <a:rPr lang="fr-FR" smtClean="0"/>
              <a:t> accurately measures the black hole's mass and also determines the distance to the center to be 27,000 light-years. This deep, near-infrared image shows the crowded inner 3 light-years of the central </a:t>
            </a:r>
            <a:r>
              <a:rPr lang="fr-FR" smtClean="0">
                <a:hlinkClick r:id="rId13"/>
              </a:rPr>
              <a:t>Milky Way</a:t>
            </a:r>
            <a:r>
              <a:rPr lang="fr-FR" smtClean="0"/>
              <a:t>. Spectacular time-lapse animations of the stars orbiting within light-days of the galactic center </a:t>
            </a:r>
            <a:r>
              <a:rPr lang="fr-FR" smtClean="0">
                <a:hlinkClick r:id="rId14"/>
              </a:rPr>
              <a:t>can be found here</a:t>
            </a:r>
            <a:r>
              <a:rPr lang="fr-FR" smtClean="0"/>
              <a:t>. </a:t>
            </a:r>
          </a:p>
          <a:p>
            <a:pPr eaLnBrk="1" hangingPunct="1"/>
            <a:endParaRPr lang="fr-FR" smtClean="0"/>
          </a:p>
        </p:txBody>
      </p:sp>
    </p:spTree>
    <p:extLst>
      <p:ext uri="{BB962C8B-B14F-4D97-AF65-F5344CB8AC3E}">
        <p14:creationId xmlns:p14="http://schemas.microsoft.com/office/powerpoint/2010/main" xmlns="" val="36578576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en-US" b="1" dirty="0" smtClean="0"/>
              <a:t>Aurora - Nome, Alaska </a:t>
            </a:r>
          </a:p>
          <a:p>
            <a:r>
              <a:rPr lang="en-US" b="1" dirty="0" smtClean="0">
                <a:hlinkClick r:id="rId3" tooltip="Facebook"/>
              </a:rPr>
              <a:t>Share on </a:t>
            </a:r>
            <a:r>
              <a:rPr lang="en-US" b="1" dirty="0" err="1" smtClean="0">
                <a:hlinkClick r:id="rId3" tooltip="Facebook"/>
              </a:rPr>
              <a:t>facebook</a:t>
            </a:r>
            <a:r>
              <a:rPr lang="en-US" b="1" dirty="0" smtClean="0"/>
              <a:t> </a:t>
            </a:r>
            <a:r>
              <a:rPr lang="en-US" b="1" dirty="0" smtClean="0">
                <a:hlinkClick r:id="rId3" tooltip="Tweet"/>
              </a:rPr>
              <a:t>Share on twitter</a:t>
            </a:r>
            <a:r>
              <a:rPr lang="en-US" b="1" dirty="0" smtClean="0"/>
              <a:t> </a:t>
            </a:r>
            <a:r>
              <a:rPr lang="en-US" b="1" dirty="0" smtClean="0">
                <a:hlinkClick r:id="rId3" tooltip="Google+"/>
              </a:rPr>
              <a:t>Share on </a:t>
            </a:r>
            <a:r>
              <a:rPr lang="en-US" b="1" dirty="0" err="1" smtClean="0">
                <a:hlinkClick r:id="rId3" tooltip="Google+"/>
              </a:rPr>
              <a:t>google_plusone_share</a:t>
            </a:r>
            <a:r>
              <a:rPr lang="en-US" b="1" dirty="0" smtClean="0"/>
              <a:t> </a:t>
            </a:r>
            <a:r>
              <a:rPr lang="en-US" b="1" dirty="0" smtClean="0">
                <a:hlinkClick r:id="rId3" tooltip="Pinterest"/>
              </a:rPr>
              <a:t>Share on </a:t>
            </a:r>
            <a:r>
              <a:rPr lang="en-US" b="1" dirty="0" err="1" smtClean="0">
                <a:hlinkClick r:id="rId3" tooltip="Pinterest"/>
              </a:rPr>
              <a:t>pinterest_share</a:t>
            </a:r>
            <a:r>
              <a:rPr lang="en-US" b="1" dirty="0" smtClean="0"/>
              <a:t> </a:t>
            </a:r>
            <a:r>
              <a:rPr lang="en-US" b="1" dirty="0" smtClean="0">
                <a:hlinkClick r:id="rId3"/>
              </a:rPr>
              <a:t>More Sharing Services</a:t>
            </a:r>
            <a:r>
              <a:rPr lang="en-US" b="1" dirty="0" smtClean="0"/>
              <a:t> </a:t>
            </a:r>
          </a:p>
          <a:p>
            <a:r>
              <a:rPr lang="en-US" dirty="0" smtClean="0"/>
              <a:t>This spooky looking aurora was seen near Nome, Alaska on October 2003, just before Halloween. </a:t>
            </a:r>
          </a:p>
          <a:p>
            <a:endParaRPr lang="fr-FR" dirty="0"/>
          </a:p>
        </p:txBody>
      </p:sp>
      <p:sp>
        <p:nvSpPr>
          <p:cNvPr id="4" name="Espace réservé du numéro de diapositive 3"/>
          <p:cNvSpPr>
            <a:spLocks noGrp="1"/>
          </p:cNvSpPr>
          <p:nvPr>
            <p:ph type="sldNum" sz="quarter" idx="10"/>
          </p:nvPr>
        </p:nvSpPr>
        <p:spPr/>
        <p:txBody>
          <a:bodyPr/>
          <a:lstStyle/>
          <a:p>
            <a:fld id="{79A26640-E81C-49FE-8654-E4C90DBAEDC8}" type="slidenum">
              <a:rPr lang="fr-FR" altLang="fr-FR" smtClean="0"/>
              <a:pPr/>
              <a:t>12</a:t>
            </a:fld>
            <a:endParaRPr lang="fr-FR" altLang="fr-F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1" dirty="0" smtClean="0"/>
              <a:t>Collage of Solar Cycle 23 (</a:t>
            </a:r>
            <a:r>
              <a:rPr lang="en-US" b="1" dirty="0" err="1" smtClean="0"/>
              <a:t>SoHo</a:t>
            </a:r>
            <a:r>
              <a:rPr lang="en-US" b="1" dirty="0" smtClean="0"/>
              <a:t>)</a:t>
            </a:r>
          </a:p>
          <a:p>
            <a:endParaRPr lang="fr-FR" dirty="0"/>
          </a:p>
        </p:txBody>
      </p:sp>
      <p:sp>
        <p:nvSpPr>
          <p:cNvPr id="4" name="Espace réservé du numéro de diapositive 3"/>
          <p:cNvSpPr>
            <a:spLocks noGrp="1"/>
          </p:cNvSpPr>
          <p:nvPr>
            <p:ph type="sldNum" sz="quarter" idx="10"/>
          </p:nvPr>
        </p:nvSpPr>
        <p:spPr/>
        <p:txBody>
          <a:bodyPr/>
          <a:lstStyle/>
          <a:p>
            <a:fld id="{79A26640-E81C-49FE-8654-E4C90DBAEDC8}" type="slidenum">
              <a:rPr lang="fr-FR" altLang="fr-FR" smtClean="0"/>
              <a:pPr/>
              <a:t>13</a:t>
            </a:fld>
            <a:endParaRPr lang="fr-FR" altLang="fr-F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01F849D-9E03-4E89-A28E-C74A13F0459D}" type="slidenum">
              <a:rPr lang="fr-FR" altLang="fr-FR">
                <a:solidFill>
                  <a:srgbClr val="000000"/>
                </a:solidFill>
              </a:rPr>
              <a:pPr/>
              <a:t>14</a:t>
            </a:fld>
            <a:endParaRPr lang="fr-FR" altLang="fr-FR">
              <a:solidFill>
                <a:srgbClr val="000000"/>
              </a:solidFill>
            </a:endParaRPr>
          </a:p>
        </p:txBody>
      </p:sp>
      <p:sp>
        <p:nvSpPr>
          <p:cNvPr id="273410" name="Rectangle 2"/>
          <p:cNvSpPr>
            <a:spLocks noGrp="1" noRot="1" noChangeAspect="1" noChangeArrowheads="1" noTextEdit="1"/>
          </p:cNvSpPr>
          <p:nvPr>
            <p:ph type="sldImg"/>
          </p:nvPr>
        </p:nvSpPr>
        <p:spPr bwMode="auto">
          <a:xfrm>
            <a:off x="1144588" y="685800"/>
            <a:ext cx="4572000" cy="3429000"/>
          </a:xfrm>
          <a:prstGeom prst="rect">
            <a:avLst/>
          </a:prstGeom>
          <a:solidFill>
            <a:srgbClr val="FFFFFF"/>
          </a:solidFill>
          <a:ln>
            <a:solidFill>
              <a:srgbClr val="000000"/>
            </a:solidFill>
            <a:miter lim="800000"/>
            <a:headEnd/>
            <a:tailEnd/>
          </a:ln>
        </p:spPr>
      </p:sp>
      <p:sp>
        <p:nvSpPr>
          <p:cNvPr id="273411"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lIns="86493" tIns="43247" rIns="86493" bIns="43247"/>
          <a:lstStyle/>
          <a:p>
            <a:r>
              <a:rPr lang="fr-FR" altLang="fr-FR"/>
              <a:t>L’arc-en ciel et le spectre lumineux du Soleil </a:t>
            </a:r>
          </a:p>
        </p:txBody>
      </p:sp>
    </p:spTree>
    <p:extLst>
      <p:ext uri="{BB962C8B-B14F-4D97-AF65-F5344CB8AC3E}">
        <p14:creationId xmlns="" xmlns:p14="http://schemas.microsoft.com/office/powerpoint/2010/main" val="33660378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E150CBF-5E00-4D1F-A885-FB872D1E53AE}" type="slidenum">
              <a:rPr lang="fr-FR" altLang="fr-FR">
                <a:solidFill>
                  <a:srgbClr val="000000"/>
                </a:solidFill>
              </a:rPr>
              <a:pPr/>
              <a:t>15</a:t>
            </a:fld>
            <a:endParaRPr lang="fr-FR" altLang="fr-FR">
              <a:solidFill>
                <a:srgbClr val="000000"/>
              </a:solidFill>
            </a:endParaRPr>
          </a:p>
        </p:txBody>
      </p:sp>
      <p:sp>
        <p:nvSpPr>
          <p:cNvPr id="275458" name="Rectangle 2"/>
          <p:cNvSpPr>
            <a:spLocks noGrp="1" noRot="1" noChangeAspect="1" noChangeArrowheads="1" noTextEdit="1"/>
          </p:cNvSpPr>
          <p:nvPr>
            <p:ph type="sldImg"/>
          </p:nvPr>
        </p:nvSpPr>
        <p:spPr bwMode="auto">
          <a:xfrm>
            <a:off x="1144588" y="685800"/>
            <a:ext cx="4572000" cy="3429000"/>
          </a:xfrm>
          <a:prstGeom prst="rect">
            <a:avLst/>
          </a:prstGeom>
          <a:solidFill>
            <a:srgbClr val="FFFFFF"/>
          </a:solidFill>
          <a:ln>
            <a:solidFill>
              <a:srgbClr val="000000"/>
            </a:solidFill>
            <a:miter lim="800000"/>
            <a:headEnd/>
            <a:tailEnd/>
          </a:ln>
        </p:spPr>
      </p:sp>
      <p:sp>
        <p:nvSpPr>
          <p:cNvPr id="275459"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lIns="86493" tIns="43247" rIns="86493" bIns="43247"/>
          <a:lstStyle/>
          <a:p>
            <a:r>
              <a:rPr lang="fr-FR" altLang="fr-FR" dirty="0" smtClean="0"/>
              <a:t>Maximum d’intensité dans</a:t>
            </a:r>
            <a:r>
              <a:rPr lang="fr-FR" altLang="fr-FR" baseline="0" dirty="0" smtClean="0"/>
              <a:t> le vert. </a:t>
            </a:r>
            <a:r>
              <a:rPr lang="fr-FR" altLang="fr-FR" dirty="0" smtClean="0"/>
              <a:t>En </a:t>
            </a:r>
            <a:r>
              <a:rPr lang="fr-FR" altLang="fr-FR" dirty="0"/>
              <a:t>étudiant ce spectre en détail, on découvre des raies sombres qui sont la signature des éléments chimiques présents dans les régions externes du Soleil.</a:t>
            </a:r>
          </a:p>
          <a:p>
            <a:r>
              <a:rPr lang="fr-FR" altLang="fr-FR" dirty="0"/>
              <a:t>Les méthodes de spectroscopie consistent à étudier ces « raies spectrales » contenues dans le rayonnement du Soleil, des étoiles et des galaxies, à analyser leur intensité et leur « profil » en fonction de la longueur d’onde. Nous pouvons ainsi « remonter » à la composition chimique de la matière qui a émis ce rayonnement.</a:t>
            </a:r>
          </a:p>
          <a:p>
            <a:endParaRPr lang="fr-FR" altLang="fr-FR" dirty="0"/>
          </a:p>
          <a:p>
            <a:endParaRPr lang="fr-FR" altLang="fr-FR" dirty="0"/>
          </a:p>
        </p:txBody>
      </p:sp>
    </p:spTree>
    <p:extLst>
      <p:ext uri="{BB962C8B-B14F-4D97-AF65-F5344CB8AC3E}">
        <p14:creationId xmlns:p14="http://schemas.microsoft.com/office/powerpoint/2010/main" xmlns="" val="8861036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fr-FR" altLang="fr-FR" dirty="0" smtClean="0"/>
              <a:t>Maximum d’intensité dans</a:t>
            </a:r>
            <a:r>
              <a:rPr lang="fr-FR" altLang="fr-FR" baseline="0" dirty="0" smtClean="0"/>
              <a:t> le vert. </a:t>
            </a:r>
            <a:r>
              <a:rPr lang="fr-FR" altLang="fr-FR" dirty="0" smtClean="0"/>
              <a:t>En étudiant ce spectre en détail, on découvre des raies sombres qui sont la signature des éléments chimiques présents dans les régions externes du Soleil.</a:t>
            </a:r>
          </a:p>
          <a:p>
            <a:pPr marL="0" marR="0" indent="0" algn="l" defTabSz="914400" rtl="0" eaLnBrk="0" fontAlgn="base" latinLnBrk="0" hangingPunct="0">
              <a:lnSpc>
                <a:spcPct val="100000"/>
              </a:lnSpc>
              <a:spcBef>
                <a:spcPct val="30000"/>
              </a:spcBef>
              <a:spcAft>
                <a:spcPct val="0"/>
              </a:spcAft>
              <a:buClrTx/>
              <a:buSzTx/>
              <a:buFontTx/>
              <a:buNone/>
              <a:tabLst/>
              <a:defRPr/>
            </a:pPr>
            <a:r>
              <a:rPr lang="fr-FR" altLang="fr-FR" dirty="0" smtClean="0"/>
              <a:t>Cercle chromatique: imprimantes; télé,</a:t>
            </a:r>
            <a:r>
              <a:rPr lang="fr-FR" altLang="fr-FR" baseline="0" dirty="0" smtClean="0"/>
              <a:t> etc.</a:t>
            </a:r>
            <a:endParaRPr lang="fr-FR" altLang="fr-FR" dirty="0" smtClean="0"/>
          </a:p>
          <a:p>
            <a:endParaRPr lang="fr-FR" dirty="0"/>
          </a:p>
        </p:txBody>
      </p:sp>
      <p:sp>
        <p:nvSpPr>
          <p:cNvPr id="4" name="Espace réservé du numéro de diapositive 3"/>
          <p:cNvSpPr>
            <a:spLocks noGrp="1"/>
          </p:cNvSpPr>
          <p:nvPr>
            <p:ph type="sldNum" sz="quarter" idx="10"/>
          </p:nvPr>
        </p:nvSpPr>
        <p:spPr/>
        <p:txBody>
          <a:bodyPr/>
          <a:lstStyle/>
          <a:p>
            <a:fld id="{79A26640-E81C-49FE-8654-E4C90DBAEDC8}" type="slidenum">
              <a:rPr lang="fr-FR" altLang="fr-FR" smtClean="0"/>
              <a:pPr/>
              <a:t>17</a:t>
            </a:fld>
            <a:endParaRPr lang="fr-FR" altLang="fr-F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smtClean="0"/>
              <a:t>Diagramme de Hertzsprung-Russell créé par </a:t>
            </a:r>
            <a:r>
              <a:rPr lang="fr-FR" dirty="0" smtClean="0">
                <a:hlinkClick r:id="rId3"/>
              </a:rPr>
              <a:t>Richard Powell</a:t>
            </a:r>
            <a:r>
              <a:rPr lang="fr-FR" dirty="0" smtClean="0"/>
              <a:t>, avec sa permission pour une diffusion sur </a:t>
            </a:r>
            <a:r>
              <a:rPr lang="fr-FR" dirty="0" err="1" smtClean="0"/>
              <a:t>Wikipédia</a:t>
            </a:r>
            <a:r>
              <a:rPr lang="fr-FR" dirty="0" smtClean="0"/>
              <a:t>. 22 000 étoiles du </a:t>
            </a:r>
            <a:r>
              <a:rPr lang="fr-FR" dirty="0" smtClean="0">
                <a:hlinkClick r:id="rId4" tooltip="Catalogue Hipparcos"/>
              </a:rPr>
              <a:t>catalogue </a:t>
            </a:r>
            <a:r>
              <a:rPr lang="fr-FR" dirty="0" err="1" smtClean="0">
                <a:hlinkClick r:id="rId4" tooltip="Catalogue Hipparcos"/>
              </a:rPr>
              <a:t>Hipparcos</a:t>
            </a:r>
            <a:r>
              <a:rPr lang="fr-FR" dirty="0" smtClean="0"/>
              <a:t> et 1 000 étoiles du </a:t>
            </a:r>
            <a:r>
              <a:rPr lang="fr-FR" dirty="0" smtClean="0">
                <a:hlinkClick r:id="rId5" tooltip="Catalogue Gliese"/>
              </a:rPr>
              <a:t>catalogue </a:t>
            </a:r>
            <a:r>
              <a:rPr lang="fr-FR" dirty="0" err="1" smtClean="0">
                <a:hlinkClick r:id="rId5" tooltip="Catalogue Gliese"/>
              </a:rPr>
              <a:t>Gliese</a:t>
            </a:r>
            <a:r>
              <a:rPr lang="fr-FR" dirty="0" smtClean="0"/>
              <a:t> ont été prises en compte. Le </a:t>
            </a:r>
            <a:r>
              <a:rPr lang="fr-FR" dirty="0" smtClean="0">
                <a:hlinkClick r:id="rId6" tooltip="Soleil"/>
              </a:rPr>
              <a:t>Soleil</a:t>
            </a:r>
            <a:r>
              <a:rPr lang="fr-FR" dirty="0" smtClean="0"/>
              <a:t> se trouve sur la séquence principale et a pour luminosité 1 (</a:t>
            </a:r>
            <a:r>
              <a:rPr lang="fr-FR" dirty="0" smtClean="0">
                <a:hlinkClick r:id="rId7" tooltip="Magnitude absolue"/>
              </a:rPr>
              <a:t>magnitude absolue</a:t>
            </a:r>
            <a:r>
              <a:rPr lang="fr-FR" dirty="0" smtClean="0"/>
              <a:t> 4,8) et température 5 780 K (</a:t>
            </a:r>
            <a:r>
              <a:rPr lang="fr-FR" dirty="0" smtClean="0">
                <a:hlinkClick r:id="rId8" tooltip="Type spectral"/>
              </a:rPr>
              <a:t>type spectral</a:t>
            </a:r>
            <a:r>
              <a:rPr lang="fr-FR" dirty="0" smtClean="0"/>
              <a:t> G2).</a:t>
            </a:r>
            <a:endParaRPr lang="fr-FR" dirty="0"/>
          </a:p>
        </p:txBody>
      </p:sp>
      <p:sp>
        <p:nvSpPr>
          <p:cNvPr id="4" name="Espace réservé du numéro de diapositive 3"/>
          <p:cNvSpPr>
            <a:spLocks noGrp="1"/>
          </p:cNvSpPr>
          <p:nvPr>
            <p:ph type="sldNum" sz="quarter" idx="10"/>
          </p:nvPr>
        </p:nvSpPr>
        <p:spPr/>
        <p:txBody>
          <a:bodyPr/>
          <a:lstStyle/>
          <a:p>
            <a:fld id="{79A26640-E81C-49FE-8654-E4C90DBAEDC8}" type="slidenum">
              <a:rPr lang="fr-FR" altLang="fr-FR" smtClean="0"/>
              <a:pPr/>
              <a:t>20</a:t>
            </a:fld>
            <a:endParaRPr lang="fr-FR" altLang="fr-F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p:spPr>
        <p:txBody>
          <a:bodyPr/>
          <a:lstStyle/>
          <a:p>
            <a:fld id="{D467E1D0-12DC-4616-BE27-E919EC5C683F}" type="slidenum">
              <a:rPr lang="fr-FR" smtClean="0"/>
              <a:pPr/>
              <a:t>21</a:t>
            </a:fld>
            <a:endParaRPr lang="fr-FR" smtClean="0"/>
          </a:p>
        </p:txBody>
      </p:sp>
      <p:sp>
        <p:nvSpPr>
          <p:cNvPr id="63491" name="Rectangle 2"/>
          <p:cNvSpPr>
            <a:spLocks noGrp="1" noRot="1" noChangeAspect="1" noChangeArrowheads="1" noTextEdit="1"/>
          </p:cNvSpPr>
          <p:nvPr>
            <p:ph type="sldImg"/>
          </p:nvPr>
        </p:nvSpPr>
        <p:spPr>
          <a:xfrm>
            <a:off x="1220894" y="720090"/>
            <a:ext cx="4876800" cy="3600450"/>
          </a:xfrm>
          <a:ln/>
        </p:spPr>
      </p:sp>
      <p:sp>
        <p:nvSpPr>
          <p:cNvPr id="63492" name="Rectangle 3"/>
          <p:cNvSpPr>
            <a:spLocks noGrp="1" noChangeArrowheads="1"/>
          </p:cNvSpPr>
          <p:nvPr>
            <p:ph type="body" idx="1"/>
          </p:nvPr>
        </p:nvSpPr>
        <p:spPr>
          <a:xfrm>
            <a:off x="975360" y="4560570"/>
            <a:ext cx="5364480" cy="4320540"/>
          </a:xfrm>
          <a:noFill/>
          <a:ln/>
        </p:spPr>
        <p:txBody>
          <a:bodyPr/>
          <a:lstStyle/>
          <a:p>
            <a:r>
              <a:rPr lang="fr-FR" b="1" smtClean="0"/>
              <a:t>Crédit &amp; Copyright: </a:t>
            </a:r>
            <a:r>
              <a:rPr lang="fr-FR" smtClean="0">
                <a:hlinkClick r:id="rId3"/>
              </a:rPr>
              <a:t>Robert Gendler</a:t>
            </a:r>
            <a:r>
              <a:rPr lang="fr-FR" smtClean="0"/>
              <a:t> </a:t>
            </a:r>
            <a:r>
              <a:rPr lang="fr-FR" b="1" smtClean="0"/>
              <a:t>Cette image est disponible en format :</a:t>
            </a:r>
            <a:r>
              <a:rPr lang="fr-FR" smtClean="0"/>
              <a:t> </a:t>
            </a:r>
            <a:r>
              <a:rPr lang="fr-FR" smtClean="0">
                <a:hlinkClick r:id="rId4"/>
              </a:rPr>
              <a:t>720x468</a:t>
            </a:r>
            <a:r>
              <a:rPr lang="fr-FR" smtClean="0"/>
              <a:t> </a:t>
            </a:r>
          </a:p>
          <a:p>
            <a:r>
              <a:rPr lang="fr-FR" smtClean="0"/>
              <a:t>Dérivant à 1500 années-lumière de la Terre dans une des </a:t>
            </a:r>
            <a:r>
              <a:rPr lang="fr-FR" smtClean="0">
                <a:hlinkClick r:id="rId5"/>
              </a:rPr>
              <a:t>constellations</a:t>
            </a:r>
            <a:r>
              <a:rPr lang="fr-FR" smtClean="0"/>
              <a:t> les plus aisément reconnaissables du </a:t>
            </a:r>
            <a:r>
              <a:rPr lang="fr-FR" smtClean="0">
                <a:hlinkClick r:id="rId6"/>
              </a:rPr>
              <a:t>ciel de nuit</a:t>
            </a:r>
            <a:r>
              <a:rPr lang="fr-FR" smtClean="0"/>
              <a:t>, la brillante </a:t>
            </a:r>
            <a:r>
              <a:rPr lang="fr-FR" smtClean="0">
                <a:hlinkClick r:id="rId7"/>
              </a:rPr>
              <a:t>Nébuleuse d’Orion</a:t>
            </a:r>
            <a:r>
              <a:rPr lang="fr-FR" smtClean="0"/>
              <a:t> et la sombre </a:t>
            </a:r>
            <a:r>
              <a:rPr lang="fr-FR" smtClean="0">
                <a:hlinkClick r:id="rId8"/>
              </a:rPr>
              <a:t>Nébuleuse de la Tête de Cheval</a:t>
            </a:r>
            <a:r>
              <a:rPr lang="fr-FR" smtClean="0"/>
              <a:t> offrent des points de vue pour le moins contrastés. Mais dans cette </a:t>
            </a:r>
            <a:r>
              <a:rPr lang="fr-FR" smtClean="0">
                <a:hlinkClick r:id="rId9"/>
              </a:rPr>
              <a:t>époustouflante image composite</a:t>
            </a:r>
            <a:r>
              <a:rPr lang="fr-FR" smtClean="0"/>
              <a:t> qui mêle des photos prises avec des filtres sensibles à l’émission des </a:t>
            </a:r>
            <a:r>
              <a:rPr lang="fr-FR" smtClean="0">
                <a:hlinkClick r:id="rId10"/>
              </a:rPr>
              <a:t>atomes d’hydrogène</a:t>
            </a:r>
            <a:r>
              <a:rPr lang="fr-FR" smtClean="0"/>
              <a:t>, on peut suivre la trace de la moindre volute de gaz. On y découvre alors les </a:t>
            </a:r>
            <a:r>
              <a:rPr lang="fr-FR" smtClean="0">
                <a:hlinkClick r:id="rId11"/>
              </a:rPr>
              <a:t>nébulosités</a:t>
            </a:r>
            <a:r>
              <a:rPr lang="fr-FR" smtClean="0"/>
              <a:t> étendues associées au </a:t>
            </a:r>
            <a:r>
              <a:rPr lang="fr-FR" smtClean="0">
                <a:hlinkClick r:id="rId12"/>
              </a:rPr>
              <a:t>gigantesque nuage moléculaire</a:t>
            </a:r>
            <a:r>
              <a:rPr lang="fr-FR" smtClean="0"/>
              <a:t> d’Orion, s’étendant lui-même sur des centaines de millions d’années. La magnifique région d’émission, la </a:t>
            </a:r>
            <a:r>
              <a:rPr lang="fr-FR" smtClean="0">
                <a:hlinkClick r:id="rId13"/>
              </a:rPr>
              <a:t>Nébuleuse d’Orion</a:t>
            </a:r>
            <a:r>
              <a:rPr lang="fr-FR" smtClean="0"/>
              <a:t>, également connue sous la référence M42, se trouve dans le coin supérieur droit de l’image. Immédiatement à sa gauche se trouve un amas de bleuissantes </a:t>
            </a:r>
            <a:r>
              <a:rPr lang="fr-FR" smtClean="0">
                <a:hlinkClick r:id="rId14"/>
              </a:rPr>
              <a:t>nébuleuses par réflexion</a:t>
            </a:r>
            <a:r>
              <a:rPr lang="fr-FR" smtClean="0"/>
              <a:t> parfois appelé " l’homme qui court ". La Nébuleuse de la </a:t>
            </a:r>
            <a:r>
              <a:rPr lang="fr-FR" smtClean="0">
                <a:hlinkClick r:id="rId15"/>
              </a:rPr>
              <a:t>Tête de Cheval</a:t>
            </a:r>
            <a:r>
              <a:rPr lang="fr-FR" smtClean="0"/>
              <a:t> apparaît sous la forme d’un sombre nuage, minuscule silhouette émergeant à contre-jour de la tache rose juste à gauche du centre de l’image. </a:t>
            </a:r>
            <a:r>
              <a:rPr lang="fr-FR" smtClean="0">
                <a:hlinkClick r:id="rId16"/>
              </a:rPr>
              <a:t>Alnitak</a:t>
            </a:r>
            <a:r>
              <a:rPr lang="fr-FR" smtClean="0"/>
              <a:t> est l’étoile la plus orientale de la Ceinture d’Orion, et est ici l’étoile la plus brillante à gauche de la nébuleuse de la Tête de Cheval. Juste en dessous d’Alnitak, on trouve la </a:t>
            </a:r>
            <a:r>
              <a:rPr lang="fr-FR" smtClean="0">
                <a:hlinkClick r:id="rId17"/>
              </a:rPr>
              <a:t>Nébuleuse de la Flamme</a:t>
            </a:r>
            <a:r>
              <a:rPr lang="fr-FR" smtClean="0"/>
              <a:t>, avec de brillants nuages d’émission et de sombres veines de poussières du plus bel effet. Complétant le trio d’étoiles de la </a:t>
            </a:r>
            <a:r>
              <a:rPr lang="fr-FR" smtClean="0">
                <a:hlinkClick r:id="rId18"/>
              </a:rPr>
              <a:t>Ceinture d’Orion</a:t>
            </a:r>
            <a:r>
              <a:rPr lang="fr-FR" smtClean="0"/>
              <a:t>, les bleues Alnilam et Mintaka forment une ligne en direction du coin supérieur gauche de l’image.</a:t>
            </a:r>
          </a:p>
          <a:p>
            <a:endParaRPr lang="fr-FR" smtClean="0"/>
          </a:p>
        </p:txBody>
      </p:sp>
    </p:spTree>
    <p:extLst>
      <p:ext uri="{BB962C8B-B14F-4D97-AF65-F5344CB8AC3E}">
        <p14:creationId xmlns="" xmlns:p14="http://schemas.microsoft.com/office/powerpoint/2010/main" val="20355954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en-US" dirty="0" smtClean="0"/>
              <a:t>This composite image is a view of the colorful Helix Nebula taken with the </a:t>
            </a:r>
            <a:r>
              <a:rPr lang="en-US" dirty="0" smtClean="0">
                <a:hlinkClick r:id="rId3"/>
              </a:rPr>
              <a:t>Advanced Camera for Surveys</a:t>
            </a:r>
            <a:r>
              <a:rPr lang="en-US" dirty="0" smtClean="0"/>
              <a:t> aboard </a:t>
            </a:r>
            <a:r>
              <a:rPr lang="en-US" dirty="0" smtClean="0">
                <a:hlinkClick r:id="rId4"/>
              </a:rPr>
              <a:t>NASA</a:t>
            </a:r>
            <a:r>
              <a:rPr lang="en-US" dirty="0" smtClean="0"/>
              <a:t>/</a:t>
            </a:r>
            <a:r>
              <a:rPr lang="en-US" dirty="0" smtClean="0">
                <a:hlinkClick r:id="rId5"/>
              </a:rPr>
              <a:t>ESA</a:t>
            </a:r>
            <a:r>
              <a:rPr lang="en-US" dirty="0" smtClean="0"/>
              <a:t> Hubble Space Telescope and the Mosaic II Camera on the 4-meter telescope at Cerro </a:t>
            </a:r>
            <a:r>
              <a:rPr lang="en-US" dirty="0" err="1" smtClean="0"/>
              <a:t>Tololo</a:t>
            </a:r>
            <a:r>
              <a:rPr lang="en-US" dirty="0" smtClean="0"/>
              <a:t> Inter-American Observatory in Chile. The object is so large that both telescopes were needed to capture a complete view. The Helix is a planetary nebula, the glowing gaseous envelope expelled by a dying, sun-like star. The Helix resembles a simple doughnut as seen from Earth. But looks can be deceiving. New evidence suggests that the Helix consists of two gaseous disks nearly perpendicular to each other.</a:t>
            </a:r>
            <a:endParaRPr lang="fr-FR" dirty="0"/>
          </a:p>
        </p:txBody>
      </p:sp>
      <p:sp>
        <p:nvSpPr>
          <p:cNvPr id="4" name="Espace réservé du numéro de diapositive 3"/>
          <p:cNvSpPr>
            <a:spLocks noGrp="1"/>
          </p:cNvSpPr>
          <p:nvPr>
            <p:ph type="sldNum" sz="quarter" idx="10"/>
          </p:nvPr>
        </p:nvSpPr>
        <p:spPr/>
        <p:txBody>
          <a:bodyPr/>
          <a:lstStyle/>
          <a:p>
            <a:pPr>
              <a:defRPr/>
            </a:pPr>
            <a:fld id="{DF763EF6-2793-4CD1-B91F-A45679330FE5}" type="slidenum">
              <a:rPr lang="fr-FR" smtClean="0"/>
              <a:pPr>
                <a:defRPr/>
              </a:pPr>
              <a:t>25</a:t>
            </a:fld>
            <a:endParaRPr lang="fr-FR"/>
          </a:p>
        </p:txBody>
      </p:sp>
    </p:spTree>
    <p:extLst>
      <p:ext uri="{BB962C8B-B14F-4D97-AF65-F5344CB8AC3E}">
        <p14:creationId xmlns="" xmlns:p14="http://schemas.microsoft.com/office/powerpoint/2010/main" val="14264253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p:spPr>
        <p:txBody>
          <a:bodyPr/>
          <a:lstStyle/>
          <a:p>
            <a:fld id="{120541C7-A48D-4C25-AF4B-73088C8B2244}" type="slidenum">
              <a:rPr lang="fr-FR" smtClean="0">
                <a:solidFill>
                  <a:srgbClr val="000000"/>
                </a:solidFill>
              </a:rPr>
              <a:pPr/>
              <a:t>27</a:t>
            </a:fld>
            <a:endParaRPr lang="fr-FR" smtClean="0">
              <a:solidFill>
                <a:srgbClr val="000000"/>
              </a:solidFill>
            </a:endParaRPr>
          </a:p>
        </p:txBody>
      </p:sp>
      <p:sp>
        <p:nvSpPr>
          <p:cNvPr id="76803" name="Rectangle 2"/>
          <p:cNvSpPr>
            <a:spLocks noGrp="1" noRot="1" noChangeAspect="1" noChangeArrowheads="1" noTextEdit="1"/>
          </p:cNvSpPr>
          <p:nvPr>
            <p:ph type="sldImg"/>
          </p:nvPr>
        </p:nvSpPr>
        <p:spPr>
          <a:ln/>
        </p:spPr>
      </p:sp>
      <p:sp>
        <p:nvSpPr>
          <p:cNvPr id="76804" name="Rectangle 3"/>
          <p:cNvSpPr>
            <a:spLocks noGrp="1" noChangeArrowheads="1"/>
          </p:cNvSpPr>
          <p:nvPr>
            <p:ph type="body" idx="1"/>
          </p:nvPr>
        </p:nvSpPr>
        <p:spPr>
          <a:xfrm>
            <a:off x="913805" y="4343704"/>
            <a:ext cx="5030391" cy="4113892"/>
          </a:xfrm>
          <a:noFill/>
          <a:ln/>
        </p:spPr>
        <p:txBody>
          <a:bodyPr/>
          <a:lstStyle/>
          <a:p>
            <a:pPr eaLnBrk="1" hangingPunct="1"/>
            <a:endParaRPr lang="fr-FR" b="1" dirty="0" smtClean="0"/>
          </a:p>
          <a:p>
            <a:pPr eaLnBrk="1" hangingPunct="1"/>
            <a:endParaRPr lang="fr-FR" b="1" dirty="0" smtClean="0"/>
          </a:p>
          <a:p>
            <a:pPr eaLnBrk="1" hangingPunct="1"/>
            <a:r>
              <a:rPr lang="fr-FR" b="1" dirty="0" smtClean="0"/>
              <a:t>Renvoyer au concert </a:t>
            </a:r>
          </a:p>
          <a:p>
            <a:pPr eaLnBrk="1" hangingPunct="1"/>
            <a:r>
              <a:rPr lang="fr-FR" b="1" dirty="0" smtClean="0"/>
              <a:t>Crédit: </a:t>
            </a:r>
            <a:r>
              <a:rPr lang="fr-FR" dirty="0" smtClean="0">
                <a:hlinkClick r:id="rId3"/>
              </a:rPr>
              <a:t>ESA</a:t>
            </a:r>
            <a:r>
              <a:rPr lang="fr-FR" dirty="0" smtClean="0"/>
              <a:t> &amp; </a:t>
            </a:r>
            <a:r>
              <a:rPr lang="fr-FR" dirty="0" smtClean="0">
                <a:hlinkClick r:id="rId4"/>
              </a:rPr>
              <a:t>NASA</a:t>
            </a:r>
            <a:r>
              <a:rPr lang="fr-FR" dirty="0" smtClean="0"/>
              <a:t>; </a:t>
            </a:r>
            <a:r>
              <a:rPr lang="fr-FR" b="1" dirty="0" smtClean="0"/>
              <a:t>Remerciements: </a:t>
            </a:r>
            <a:r>
              <a:rPr lang="fr-FR" dirty="0" smtClean="0">
                <a:hlinkClick r:id="rId5"/>
              </a:rPr>
              <a:t>E. Olszewski</a:t>
            </a:r>
            <a:r>
              <a:rPr lang="fr-FR" dirty="0" smtClean="0"/>
              <a:t> (</a:t>
            </a:r>
            <a:r>
              <a:rPr lang="fr-FR" dirty="0" smtClean="0">
                <a:hlinkClick r:id="rId6"/>
              </a:rPr>
              <a:t>U. Arizona</a:t>
            </a:r>
            <a:r>
              <a:rPr lang="fr-FR" dirty="0" smtClean="0"/>
              <a:t>) HST </a:t>
            </a:r>
            <a:r>
              <a:rPr lang="fr-FR" b="1" dirty="0" smtClean="0"/>
              <a:t>Cette image est disponible en format :</a:t>
            </a:r>
            <a:r>
              <a:rPr lang="fr-FR" dirty="0" smtClean="0"/>
              <a:t> </a:t>
            </a:r>
            <a:r>
              <a:rPr lang="fr-FR" dirty="0" smtClean="0">
                <a:hlinkClick r:id="rId7"/>
              </a:rPr>
              <a:t>800x600</a:t>
            </a:r>
            <a:r>
              <a:rPr lang="fr-FR" dirty="0" smtClean="0"/>
              <a:t> </a:t>
            </a:r>
            <a:r>
              <a:rPr lang="fr-FR" dirty="0" smtClean="0">
                <a:hlinkClick r:id="rId8"/>
              </a:rPr>
              <a:t>800x800</a:t>
            </a:r>
            <a:r>
              <a:rPr lang="fr-FR" dirty="0" smtClean="0"/>
              <a:t> </a:t>
            </a:r>
          </a:p>
          <a:p>
            <a:pPr eaLnBrk="1" hangingPunct="1"/>
            <a:r>
              <a:rPr lang="fr-FR" dirty="0" smtClean="0"/>
              <a:t>Aucun diamant ne brille avec autant d’éclat. Seules les étoiles y parviennent. Comme des pierres précieuses réunies dans une boîte à bijoux, les étoiles de </a:t>
            </a:r>
            <a:r>
              <a:rPr lang="fr-FR" dirty="0" smtClean="0">
                <a:hlinkClick r:id="rId9"/>
              </a:rPr>
              <a:t>l’amas ouvert</a:t>
            </a:r>
            <a:r>
              <a:rPr lang="fr-FR" dirty="0" smtClean="0"/>
              <a:t> NGC 290 scintillent en un </a:t>
            </a:r>
            <a:r>
              <a:rPr lang="fr-FR" dirty="0" smtClean="0">
                <a:hlinkClick r:id="rId10"/>
              </a:rPr>
              <a:t>superbe assortiment</a:t>
            </a:r>
            <a:r>
              <a:rPr lang="fr-FR" dirty="0" smtClean="0"/>
              <a:t> de couleurs et d’éclats. Ce photogénique amas, </a:t>
            </a:r>
            <a:r>
              <a:rPr lang="fr-FR" dirty="0" smtClean="0">
                <a:hlinkClick r:id="rId11"/>
              </a:rPr>
              <a:t>visible ci-dessus</a:t>
            </a:r>
            <a:r>
              <a:rPr lang="fr-FR" dirty="0" smtClean="0"/>
              <a:t>, a été récemment immortalisé par le </a:t>
            </a:r>
            <a:r>
              <a:rPr lang="fr-FR" dirty="0" smtClean="0">
                <a:hlinkClick r:id="rId12"/>
              </a:rPr>
              <a:t>télescope spatial Hubble</a:t>
            </a:r>
            <a:r>
              <a:rPr lang="fr-FR" dirty="0" smtClean="0"/>
              <a:t>. Par rapport aux </a:t>
            </a:r>
            <a:r>
              <a:rPr lang="fr-FR" dirty="0" smtClean="0">
                <a:hlinkClick r:id="rId13"/>
              </a:rPr>
              <a:t>amas stellaires globulaires</a:t>
            </a:r>
            <a:r>
              <a:rPr lang="fr-FR" dirty="0" smtClean="0"/>
              <a:t>, les amas ouverts sont plus jeunes, contiennent peu d’étoiles et une forte proportion d’étoiles bleues. NGC 290 se trouve à environ 200 000 </a:t>
            </a:r>
            <a:r>
              <a:rPr lang="fr-FR" dirty="0" smtClean="0">
                <a:hlinkClick r:id="rId14"/>
              </a:rPr>
              <a:t>années-lumière</a:t>
            </a:r>
            <a:r>
              <a:rPr lang="fr-FR" dirty="0" smtClean="0"/>
              <a:t> de nous dans la galaxie voisine appelée </a:t>
            </a:r>
            <a:r>
              <a:rPr lang="fr-FR" dirty="0" smtClean="0">
                <a:hlinkClick r:id="rId15"/>
              </a:rPr>
              <a:t>Petit Nuage de Magellan</a:t>
            </a:r>
            <a:r>
              <a:rPr lang="fr-FR" dirty="0" smtClean="0"/>
              <a:t>. L’</a:t>
            </a:r>
            <a:r>
              <a:rPr lang="fr-FR" dirty="0" smtClean="0">
                <a:hlinkClick r:id="rId16"/>
              </a:rPr>
              <a:t>amas ouvert</a:t>
            </a:r>
            <a:r>
              <a:rPr lang="fr-FR" dirty="0" smtClean="0"/>
              <a:t> contient des centaines d’étoiles et s’étend sur 65 années-lumière de diamètre. NGC 290, tout comme les autres amas ouverts, est un bon laboratoire pour étudier la façon dont les </a:t>
            </a:r>
            <a:r>
              <a:rPr lang="fr-FR" dirty="0" smtClean="0">
                <a:hlinkClick r:id="rId17"/>
              </a:rPr>
              <a:t>étoiles évoluent différemment selon leur masse</a:t>
            </a:r>
            <a:r>
              <a:rPr lang="fr-FR" dirty="0" smtClean="0"/>
              <a:t>. En effet, les étoiles constituant les amas ouverts présentent la particularité d’être nées à peu près toutes au même moment.</a:t>
            </a:r>
          </a:p>
          <a:p>
            <a:pPr eaLnBrk="1" hangingPunct="1"/>
            <a:endParaRPr lang="fr-FR" dirty="0" smtClean="0"/>
          </a:p>
        </p:txBody>
      </p:sp>
    </p:spTree>
    <p:extLst>
      <p:ext uri="{BB962C8B-B14F-4D97-AF65-F5344CB8AC3E}">
        <p14:creationId xmlns:p14="http://schemas.microsoft.com/office/powerpoint/2010/main" xmlns="" val="372953940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p:spPr>
        <p:txBody>
          <a:bodyPr/>
          <a:lstStyle/>
          <a:p>
            <a:fld id="{120541C7-A48D-4C25-AF4B-73088C8B2244}" type="slidenum">
              <a:rPr lang="fr-FR" smtClean="0">
                <a:solidFill>
                  <a:srgbClr val="000000"/>
                </a:solidFill>
              </a:rPr>
              <a:pPr/>
              <a:t>28</a:t>
            </a:fld>
            <a:endParaRPr lang="fr-FR" smtClean="0">
              <a:solidFill>
                <a:srgbClr val="000000"/>
              </a:solidFill>
            </a:endParaRPr>
          </a:p>
        </p:txBody>
      </p:sp>
      <p:sp>
        <p:nvSpPr>
          <p:cNvPr id="76803" name="Rectangle 2"/>
          <p:cNvSpPr>
            <a:spLocks noGrp="1" noRot="1" noChangeAspect="1" noChangeArrowheads="1" noTextEdit="1"/>
          </p:cNvSpPr>
          <p:nvPr>
            <p:ph type="sldImg"/>
          </p:nvPr>
        </p:nvSpPr>
        <p:spPr>
          <a:ln/>
        </p:spPr>
      </p:sp>
      <p:sp>
        <p:nvSpPr>
          <p:cNvPr id="76804" name="Rectangle 3"/>
          <p:cNvSpPr>
            <a:spLocks noGrp="1" noChangeArrowheads="1"/>
          </p:cNvSpPr>
          <p:nvPr>
            <p:ph type="body" idx="1"/>
          </p:nvPr>
        </p:nvSpPr>
        <p:spPr>
          <a:xfrm>
            <a:off x="913805" y="4343704"/>
            <a:ext cx="5030391" cy="4113892"/>
          </a:xfrm>
          <a:noFill/>
          <a:ln/>
        </p:spPr>
        <p:txBody>
          <a:bodyPr/>
          <a:lstStyle/>
          <a:p>
            <a:pPr eaLnBrk="1" hangingPunct="1"/>
            <a:r>
              <a:rPr lang="fr-FR" b="1" smtClean="0"/>
              <a:t>Crédit: </a:t>
            </a:r>
            <a:r>
              <a:rPr lang="fr-FR" smtClean="0">
                <a:hlinkClick r:id="rId3"/>
              </a:rPr>
              <a:t>ESA</a:t>
            </a:r>
            <a:r>
              <a:rPr lang="fr-FR" smtClean="0"/>
              <a:t> &amp; </a:t>
            </a:r>
            <a:r>
              <a:rPr lang="fr-FR" smtClean="0">
                <a:hlinkClick r:id="rId4"/>
              </a:rPr>
              <a:t>NASA</a:t>
            </a:r>
            <a:r>
              <a:rPr lang="fr-FR" smtClean="0"/>
              <a:t>; </a:t>
            </a:r>
            <a:r>
              <a:rPr lang="fr-FR" b="1" smtClean="0"/>
              <a:t>Remerciements: </a:t>
            </a:r>
            <a:r>
              <a:rPr lang="fr-FR" smtClean="0">
                <a:hlinkClick r:id="rId5"/>
              </a:rPr>
              <a:t>E. Olszewski</a:t>
            </a:r>
            <a:r>
              <a:rPr lang="fr-FR" smtClean="0"/>
              <a:t> (</a:t>
            </a:r>
            <a:r>
              <a:rPr lang="fr-FR" smtClean="0">
                <a:hlinkClick r:id="rId6"/>
              </a:rPr>
              <a:t>U. Arizona</a:t>
            </a:r>
            <a:r>
              <a:rPr lang="fr-FR" smtClean="0"/>
              <a:t>) HST </a:t>
            </a:r>
            <a:r>
              <a:rPr lang="fr-FR" b="1" smtClean="0"/>
              <a:t>Cette image est disponible en format :</a:t>
            </a:r>
            <a:r>
              <a:rPr lang="fr-FR" smtClean="0"/>
              <a:t> </a:t>
            </a:r>
            <a:r>
              <a:rPr lang="fr-FR" smtClean="0">
                <a:hlinkClick r:id="rId7"/>
              </a:rPr>
              <a:t>800x600</a:t>
            </a:r>
            <a:r>
              <a:rPr lang="fr-FR" smtClean="0"/>
              <a:t> </a:t>
            </a:r>
            <a:r>
              <a:rPr lang="fr-FR" smtClean="0">
                <a:hlinkClick r:id="rId8"/>
              </a:rPr>
              <a:t>800x800</a:t>
            </a:r>
            <a:r>
              <a:rPr lang="fr-FR" smtClean="0"/>
              <a:t> </a:t>
            </a:r>
          </a:p>
          <a:p>
            <a:pPr eaLnBrk="1" hangingPunct="1"/>
            <a:r>
              <a:rPr lang="fr-FR" smtClean="0"/>
              <a:t>Aucun diamant ne brille avec autant d’éclat. Seules les étoiles y parviennent. Comme des pierres précieuses réunies dans une boîte à bijoux, les étoiles de </a:t>
            </a:r>
            <a:r>
              <a:rPr lang="fr-FR" smtClean="0">
                <a:hlinkClick r:id="rId9"/>
              </a:rPr>
              <a:t>l’amas ouvert</a:t>
            </a:r>
            <a:r>
              <a:rPr lang="fr-FR" smtClean="0"/>
              <a:t> NGC 290 scintillent en un </a:t>
            </a:r>
            <a:r>
              <a:rPr lang="fr-FR" smtClean="0">
                <a:hlinkClick r:id="rId10"/>
              </a:rPr>
              <a:t>superbe assortiment</a:t>
            </a:r>
            <a:r>
              <a:rPr lang="fr-FR" smtClean="0"/>
              <a:t> de couleurs et d’éclats. Ce photogénique amas, </a:t>
            </a:r>
            <a:r>
              <a:rPr lang="fr-FR" smtClean="0">
                <a:hlinkClick r:id="rId11"/>
              </a:rPr>
              <a:t>visible ci-dessus</a:t>
            </a:r>
            <a:r>
              <a:rPr lang="fr-FR" smtClean="0"/>
              <a:t>, a été récemment immortalisé par le </a:t>
            </a:r>
            <a:r>
              <a:rPr lang="fr-FR" smtClean="0">
                <a:hlinkClick r:id="rId12"/>
              </a:rPr>
              <a:t>télescope spatial Hubble</a:t>
            </a:r>
            <a:r>
              <a:rPr lang="fr-FR" smtClean="0"/>
              <a:t>. Par rapport aux </a:t>
            </a:r>
            <a:r>
              <a:rPr lang="fr-FR" smtClean="0">
                <a:hlinkClick r:id="rId13"/>
              </a:rPr>
              <a:t>amas stellaires globulaires</a:t>
            </a:r>
            <a:r>
              <a:rPr lang="fr-FR" smtClean="0"/>
              <a:t>, les amas ouverts sont plus jeunes, contiennent peu d’étoiles et une forte proportion d’étoiles bleues. NGC 290 se trouve à environ 200 000 </a:t>
            </a:r>
            <a:r>
              <a:rPr lang="fr-FR" smtClean="0">
                <a:hlinkClick r:id="rId14"/>
              </a:rPr>
              <a:t>années-lumière</a:t>
            </a:r>
            <a:r>
              <a:rPr lang="fr-FR" smtClean="0"/>
              <a:t> de nous dans la galaxie voisine appelée </a:t>
            </a:r>
            <a:r>
              <a:rPr lang="fr-FR" smtClean="0">
                <a:hlinkClick r:id="rId15"/>
              </a:rPr>
              <a:t>Petit Nuage de Magellan</a:t>
            </a:r>
            <a:r>
              <a:rPr lang="fr-FR" smtClean="0"/>
              <a:t>. L’</a:t>
            </a:r>
            <a:r>
              <a:rPr lang="fr-FR" smtClean="0">
                <a:hlinkClick r:id="rId16"/>
              </a:rPr>
              <a:t>amas ouvert</a:t>
            </a:r>
            <a:r>
              <a:rPr lang="fr-FR" smtClean="0"/>
              <a:t> contient des centaines d’étoiles et s’étend sur 65 années-lumière de diamètre. NGC 290, tout comme les autres amas ouverts, est un bon laboratoire pour étudier la façon dont les </a:t>
            </a:r>
            <a:r>
              <a:rPr lang="fr-FR" smtClean="0">
                <a:hlinkClick r:id="rId17"/>
              </a:rPr>
              <a:t>étoiles évoluent différemment selon leur masse</a:t>
            </a:r>
            <a:r>
              <a:rPr lang="fr-FR" smtClean="0"/>
              <a:t>. En effet, les étoiles constituant les amas ouverts présentent la particularité d’être nées à peu près toutes au même moment.</a:t>
            </a:r>
          </a:p>
          <a:p>
            <a:pPr eaLnBrk="1" hangingPunct="1"/>
            <a:endParaRPr lang="fr-FR" smtClean="0"/>
          </a:p>
        </p:txBody>
      </p:sp>
    </p:spTree>
    <p:extLst>
      <p:ext uri="{BB962C8B-B14F-4D97-AF65-F5344CB8AC3E}">
        <p14:creationId xmlns:p14="http://schemas.microsoft.com/office/powerpoint/2010/main" xmlns="" val="37295394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p:spPr>
        <p:txBody>
          <a:bodyPr/>
          <a:lstStyle/>
          <a:p>
            <a:fld id="{120541C7-A48D-4C25-AF4B-73088C8B2244}" type="slidenum">
              <a:rPr lang="fr-FR" smtClean="0">
                <a:solidFill>
                  <a:srgbClr val="000000"/>
                </a:solidFill>
              </a:rPr>
              <a:pPr/>
              <a:t>3</a:t>
            </a:fld>
            <a:endParaRPr lang="fr-FR" smtClean="0">
              <a:solidFill>
                <a:srgbClr val="000000"/>
              </a:solidFill>
            </a:endParaRPr>
          </a:p>
        </p:txBody>
      </p:sp>
      <p:sp>
        <p:nvSpPr>
          <p:cNvPr id="76803" name="Rectangle 2"/>
          <p:cNvSpPr>
            <a:spLocks noGrp="1" noRot="1" noChangeAspect="1" noChangeArrowheads="1" noTextEdit="1"/>
          </p:cNvSpPr>
          <p:nvPr>
            <p:ph type="sldImg"/>
          </p:nvPr>
        </p:nvSpPr>
        <p:spPr>
          <a:ln/>
        </p:spPr>
      </p:sp>
      <p:sp>
        <p:nvSpPr>
          <p:cNvPr id="76804" name="Rectangle 3"/>
          <p:cNvSpPr>
            <a:spLocks noGrp="1" noChangeArrowheads="1"/>
          </p:cNvSpPr>
          <p:nvPr>
            <p:ph type="body" idx="1"/>
          </p:nvPr>
        </p:nvSpPr>
        <p:spPr>
          <a:xfrm>
            <a:off x="974726" y="4560889"/>
            <a:ext cx="5365750" cy="4319587"/>
          </a:xfrm>
          <a:noFill/>
          <a:ln/>
        </p:spPr>
        <p:txBody>
          <a:bodyPr/>
          <a:lstStyle/>
          <a:p>
            <a:pPr eaLnBrk="1" hangingPunct="1"/>
            <a:r>
              <a:rPr lang="fr-FR" b="1" smtClean="0"/>
              <a:t>Crédit: </a:t>
            </a:r>
            <a:r>
              <a:rPr lang="fr-FR" smtClean="0">
                <a:hlinkClick r:id="rId3"/>
              </a:rPr>
              <a:t>ESA</a:t>
            </a:r>
            <a:r>
              <a:rPr lang="fr-FR" smtClean="0"/>
              <a:t> &amp; </a:t>
            </a:r>
            <a:r>
              <a:rPr lang="fr-FR" smtClean="0">
                <a:hlinkClick r:id="rId4"/>
              </a:rPr>
              <a:t>NASA</a:t>
            </a:r>
            <a:r>
              <a:rPr lang="fr-FR" smtClean="0"/>
              <a:t>; </a:t>
            </a:r>
            <a:r>
              <a:rPr lang="fr-FR" b="1" smtClean="0"/>
              <a:t>Remerciements: </a:t>
            </a:r>
            <a:r>
              <a:rPr lang="fr-FR" smtClean="0">
                <a:hlinkClick r:id="rId5"/>
              </a:rPr>
              <a:t>E. Olszewski</a:t>
            </a:r>
            <a:r>
              <a:rPr lang="fr-FR" smtClean="0"/>
              <a:t> (</a:t>
            </a:r>
            <a:r>
              <a:rPr lang="fr-FR" smtClean="0">
                <a:hlinkClick r:id="rId6"/>
              </a:rPr>
              <a:t>U. Arizona</a:t>
            </a:r>
            <a:r>
              <a:rPr lang="fr-FR" smtClean="0"/>
              <a:t>) HST </a:t>
            </a:r>
            <a:r>
              <a:rPr lang="fr-FR" b="1" smtClean="0"/>
              <a:t>Cette image est disponible en format :</a:t>
            </a:r>
            <a:r>
              <a:rPr lang="fr-FR" smtClean="0"/>
              <a:t> </a:t>
            </a:r>
            <a:r>
              <a:rPr lang="fr-FR" smtClean="0">
                <a:hlinkClick r:id="rId7"/>
              </a:rPr>
              <a:t>800x600</a:t>
            </a:r>
            <a:r>
              <a:rPr lang="fr-FR" smtClean="0"/>
              <a:t> </a:t>
            </a:r>
            <a:r>
              <a:rPr lang="fr-FR" smtClean="0">
                <a:hlinkClick r:id="rId8"/>
              </a:rPr>
              <a:t>800x800</a:t>
            </a:r>
            <a:r>
              <a:rPr lang="fr-FR" smtClean="0"/>
              <a:t> </a:t>
            </a:r>
          </a:p>
          <a:p>
            <a:pPr eaLnBrk="1" hangingPunct="1"/>
            <a:r>
              <a:rPr lang="fr-FR" smtClean="0"/>
              <a:t>Aucun diamant ne brille avec autant d’éclat. Seules les étoiles y parviennent. Comme des pierres précieuses réunies dans une boîte à bijoux, les étoiles de </a:t>
            </a:r>
            <a:r>
              <a:rPr lang="fr-FR" smtClean="0">
                <a:hlinkClick r:id="rId9"/>
              </a:rPr>
              <a:t>l’amas ouvert</a:t>
            </a:r>
            <a:r>
              <a:rPr lang="fr-FR" smtClean="0"/>
              <a:t> NGC 290 scintillent en un </a:t>
            </a:r>
            <a:r>
              <a:rPr lang="fr-FR" smtClean="0">
                <a:hlinkClick r:id="rId10"/>
              </a:rPr>
              <a:t>superbe assortiment</a:t>
            </a:r>
            <a:r>
              <a:rPr lang="fr-FR" smtClean="0"/>
              <a:t> de couleurs et d’éclats. Ce photogénique amas, </a:t>
            </a:r>
            <a:r>
              <a:rPr lang="fr-FR" smtClean="0">
                <a:hlinkClick r:id="rId11"/>
              </a:rPr>
              <a:t>visible ci-dessus</a:t>
            </a:r>
            <a:r>
              <a:rPr lang="fr-FR" smtClean="0"/>
              <a:t>, a été récemment immortalisé par le </a:t>
            </a:r>
            <a:r>
              <a:rPr lang="fr-FR" smtClean="0">
                <a:hlinkClick r:id="rId12"/>
              </a:rPr>
              <a:t>télescope spatial Hubble</a:t>
            </a:r>
            <a:r>
              <a:rPr lang="fr-FR" smtClean="0"/>
              <a:t>. Par rapport aux </a:t>
            </a:r>
            <a:r>
              <a:rPr lang="fr-FR" smtClean="0">
                <a:hlinkClick r:id="rId13"/>
              </a:rPr>
              <a:t>amas stellaires globulaires</a:t>
            </a:r>
            <a:r>
              <a:rPr lang="fr-FR" smtClean="0"/>
              <a:t>, les amas ouverts sont plus jeunes, contiennent peu d’étoiles et une forte proportion d’étoiles bleues. NGC 290 se trouve à environ 200 000 </a:t>
            </a:r>
            <a:r>
              <a:rPr lang="fr-FR" smtClean="0">
                <a:hlinkClick r:id="rId14"/>
              </a:rPr>
              <a:t>années-lumière</a:t>
            </a:r>
            <a:r>
              <a:rPr lang="fr-FR" smtClean="0"/>
              <a:t> de nous dans la galaxie voisine appelée </a:t>
            </a:r>
            <a:r>
              <a:rPr lang="fr-FR" smtClean="0">
                <a:hlinkClick r:id="rId15"/>
              </a:rPr>
              <a:t>Petit Nuage de Magellan</a:t>
            </a:r>
            <a:r>
              <a:rPr lang="fr-FR" smtClean="0"/>
              <a:t>. L’</a:t>
            </a:r>
            <a:r>
              <a:rPr lang="fr-FR" smtClean="0">
                <a:hlinkClick r:id="rId16"/>
              </a:rPr>
              <a:t>amas ouvert</a:t>
            </a:r>
            <a:r>
              <a:rPr lang="fr-FR" smtClean="0"/>
              <a:t> contient des centaines d’étoiles et s’étend sur 65 années-lumière de diamètre. NGC 290, tout comme les autres amas ouverts, est un bon laboratoire pour étudier la façon dont les </a:t>
            </a:r>
            <a:r>
              <a:rPr lang="fr-FR" smtClean="0">
                <a:hlinkClick r:id="rId17"/>
              </a:rPr>
              <a:t>étoiles évoluent différemment selon leur masse</a:t>
            </a:r>
            <a:r>
              <a:rPr lang="fr-FR" smtClean="0"/>
              <a:t>. En effet, les étoiles constituant les amas ouverts présentent la particularité d’être nées à peu près toutes au même moment.</a:t>
            </a:r>
          </a:p>
          <a:p>
            <a:pPr eaLnBrk="1" hangingPunct="1"/>
            <a:endParaRPr lang="fr-FR" smtClean="0"/>
          </a:p>
        </p:txBody>
      </p:sp>
    </p:spTree>
    <p:extLst>
      <p:ext uri="{BB962C8B-B14F-4D97-AF65-F5344CB8AC3E}">
        <p14:creationId xmlns:p14="http://schemas.microsoft.com/office/powerpoint/2010/main" xmlns="" val="56237778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p:spPr>
        <p:txBody>
          <a:bodyPr/>
          <a:lstStyle/>
          <a:p>
            <a:fld id="{120541C7-A48D-4C25-AF4B-73088C8B2244}" type="slidenum">
              <a:rPr lang="fr-FR" smtClean="0">
                <a:solidFill>
                  <a:srgbClr val="000000"/>
                </a:solidFill>
              </a:rPr>
              <a:pPr/>
              <a:t>29</a:t>
            </a:fld>
            <a:endParaRPr lang="fr-FR" smtClean="0">
              <a:solidFill>
                <a:srgbClr val="000000"/>
              </a:solidFill>
            </a:endParaRPr>
          </a:p>
        </p:txBody>
      </p:sp>
      <p:sp>
        <p:nvSpPr>
          <p:cNvPr id="76803" name="Rectangle 2"/>
          <p:cNvSpPr>
            <a:spLocks noGrp="1" noRot="1" noChangeAspect="1" noChangeArrowheads="1" noTextEdit="1"/>
          </p:cNvSpPr>
          <p:nvPr>
            <p:ph type="sldImg"/>
          </p:nvPr>
        </p:nvSpPr>
        <p:spPr>
          <a:ln/>
        </p:spPr>
      </p:sp>
      <p:sp>
        <p:nvSpPr>
          <p:cNvPr id="76804" name="Rectangle 3"/>
          <p:cNvSpPr>
            <a:spLocks noGrp="1" noChangeArrowheads="1"/>
          </p:cNvSpPr>
          <p:nvPr>
            <p:ph type="body" idx="1"/>
          </p:nvPr>
        </p:nvSpPr>
        <p:spPr>
          <a:xfrm>
            <a:off x="913805" y="4343704"/>
            <a:ext cx="5030391" cy="4113892"/>
          </a:xfrm>
          <a:noFill/>
          <a:ln/>
        </p:spPr>
        <p:txBody>
          <a:bodyPr/>
          <a:lstStyle/>
          <a:p>
            <a:pPr eaLnBrk="1" hangingPunct="1"/>
            <a:r>
              <a:rPr lang="fr-FR" b="1" smtClean="0"/>
              <a:t>Crédit: </a:t>
            </a:r>
            <a:r>
              <a:rPr lang="fr-FR" smtClean="0">
                <a:hlinkClick r:id="rId3"/>
              </a:rPr>
              <a:t>ESA</a:t>
            </a:r>
            <a:r>
              <a:rPr lang="fr-FR" smtClean="0"/>
              <a:t> &amp; </a:t>
            </a:r>
            <a:r>
              <a:rPr lang="fr-FR" smtClean="0">
                <a:hlinkClick r:id="rId4"/>
              </a:rPr>
              <a:t>NASA</a:t>
            </a:r>
            <a:r>
              <a:rPr lang="fr-FR" smtClean="0"/>
              <a:t>; </a:t>
            </a:r>
            <a:r>
              <a:rPr lang="fr-FR" b="1" smtClean="0"/>
              <a:t>Remerciements: </a:t>
            </a:r>
            <a:r>
              <a:rPr lang="fr-FR" smtClean="0">
                <a:hlinkClick r:id="rId5"/>
              </a:rPr>
              <a:t>E. Olszewski</a:t>
            </a:r>
            <a:r>
              <a:rPr lang="fr-FR" smtClean="0"/>
              <a:t> (</a:t>
            </a:r>
            <a:r>
              <a:rPr lang="fr-FR" smtClean="0">
                <a:hlinkClick r:id="rId6"/>
              </a:rPr>
              <a:t>U. Arizona</a:t>
            </a:r>
            <a:r>
              <a:rPr lang="fr-FR" smtClean="0"/>
              <a:t>) HST </a:t>
            </a:r>
            <a:r>
              <a:rPr lang="fr-FR" b="1" smtClean="0"/>
              <a:t>Cette image est disponible en format :</a:t>
            </a:r>
            <a:r>
              <a:rPr lang="fr-FR" smtClean="0"/>
              <a:t> </a:t>
            </a:r>
            <a:r>
              <a:rPr lang="fr-FR" smtClean="0">
                <a:hlinkClick r:id="rId7"/>
              </a:rPr>
              <a:t>800x600</a:t>
            </a:r>
            <a:r>
              <a:rPr lang="fr-FR" smtClean="0"/>
              <a:t> </a:t>
            </a:r>
            <a:r>
              <a:rPr lang="fr-FR" smtClean="0">
                <a:hlinkClick r:id="rId8"/>
              </a:rPr>
              <a:t>800x800</a:t>
            </a:r>
            <a:r>
              <a:rPr lang="fr-FR" smtClean="0"/>
              <a:t> </a:t>
            </a:r>
          </a:p>
          <a:p>
            <a:pPr eaLnBrk="1" hangingPunct="1"/>
            <a:r>
              <a:rPr lang="fr-FR" smtClean="0"/>
              <a:t>Aucun diamant ne brille avec autant d’éclat. Seules les étoiles y parviennent. Comme des pierres précieuses réunies dans une boîte à bijoux, les étoiles de </a:t>
            </a:r>
            <a:r>
              <a:rPr lang="fr-FR" smtClean="0">
                <a:hlinkClick r:id="rId9"/>
              </a:rPr>
              <a:t>l’amas ouvert</a:t>
            </a:r>
            <a:r>
              <a:rPr lang="fr-FR" smtClean="0"/>
              <a:t> NGC 290 scintillent en un </a:t>
            </a:r>
            <a:r>
              <a:rPr lang="fr-FR" smtClean="0">
                <a:hlinkClick r:id="rId10"/>
              </a:rPr>
              <a:t>superbe assortiment</a:t>
            </a:r>
            <a:r>
              <a:rPr lang="fr-FR" smtClean="0"/>
              <a:t> de couleurs et d’éclats. Ce photogénique amas, </a:t>
            </a:r>
            <a:r>
              <a:rPr lang="fr-FR" smtClean="0">
                <a:hlinkClick r:id="rId11"/>
              </a:rPr>
              <a:t>visible ci-dessus</a:t>
            </a:r>
            <a:r>
              <a:rPr lang="fr-FR" smtClean="0"/>
              <a:t>, a été récemment immortalisé par le </a:t>
            </a:r>
            <a:r>
              <a:rPr lang="fr-FR" smtClean="0">
                <a:hlinkClick r:id="rId12"/>
              </a:rPr>
              <a:t>télescope spatial Hubble</a:t>
            </a:r>
            <a:r>
              <a:rPr lang="fr-FR" smtClean="0"/>
              <a:t>. Par rapport aux </a:t>
            </a:r>
            <a:r>
              <a:rPr lang="fr-FR" smtClean="0">
                <a:hlinkClick r:id="rId13"/>
              </a:rPr>
              <a:t>amas stellaires globulaires</a:t>
            </a:r>
            <a:r>
              <a:rPr lang="fr-FR" smtClean="0"/>
              <a:t>, les amas ouverts sont plus jeunes, contiennent peu d’étoiles et une forte proportion d’étoiles bleues. NGC 290 se trouve à environ 200 000 </a:t>
            </a:r>
            <a:r>
              <a:rPr lang="fr-FR" smtClean="0">
                <a:hlinkClick r:id="rId14"/>
              </a:rPr>
              <a:t>années-lumière</a:t>
            </a:r>
            <a:r>
              <a:rPr lang="fr-FR" smtClean="0"/>
              <a:t> de nous dans la galaxie voisine appelée </a:t>
            </a:r>
            <a:r>
              <a:rPr lang="fr-FR" smtClean="0">
                <a:hlinkClick r:id="rId15"/>
              </a:rPr>
              <a:t>Petit Nuage de Magellan</a:t>
            </a:r>
            <a:r>
              <a:rPr lang="fr-FR" smtClean="0"/>
              <a:t>. L’</a:t>
            </a:r>
            <a:r>
              <a:rPr lang="fr-FR" smtClean="0">
                <a:hlinkClick r:id="rId16"/>
              </a:rPr>
              <a:t>amas ouvert</a:t>
            </a:r>
            <a:r>
              <a:rPr lang="fr-FR" smtClean="0"/>
              <a:t> contient des centaines d’étoiles et s’étend sur 65 années-lumière de diamètre. NGC 290, tout comme les autres amas ouverts, est un bon laboratoire pour étudier la façon dont les </a:t>
            </a:r>
            <a:r>
              <a:rPr lang="fr-FR" smtClean="0">
                <a:hlinkClick r:id="rId17"/>
              </a:rPr>
              <a:t>étoiles évoluent différemment selon leur masse</a:t>
            </a:r>
            <a:r>
              <a:rPr lang="fr-FR" smtClean="0"/>
              <a:t>. En effet, les étoiles constituant les amas ouverts présentent la particularité d’être nées à peu près toutes au même moment.</a:t>
            </a:r>
          </a:p>
          <a:p>
            <a:pPr eaLnBrk="1" hangingPunct="1"/>
            <a:endParaRPr lang="fr-FR" smtClean="0"/>
          </a:p>
        </p:txBody>
      </p:sp>
    </p:spTree>
    <p:extLst>
      <p:ext uri="{BB962C8B-B14F-4D97-AF65-F5344CB8AC3E}">
        <p14:creationId xmlns:p14="http://schemas.microsoft.com/office/powerpoint/2010/main" xmlns="" val="372953940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p:spPr>
        <p:txBody>
          <a:bodyPr/>
          <a:lstStyle/>
          <a:p>
            <a:fld id="{120541C7-A48D-4C25-AF4B-73088C8B2244}" type="slidenum">
              <a:rPr lang="fr-FR" smtClean="0">
                <a:solidFill>
                  <a:srgbClr val="000000"/>
                </a:solidFill>
              </a:rPr>
              <a:pPr/>
              <a:t>34</a:t>
            </a:fld>
            <a:endParaRPr lang="fr-FR" smtClean="0">
              <a:solidFill>
                <a:srgbClr val="000000"/>
              </a:solidFill>
            </a:endParaRPr>
          </a:p>
        </p:txBody>
      </p:sp>
      <p:sp>
        <p:nvSpPr>
          <p:cNvPr id="76803" name="Rectangle 2"/>
          <p:cNvSpPr>
            <a:spLocks noGrp="1" noRot="1" noChangeAspect="1" noChangeArrowheads="1" noTextEdit="1"/>
          </p:cNvSpPr>
          <p:nvPr>
            <p:ph type="sldImg"/>
          </p:nvPr>
        </p:nvSpPr>
        <p:spPr>
          <a:ln/>
        </p:spPr>
      </p:sp>
      <p:sp>
        <p:nvSpPr>
          <p:cNvPr id="76804" name="Rectangle 3"/>
          <p:cNvSpPr>
            <a:spLocks noGrp="1" noChangeArrowheads="1"/>
          </p:cNvSpPr>
          <p:nvPr>
            <p:ph type="body" idx="1"/>
          </p:nvPr>
        </p:nvSpPr>
        <p:spPr>
          <a:xfrm>
            <a:off x="974726" y="4560889"/>
            <a:ext cx="5365750" cy="4319587"/>
          </a:xfrm>
          <a:noFill/>
          <a:ln/>
        </p:spPr>
        <p:txBody>
          <a:bodyPr/>
          <a:lstStyle/>
          <a:p>
            <a:pPr eaLnBrk="1" hangingPunct="1"/>
            <a:r>
              <a:rPr lang="fr-FR" b="1" smtClean="0"/>
              <a:t>Crédit: </a:t>
            </a:r>
            <a:r>
              <a:rPr lang="fr-FR" smtClean="0">
                <a:hlinkClick r:id="rId3"/>
              </a:rPr>
              <a:t>ESA</a:t>
            </a:r>
            <a:r>
              <a:rPr lang="fr-FR" smtClean="0"/>
              <a:t> &amp; </a:t>
            </a:r>
            <a:r>
              <a:rPr lang="fr-FR" smtClean="0">
                <a:hlinkClick r:id="rId4"/>
              </a:rPr>
              <a:t>NASA</a:t>
            </a:r>
            <a:r>
              <a:rPr lang="fr-FR" smtClean="0"/>
              <a:t>; </a:t>
            </a:r>
            <a:r>
              <a:rPr lang="fr-FR" b="1" smtClean="0"/>
              <a:t>Remerciements: </a:t>
            </a:r>
            <a:r>
              <a:rPr lang="fr-FR" smtClean="0">
                <a:hlinkClick r:id="rId5"/>
              </a:rPr>
              <a:t>E. Olszewski</a:t>
            </a:r>
            <a:r>
              <a:rPr lang="fr-FR" smtClean="0"/>
              <a:t> (</a:t>
            </a:r>
            <a:r>
              <a:rPr lang="fr-FR" smtClean="0">
                <a:hlinkClick r:id="rId6"/>
              </a:rPr>
              <a:t>U. Arizona</a:t>
            </a:r>
            <a:r>
              <a:rPr lang="fr-FR" smtClean="0"/>
              <a:t>) HST </a:t>
            </a:r>
            <a:r>
              <a:rPr lang="fr-FR" b="1" smtClean="0"/>
              <a:t>Cette image est disponible en format :</a:t>
            </a:r>
            <a:r>
              <a:rPr lang="fr-FR" smtClean="0"/>
              <a:t> </a:t>
            </a:r>
            <a:r>
              <a:rPr lang="fr-FR" smtClean="0">
                <a:hlinkClick r:id="rId7"/>
              </a:rPr>
              <a:t>800x600</a:t>
            </a:r>
            <a:r>
              <a:rPr lang="fr-FR" smtClean="0"/>
              <a:t> </a:t>
            </a:r>
            <a:r>
              <a:rPr lang="fr-FR" smtClean="0">
                <a:hlinkClick r:id="rId8"/>
              </a:rPr>
              <a:t>800x800</a:t>
            </a:r>
            <a:r>
              <a:rPr lang="fr-FR" smtClean="0"/>
              <a:t> </a:t>
            </a:r>
          </a:p>
          <a:p>
            <a:pPr eaLnBrk="1" hangingPunct="1"/>
            <a:r>
              <a:rPr lang="fr-FR" smtClean="0"/>
              <a:t>Aucun diamant ne brille avec autant d’éclat. Seules les étoiles y parviennent. Comme des pierres précieuses réunies dans une boîte à bijoux, les étoiles de </a:t>
            </a:r>
            <a:r>
              <a:rPr lang="fr-FR" smtClean="0">
                <a:hlinkClick r:id="rId9"/>
              </a:rPr>
              <a:t>l’amas ouvert</a:t>
            </a:r>
            <a:r>
              <a:rPr lang="fr-FR" smtClean="0"/>
              <a:t> NGC 290 scintillent en un </a:t>
            </a:r>
            <a:r>
              <a:rPr lang="fr-FR" smtClean="0">
                <a:hlinkClick r:id="rId10"/>
              </a:rPr>
              <a:t>superbe assortiment</a:t>
            </a:r>
            <a:r>
              <a:rPr lang="fr-FR" smtClean="0"/>
              <a:t> de couleurs et d’éclats. Ce photogénique amas, </a:t>
            </a:r>
            <a:r>
              <a:rPr lang="fr-FR" smtClean="0">
                <a:hlinkClick r:id="rId11"/>
              </a:rPr>
              <a:t>visible ci-dessus</a:t>
            </a:r>
            <a:r>
              <a:rPr lang="fr-FR" smtClean="0"/>
              <a:t>, a été récemment immortalisé par le </a:t>
            </a:r>
            <a:r>
              <a:rPr lang="fr-FR" smtClean="0">
                <a:hlinkClick r:id="rId12"/>
              </a:rPr>
              <a:t>télescope spatial Hubble</a:t>
            </a:r>
            <a:r>
              <a:rPr lang="fr-FR" smtClean="0"/>
              <a:t>. Par rapport aux </a:t>
            </a:r>
            <a:r>
              <a:rPr lang="fr-FR" smtClean="0">
                <a:hlinkClick r:id="rId13"/>
              </a:rPr>
              <a:t>amas stellaires globulaires</a:t>
            </a:r>
            <a:r>
              <a:rPr lang="fr-FR" smtClean="0"/>
              <a:t>, les amas ouverts sont plus jeunes, contiennent peu d’étoiles et une forte proportion d’étoiles bleues. NGC 290 se trouve à environ 200 000 </a:t>
            </a:r>
            <a:r>
              <a:rPr lang="fr-FR" smtClean="0">
                <a:hlinkClick r:id="rId14"/>
              </a:rPr>
              <a:t>années-lumière</a:t>
            </a:r>
            <a:r>
              <a:rPr lang="fr-FR" smtClean="0"/>
              <a:t> de nous dans la galaxie voisine appelée </a:t>
            </a:r>
            <a:r>
              <a:rPr lang="fr-FR" smtClean="0">
                <a:hlinkClick r:id="rId15"/>
              </a:rPr>
              <a:t>Petit Nuage de Magellan</a:t>
            </a:r>
            <a:r>
              <a:rPr lang="fr-FR" smtClean="0"/>
              <a:t>. L’</a:t>
            </a:r>
            <a:r>
              <a:rPr lang="fr-FR" smtClean="0">
                <a:hlinkClick r:id="rId16"/>
              </a:rPr>
              <a:t>amas ouvert</a:t>
            </a:r>
            <a:r>
              <a:rPr lang="fr-FR" smtClean="0"/>
              <a:t> contient des centaines d’étoiles et s’étend sur 65 années-lumière de diamètre. NGC 290, tout comme les autres amas ouverts, est un bon laboratoire pour étudier la façon dont les </a:t>
            </a:r>
            <a:r>
              <a:rPr lang="fr-FR" smtClean="0">
                <a:hlinkClick r:id="rId17"/>
              </a:rPr>
              <a:t>étoiles évoluent différemment selon leur masse</a:t>
            </a:r>
            <a:r>
              <a:rPr lang="fr-FR" smtClean="0"/>
              <a:t>. En effet, les étoiles constituant les amas ouverts présentent la particularité d’être nées à peu près toutes au même moment.</a:t>
            </a:r>
          </a:p>
          <a:p>
            <a:pPr eaLnBrk="1" hangingPunct="1"/>
            <a:endParaRPr lang="fr-FR" smtClean="0"/>
          </a:p>
        </p:txBody>
      </p:sp>
    </p:spTree>
    <p:extLst>
      <p:ext uri="{BB962C8B-B14F-4D97-AF65-F5344CB8AC3E}">
        <p14:creationId xmlns:p14="http://schemas.microsoft.com/office/powerpoint/2010/main" xmlns="" val="56237778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p:spPr>
        <p:txBody>
          <a:bodyPr/>
          <a:lstStyle/>
          <a:p>
            <a:fld id="{E6C3F77C-479A-4247-8FBE-7F5BEC6405AD}" type="slidenum">
              <a:rPr lang="fr-FR" smtClean="0"/>
              <a:pPr/>
              <a:t>35</a:t>
            </a:fld>
            <a:endParaRPr lang="fr-FR" smtClean="0"/>
          </a:p>
        </p:txBody>
      </p:sp>
      <p:sp>
        <p:nvSpPr>
          <p:cNvPr id="59395" name="Rectangle 2"/>
          <p:cNvSpPr>
            <a:spLocks noGrp="1" noRot="1" noChangeAspect="1" noChangeArrowheads="1" noTextEdit="1"/>
          </p:cNvSpPr>
          <p:nvPr>
            <p:ph type="sldImg"/>
          </p:nvPr>
        </p:nvSpPr>
        <p:spPr>
          <a:ln/>
        </p:spPr>
      </p:sp>
      <p:sp>
        <p:nvSpPr>
          <p:cNvPr id="59396" name="Rectangle 3"/>
          <p:cNvSpPr>
            <a:spLocks noGrp="1" noChangeArrowheads="1"/>
          </p:cNvSpPr>
          <p:nvPr>
            <p:ph type="body" idx="1"/>
          </p:nvPr>
        </p:nvSpPr>
        <p:spPr>
          <a:xfrm>
            <a:off x="914400" y="4343400"/>
            <a:ext cx="5029200" cy="4114800"/>
          </a:xfrm>
          <a:noFill/>
          <a:ln/>
        </p:spPr>
        <p:txBody>
          <a:bodyPr/>
          <a:lstStyle/>
          <a:p>
            <a:pPr eaLnBrk="1" hangingPunct="1"/>
            <a:r>
              <a:rPr lang="fr-FR" b="1" smtClean="0"/>
              <a:t>Beautiful Spiral NGC 7331 </a:t>
            </a:r>
            <a:r>
              <a:rPr lang="fr-FR" smtClean="0"/>
              <a:t/>
            </a:r>
            <a:br>
              <a:rPr lang="fr-FR" smtClean="0"/>
            </a:br>
            <a:r>
              <a:rPr lang="fr-FR" b="1" smtClean="0"/>
              <a:t>Credit &amp; </a:t>
            </a:r>
            <a:r>
              <a:rPr lang="fr-FR" b="1" smtClean="0">
                <a:hlinkClick r:id="rId3"/>
              </a:rPr>
              <a:t>Copyright</a:t>
            </a:r>
            <a:r>
              <a:rPr lang="fr-FR" b="1" smtClean="0"/>
              <a:t>: </a:t>
            </a:r>
            <a:r>
              <a:rPr lang="fr-FR" smtClean="0">
                <a:hlinkClick r:id="rId4"/>
              </a:rPr>
              <a:t>Vicent Peris</a:t>
            </a:r>
            <a:r>
              <a:rPr lang="fr-FR" smtClean="0"/>
              <a:t> (</a:t>
            </a:r>
            <a:r>
              <a:rPr lang="fr-FR" smtClean="0">
                <a:hlinkClick r:id="rId5"/>
              </a:rPr>
              <a:t>OAUV</a:t>
            </a:r>
            <a:r>
              <a:rPr lang="fr-FR" smtClean="0"/>
              <a:t> / </a:t>
            </a:r>
            <a:r>
              <a:rPr lang="fr-FR" smtClean="0">
                <a:hlinkClick r:id="rId6"/>
              </a:rPr>
              <a:t>PTeam</a:t>
            </a:r>
            <a:r>
              <a:rPr lang="fr-FR" smtClean="0"/>
              <a:t>), Gilles Bergond, </a:t>
            </a:r>
            <a:r>
              <a:rPr lang="fr-FR" smtClean="0">
                <a:hlinkClick r:id="rId7"/>
              </a:rPr>
              <a:t>Calar Alto Observatory</a:t>
            </a:r>
            <a:r>
              <a:rPr lang="fr-FR" smtClean="0"/>
              <a:t>. </a:t>
            </a:r>
            <a:r>
              <a:rPr lang="fr-FR" b="1" smtClean="0"/>
              <a:t>Explanation: </a:t>
            </a:r>
            <a:r>
              <a:rPr lang="fr-FR" smtClean="0"/>
              <a:t>A favorite target for astronomers, big, beautiful spiral galaxy </a:t>
            </a:r>
            <a:r>
              <a:rPr lang="fr-FR" smtClean="0">
                <a:hlinkClick r:id="rId8"/>
              </a:rPr>
              <a:t>NGC 7331</a:t>
            </a:r>
            <a:r>
              <a:rPr lang="fr-FR" smtClean="0"/>
              <a:t> is one of the brighter </a:t>
            </a:r>
            <a:r>
              <a:rPr lang="fr-FR" smtClean="0">
                <a:hlinkClick r:id="rId9"/>
              </a:rPr>
              <a:t>galaxies</a:t>
            </a:r>
            <a:r>
              <a:rPr lang="fr-FR" smtClean="0"/>
              <a:t> not found in Charles Messier's </a:t>
            </a:r>
            <a:r>
              <a:rPr lang="fr-FR" smtClean="0">
                <a:hlinkClick r:id="rId10"/>
              </a:rPr>
              <a:t>famous</a:t>
            </a:r>
            <a:r>
              <a:rPr lang="fr-FR" smtClean="0"/>
              <a:t> 18th century catalog. About 50 million light-years distant in the northern constellation </a:t>
            </a:r>
            <a:r>
              <a:rPr lang="fr-FR" smtClean="0">
                <a:hlinkClick r:id="rId11"/>
              </a:rPr>
              <a:t>Pegasus</a:t>
            </a:r>
            <a:r>
              <a:rPr lang="fr-FR" smtClean="0"/>
              <a:t> and similar in size to our own </a:t>
            </a:r>
            <a:r>
              <a:rPr lang="fr-FR" smtClean="0">
                <a:hlinkClick r:id="rId12"/>
              </a:rPr>
              <a:t>Milky Way Galaxy</a:t>
            </a:r>
            <a:r>
              <a:rPr lang="fr-FR" smtClean="0"/>
              <a:t>, NGC 7331 is often imaged as the foreground of a </a:t>
            </a:r>
            <a:r>
              <a:rPr lang="fr-FR" smtClean="0">
                <a:hlinkClick r:id="rId13"/>
              </a:rPr>
              <a:t>visual grouping</a:t>
            </a:r>
            <a:r>
              <a:rPr lang="fr-FR" smtClean="0"/>
              <a:t> that includes an intriguing assortment of background galaxies some ten times farther away. This striking image of the well-studied </a:t>
            </a:r>
            <a:r>
              <a:rPr lang="fr-FR" smtClean="0">
                <a:hlinkClick r:id="rId14"/>
              </a:rPr>
              <a:t>island universe</a:t>
            </a:r>
            <a:r>
              <a:rPr lang="fr-FR" smtClean="0"/>
              <a:t> and environs was produced using data from the </a:t>
            </a:r>
            <a:r>
              <a:rPr lang="fr-FR" smtClean="0">
                <a:hlinkClick r:id="rId15"/>
              </a:rPr>
              <a:t>Calar Alto Observatory</a:t>
            </a:r>
            <a:r>
              <a:rPr lang="fr-FR" smtClean="0"/>
              <a:t> in southern Spain. Perhaps </a:t>
            </a:r>
            <a:r>
              <a:rPr lang="fr-FR" smtClean="0">
                <a:hlinkClick r:id="rId16"/>
              </a:rPr>
              <a:t>the deepest view</a:t>
            </a:r>
            <a:r>
              <a:rPr lang="fr-FR" smtClean="0"/>
              <a:t> of the region yet, the image data were processed to reveal sharp details of all sizes in both bright and faint areas. A color balance was chosen so that white would be the result of averaging colors over the entire galaxy. The result shows off a wealth of remarkable features in NGC 7331 and its surroundings. </a:t>
            </a:r>
          </a:p>
          <a:p>
            <a:pPr eaLnBrk="1" hangingPunct="1"/>
            <a:endParaRPr lang="fr-FR" smtClean="0"/>
          </a:p>
        </p:txBody>
      </p:sp>
    </p:spTree>
    <p:extLst>
      <p:ext uri="{BB962C8B-B14F-4D97-AF65-F5344CB8AC3E}">
        <p14:creationId xmlns="" xmlns:p14="http://schemas.microsoft.com/office/powerpoint/2010/main" val="62387398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Espace réservé de l'image des diapositives 1"/>
          <p:cNvSpPr>
            <a:spLocks noGrp="1" noRot="1" noChangeAspect="1" noTextEdit="1"/>
          </p:cNvSpPr>
          <p:nvPr>
            <p:ph type="sldImg"/>
          </p:nvPr>
        </p:nvSpPr>
        <p:spPr>
          <a:ln/>
        </p:spPr>
      </p:sp>
      <p:sp>
        <p:nvSpPr>
          <p:cNvPr id="94211" name="Espace réservé des commentaires 2"/>
          <p:cNvSpPr>
            <a:spLocks noGrp="1"/>
          </p:cNvSpPr>
          <p:nvPr>
            <p:ph type="body" idx="1"/>
          </p:nvPr>
        </p:nvSpPr>
        <p:spPr>
          <a:noFill/>
        </p:spPr>
        <p:txBody>
          <a:bodyPr/>
          <a:lstStyle/>
          <a:p>
            <a:r>
              <a:rPr lang="fr-FR" altLang="fr-FR" smtClean="0"/>
              <a:t>L’amas de galaxies Abell 1689 observé en lumière visible par le télescope spatial Hubble. Source : Nasa/Esa/Hubble</a:t>
            </a:r>
          </a:p>
        </p:txBody>
      </p:sp>
      <p:sp>
        <p:nvSpPr>
          <p:cNvPr id="94212" name="Espace réservé du numéro de diapositive 3"/>
          <p:cNvSpPr>
            <a:spLocks noGrp="1"/>
          </p:cNvSpPr>
          <p:nvPr>
            <p:ph type="sldNum" sz="quarter" idx="5"/>
          </p:nvPr>
        </p:nvSpPr>
        <p:spPr>
          <a:noFill/>
          <a:ln>
            <a:miter lim="800000"/>
            <a:headEnd/>
            <a:tailEnd/>
          </a:ln>
        </p:spPr>
        <p:txBody>
          <a:bodyPr/>
          <a:lstStyle/>
          <a:p>
            <a:fld id="{0C956071-78DD-48A5-B334-46DFB0C0F011}" type="slidenum">
              <a:rPr lang="fr-FR" altLang="fr-FR"/>
              <a:pPr/>
              <a:t>36</a:t>
            </a:fld>
            <a:endParaRPr lang="fr-FR" altLang="fr-F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Espace réservé de l'image des diapositives 1"/>
          <p:cNvSpPr>
            <a:spLocks noGrp="1" noRot="1" noChangeAspect="1" noTextEdit="1"/>
          </p:cNvSpPr>
          <p:nvPr>
            <p:ph type="sldImg"/>
          </p:nvPr>
        </p:nvSpPr>
        <p:spPr>
          <a:ln/>
        </p:spPr>
      </p:sp>
      <p:sp>
        <p:nvSpPr>
          <p:cNvPr id="79875" name="Espace réservé des commentaires 2"/>
          <p:cNvSpPr>
            <a:spLocks noGrp="1"/>
          </p:cNvSpPr>
          <p:nvPr>
            <p:ph type="body" idx="1"/>
          </p:nvPr>
        </p:nvSpPr>
        <p:spPr>
          <a:noFill/>
        </p:spPr>
        <p:txBody>
          <a:bodyPr/>
          <a:lstStyle/>
          <a:p>
            <a:pPr eaLnBrk="1" hangingPunct="1"/>
            <a:r>
              <a:rPr lang="fr-FR" altLang="fr-FR" sz="4000" dirty="0" smtClean="0">
                <a:solidFill>
                  <a:srgbClr val="FFFFFF"/>
                </a:solidFill>
                <a:latin typeface="Arial" charset="0"/>
              </a:rPr>
              <a:t>Anneau d’Einstein -SDP.81, situé à près de 12 milliards d’années-lumière (Image composite Hubble – Alma )</a:t>
            </a:r>
          </a:p>
          <a:p>
            <a:pPr eaLnBrk="1" hangingPunct="1"/>
            <a:endParaRPr lang="fr-FR" altLang="fr-FR" sz="4000" dirty="0" smtClean="0">
              <a:solidFill>
                <a:srgbClr val="FFFFFF"/>
              </a:solidFill>
              <a:latin typeface="Arial" charset="0"/>
            </a:endParaRPr>
          </a:p>
          <a:p>
            <a:pPr algn="r" eaLnBrk="1" hangingPunct="1"/>
            <a:r>
              <a:rPr lang="fr-FR" altLang="fr-FR" sz="4000" i="1" dirty="0" smtClean="0">
                <a:solidFill>
                  <a:srgbClr val="FFFFFF"/>
                </a:solidFill>
                <a:latin typeface="Arial" charset="0"/>
              </a:rPr>
              <a:t>© Alma (NRAO, Eso, NAOJ), B. </a:t>
            </a:r>
            <a:r>
              <a:rPr lang="fr-FR" altLang="fr-FR" sz="4000" i="1" dirty="0" err="1" smtClean="0">
                <a:solidFill>
                  <a:srgbClr val="FFFFFF"/>
                </a:solidFill>
                <a:latin typeface="Arial" charset="0"/>
              </a:rPr>
              <a:t>Saxton</a:t>
            </a:r>
            <a:r>
              <a:rPr lang="fr-FR" altLang="fr-FR" sz="4000" i="1" dirty="0" smtClean="0">
                <a:solidFill>
                  <a:srgbClr val="FFFFFF"/>
                </a:solidFill>
                <a:latin typeface="Arial" charset="0"/>
              </a:rPr>
              <a:t>, AUI, NSF, Nasa, Esa, Hubble, T. Hunter</a:t>
            </a:r>
          </a:p>
          <a:p>
            <a:pPr eaLnBrk="1" hangingPunct="1"/>
            <a:r>
              <a:rPr lang="fr-FR" altLang="fr-FR" sz="4000" dirty="0" smtClean="0">
                <a:solidFill>
                  <a:srgbClr val="FFFFFF"/>
                </a:solidFill>
                <a:latin typeface="Arial" charset="0"/>
              </a:rPr>
              <a:t>  </a:t>
            </a:r>
          </a:p>
          <a:p>
            <a:pPr marL="0" marR="0" indent="0" algn="l" defTabSz="914400" rtl="0" eaLnBrk="0" fontAlgn="base" latinLnBrk="0" hangingPunct="0">
              <a:lnSpc>
                <a:spcPct val="100000"/>
              </a:lnSpc>
              <a:spcBef>
                <a:spcPct val="30000"/>
              </a:spcBef>
              <a:spcAft>
                <a:spcPct val="0"/>
              </a:spcAft>
              <a:buClrTx/>
              <a:buSzTx/>
              <a:buFontTx/>
              <a:buNone/>
              <a:tabLst/>
              <a:defRPr/>
            </a:pPr>
            <a:r>
              <a:rPr lang="fr-FR" altLang="fr-FR" sz="4000" dirty="0" smtClean="0"/>
              <a:t>Exemple de mirage gravitationnel dans un groupe de galaxies découvert dans les images profondes du sondage CFHT-LS. Ce mirage est provoqué par un groupe de galaxies (SL2SJ021408-053532), visible au centre de l'image en jaune. © CFHT. CNRS/INSU.</a:t>
            </a:r>
          </a:p>
          <a:p>
            <a:endParaRPr lang="fr-FR" altLang="fr-FR" sz="4000" dirty="0" smtClean="0"/>
          </a:p>
        </p:txBody>
      </p:sp>
      <p:sp>
        <p:nvSpPr>
          <p:cNvPr id="79876" name="Espace réservé du numéro de diapositive 3"/>
          <p:cNvSpPr>
            <a:spLocks noGrp="1"/>
          </p:cNvSpPr>
          <p:nvPr>
            <p:ph type="sldNum" sz="quarter" idx="5"/>
          </p:nvPr>
        </p:nvSpPr>
        <p:spPr>
          <a:noFill/>
          <a:ln>
            <a:miter lim="800000"/>
            <a:headEnd/>
            <a:tailEnd/>
          </a:ln>
        </p:spPr>
        <p:txBody>
          <a:bodyPr/>
          <a:lstStyle/>
          <a:p>
            <a:fld id="{1BC2EC7C-EE4F-4280-9EB9-63E35E7FF45D}" type="slidenum">
              <a:rPr lang="fr-FR" altLang="fr-FR">
                <a:solidFill>
                  <a:srgbClr val="000000"/>
                </a:solidFill>
              </a:rPr>
              <a:pPr/>
              <a:t>37</a:t>
            </a:fld>
            <a:endParaRPr lang="fr-FR" altLang="fr-FR">
              <a:solidFill>
                <a:srgbClr val="000000"/>
              </a:solidFil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Espace réservé de l'image des diapositives 1"/>
          <p:cNvSpPr>
            <a:spLocks noGrp="1" noRot="1" noChangeAspect="1" noTextEdit="1"/>
          </p:cNvSpPr>
          <p:nvPr>
            <p:ph type="sldImg"/>
          </p:nvPr>
        </p:nvSpPr>
        <p:spPr>
          <a:ln/>
        </p:spPr>
      </p:sp>
      <p:sp>
        <p:nvSpPr>
          <p:cNvPr id="94211" name="Espace réservé des commentaires 2"/>
          <p:cNvSpPr>
            <a:spLocks noGrp="1"/>
          </p:cNvSpPr>
          <p:nvPr>
            <p:ph type="body" idx="1"/>
          </p:nvPr>
        </p:nvSpPr>
        <p:spPr>
          <a:noFill/>
        </p:spPr>
        <p:txBody>
          <a:bodyPr/>
          <a:lstStyle/>
          <a:p>
            <a:r>
              <a:rPr lang="fr-FR" altLang="fr-FR" smtClean="0"/>
              <a:t>L’amas de galaxies Abell 1689 observé en lumière visible par le télescope spatial Hubble. Source : Nasa/Esa/Hubble</a:t>
            </a:r>
          </a:p>
        </p:txBody>
      </p:sp>
      <p:sp>
        <p:nvSpPr>
          <p:cNvPr id="94212" name="Espace réservé du numéro de diapositive 3"/>
          <p:cNvSpPr>
            <a:spLocks noGrp="1"/>
          </p:cNvSpPr>
          <p:nvPr>
            <p:ph type="sldNum" sz="quarter" idx="5"/>
          </p:nvPr>
        </p:nvSpPr>
        <p:spPr>
          <a:noFill/>
          <a:ln>
            <a:miter lim="800000"/>
            <a:headEnd/>
            <a:tailEnd/>
          </a:ln>
        </p:spPr>
        <p:txBody>
          <a:bodyPr/>
          <a:lstStyle/>
          <a:p>
            <a:fld id="{0C956071-78DD-48A5-B334-46DFB0C0F011}" type="slidenum">
              <a:rPr lang="fr-FR" altLang="fr-FR"/>
              <a:pPr/>
              <a:t>38</a:t>
            </a:fld>
            <a:endParaRPr lang="fr-FR" altLang="fr-F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en-US" dirty="0" smtClean="0"/>
              <a:t>Mass density contours superimposed over photograph taken with </a:t>
            </a:r>
            <a:r>
              <a:rPr lang="en-US" dirty="0" smtClean="0">
                <a:hlinkClick r:id="rId3" tooltip="Hubble Space Telescope"/>
              </a:rPr>
              <a:t>Hubble Space Telescope</a:t>
            </a:r>
            <a:r>
              <a:rPr lang="en-US" dirty="0" smtClean="0"/>
              <a:t>.</a:t>
            </a:r>
          </a:p>
          <a:p>
            <a:r>
              <a:rPr lang="en-US" dirty="0" smtClean="0"/>
              <a:t>3.7 millions </a:t>
            </a:r>
            <a:r>
              <a:rPr lang="en-US" dirty="0" err="1" smtClean="0"/>
              <a:t>d’al</a:t>
            </a:r>
            <a:r>
              <a:rPr lang="en-US" dirty="0" smtClean="0"/>
              <a:t>, Carina, collision 150 millions years ago, DM prop VM, contrary to MOND Modified</a:t>
            </a:r>
            <a:r>
              <a:rPr lang="en-US" baseline="0" dirty="0" smtClean="0"/>
              <a:t> Newton Dynamics</a:t>
            </a:r>
            <a:endParaRPr lang="en-US" dirty="0" smtClean="0"/>
          </a:p>
        </p:txBody>
      </p:sp>
      <p:sp>
        <p:nvSpPr>
          <p:cNvPr id="4" name="Espace réservé du numéro de diapositive 3"/>
          <p:cNvSpPr>
            <a:spLocks noGrp="1"/>
          </p:cNvSpPr>
          <p:nvPr>
            <p:ph type="sldNum" sz="quarter" idx="10"/>
          </p:nvPr>
        </p:nvSpPr>
        <p:spPr/>
        <p:txBody>
          <a:bodyPr/>
          <a:lstStyle/>
          <a:p>
            <a:fld id="{79A26640-E81C-49FE-8654-E4C90DBAEDC8}" type="slidenum">
              <a:rPr lang="fr-FR" altLang="fr-FR" smtClean="0"/>
              <a:pPr/>
              <a:t>39</a:t>
            </a:fld>
            <a:endParaRPr lang="fr-FR" altLang="fr-F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Fond diffus</a:t>
            </a:r>
            <a:r>
              <a:rPr lang="fr-FR" baseline="0" dirty="0" smtClean="0"/>
              <a:t> Planck</a:t>
            </a:r>
            <a:endParaRPr lang="fr-FR" dirty="0"/>
          </a:p>
        </p:txBody>
      </p:sp>
      <p:sp>
        <p:nvSpPr>
          <p:cNvPr id="4" name="Espace réservé du numéro de diapositive 3"/>
          <p:cNvSpPr>
            <a:spLocks noGrp="1"/>
          </p:cNvSpPr>
          <p:nvPr>
            <p:ph type="sldNum" sz="quarter" idx="10"/>
          </p:nvPr>
        </p:nvSpPr>
        <p:spPr/>
        <p:txBody>
          <a:bodyPr/>
          <a:lstStyle/>
          <a:p>
            <a:pPr>
              <a:defRPr/>
            </a:pPr>
            <a:fld id="{82A726F1-8C9D-42F4-98E6-B9349F3BB8E5}" type="slidenum">
              <a:rPr lang="fr-FR" smtClean="0"/>
              <a:pPr>
                <a:defRPr/>
              </a:pPr>
              <a:t>41</a:t>
            </a:fld>
            <a:endParaRPr lang="fr-FR"/>
          </a:p>
        </p:txBody>
      </p:sp>
    </p:spTree>
    <p:extLst>
      <p:ext uri="{BB962C8B-B14F-4D97-AF65-F5344CB8AC3E}">
        <p14:creationId xmlns:p14="http://schemas.microsoft.com/office/powerpoint/2010/main" xmlns="" val="118372936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smtClean="0"/>
              <a:t>Centre d’une sphère. Regardant loin on voit le passé. Premiers instants de l’Univers</a:t>
            </a:r>
            <a:endParaRPr lang="fr-FR" dirty="0"/>
          </a:p>
        </p:txBody>
      </p:sp>
      <p:sp>
        <p:nvSpPr>
          <p:cNvPr id="4" name="Espace réservé du numéro de diapositive 3"/>
          <p:cNvSpPr>
            <a:spLocks noGrp="1"/>
          </p:cNvSpPr>
          <p:nvPr>
            <p:ph type="sldNum" sz="quarter" idx="10"/>
          </p:nvPr>
        </p:nvSpPr>
        <p:spPr/>
        <p:txBody>
          <a:bodyPr/>
          <a:lstStyle/>
          <a:p>
            <a:fld id="{79A26640-E81C-49FE-8654-E4C90DBAEDC8}" type="slidenum">
              <a:rPr lang="fr-FR" altLang="fr-FR" smtClean="0"/>
              <a:pPr/>
              <a:t>42</a:t>
            </a:fld>
            <a:endParaRPr lang="fr-FR" altLang="fr-F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Fond diffus</a:t>
            </a:r>
            <a:r>
              <a:rPr lang="fr-FR" baseline="0" dirty="0" smtClean="0"/>
              <a:t> Planck; </a:t>
            </a:r>
            <a:r>
              <a:rPr lang="fr-FR" baseline="0" dirty="0" err="1" smtClean="0"/>
              <a:t>Concilience</a:t>
            </a:r>
            <a:r>
              <a:rPr lang="fr-FR" baseline="0" dirty="0" smtClean="0"/>
              <a:t>. Y revenir mais </a:t>
            </a:r>
            <a:r>
              <a:rPr lang="fr-FR" baseline="0" dirty="0" err="1" smtClean="0"/>
              <a:t>qqchose</a:t>
            </a:r>
            <a:r>
              <a:rPr lang="fr-FR" baseline="0" dirty="0" smtClean="0"/>
              <a:t> commun au soleil</a:t>
            </a:r>
            <a:endParaRPr lang="fr-FR" dirty="0"/>
          </a:p>
        </p:txBody>
      </p:sp>
      <p:sp>
        <p:nvSpPr>
          <p:cNvPr id="4" name="Espace réservé du numéro de diapositive 3"/>
          <p:cNvSpPr>
            <a:spLocks noGrp="1"/>
          </p:cNvSpPr>
          <p:nvPr>
            <p:ph type="sldNum" sz="quarter" idx="10"/>
          </p:nvPr>
        </p:nvSpPr>
        <p:spPr/>
        <p:txBody>
          <a:bodyPr/>
          <a:lstStyle/>
          <a:p>
            <a:pPr>
              <a:defRPr/>
            </a:pPr>
            <a:fld id="{82A726F1-8C9D-42F4-98E6-B9349F3BB8E5}" type="slidenum">
              <a:rPr lang="fr-FR" smtClean="0"/>
              <a:pPr>
                <a:defRPr/>
              </a:pPr>
              <a:t>43</a:t>
            </a:fld>
            <a:endParaRPr lang="fr-FR"/>
          </a:p>
        </p:txBody>
      </p:sp>
    </p:spTree>
    <p:extLst>
      <p:ext uri="{BB962C8B-B14F-4D97-AF65-F5344CB8AC3E}">
        <p14:creationId xmlns:p14="http://schemas.microsoft.com/office/powerpoint/2010/main" xmlns="" val="11837293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p:spPr>
        <p:txBody>
          <a:bodyPr/>
          <a:lstStyle/>
          <a:p>
            <a:fld id="{120541C7-A48D-4C25-AF4B-73088C8B2244}" type="slidenum">
              <a:rPr lang="fr-FR" smtClean="0">
                <a:solidFill>
                  <a:srgbClr val="000000"/>
                </a:solidFill>
              </a:rPr>
              <a:pPr/>
              <a:t>4</a:t>
            </a:fld>
            <a:endParaRPr lang="fr-FR" smtClean="0">
              <a:solidFill>
                <a:srgbClr val="000000"/>
              </a:solidFill>
            </a:endParaRPr>
          </a:p>
        </p:txBody>
      </p:sp>
      <p:sp>
        <p:nvSpPr>
          <p:cNvPr id="76803" name="Rectangle 2"/>
          <p:cNvSpPr>
            <a:spLocks noGrp="1" noRot="1" noChangeAspect="1" noChangeArrowheads="1" noTextEdit="1"/>
          </p:cNvSpPr>
          <p:nvPr>
            <p:ph type="sldImg"/>
          </p:nvPr>
        </p:nvSpPr>
        <p:spPr>
          <a:ln/>
        </p:spPr>
      </p:sp>
      <p:sp>
        <p:nvSpPr>
          <p:cNvPr id="76804" name="Rectangle 3"/>
          <p:cNvSpPr>
            <a:spLocks noGrp="1" noChangeArrowheads="1"/>
          </p:cNvSpPr>
          <p:nvPr>
            <p:ph type="body" idx="1"/>
          </p:nvPr>
        </p:nvSpPr>
        <p:spPr>
          <a:xfrm>
            <a:off x="974726" y="4560889"/>
            <a:ext cx="5365750" cy="4319587"/>
          </a:xfrm>
          <a:noFill/>
          <a:ln/>
        </p:spPr>
        <p:txBody>
          <a:bodyPr/>
          <a:lstStyle/>
          <a:p>
            <a:pPr eaLnBrk="1" hangingPunct="1"/>
            <a:r>
              <a:rPr lang="fr-FR" b="1" smtClean="0"/>
              <a:t>Crédit: </a:t>
            </a:r>
            <a:r>
              <a:rPr lang="fr-FR" smtClean="0">
                <a:hlinkClick r:id="rId3"/>
              </a:rPr>
              <a:t>ESA</a:t>
            </a:r>
            <a:r>
              <a:rPr lang="fr-FR" smtClean="0"/>
              <a:t> &amp; </a:t>
            </a:r>
            <a:r>
              <a:rPr lang="fr-FR" smtClean="0">
                <a:hlinkClick r:id="rId4"/>
              </a:rPr>
              <a:t>NASA</a:t>
            </a:r>
            <a:r>
              <a:rPr lang="fr-FR" smtClean="0"/>
              <a:t>; </a:t>
            </a:r>
            <a:r>
              <a:rPr lang="fr-FR" b="1" smtClean="0"/>
              <a:t>Remerciements: </a:t>
            </a:r>
            <a:r>
              <a:rPr lang="fr-FR" smtClean="0">
                <a:hlinkClick r:id="rId5"/>
              </a:rPr>
              <a:t>E. Olszewski</a:t>
            </a:r>
            <a:r>
              <a:rPr lang="fr-FR" smtClean="0"/>
              <a:t> (</a:t>
            </a:r>
            <a:r>
              <a:rPr lang="fr-FR" smtClean="0">
                <a:hlinkClick r:id="rId6"/>
              </a:rPr>
              <a:t>U. Arizona</a:t>
            </a:r>
            <a:r>
              <a:rPr lang="fr-FR" smtClean="0"/>
              <a:t>) HST </a:t>
            </a:r>
            <a:r>
              <a:rPr lang="fr-FR" b="1" smtClean="0"/>
              <a:t>Cette image est disponible en format :</a:t>
            </a:r>
            <a:r>
              <a:rPr lang="fr-FR" smtClean="0"/>
              <a:t> </a:t>
            </a:r>
            <a:r>
              <a:rPr lang="fr-FR" smtClean="0">
                <a:hlinkClick r:id="rId7"/>
              </a:rPr>
              <a:t>800x600</a:t>
            </a:r>
            <a:r>
              <a:rPr lang="fr-FR" smtClean="0"/>
              <a:t> </a:t>
            </a:r>
            <a:r>
              <a:rPr lang="fr-FR" smtClean="0">
                <a:hlinkClick r:id="rId8"/>
              </a:rPr>
              <a:t>800x800</a:t>
            </a:r>
            <a:r>
              <a:rPr lang="fr-FR" smtClean="0"/>
              <a:t> </a:t>
            </a:r>
          </a:p>
          <a:p>
            <a:pPr eaLnBrk="1" hangingPunct="1"/>
            <a:r>
              <a:rPr lang="fr-FR" smtClean="0"/>
              <a:t>Aucun diamant ne brille avec autant d’éclat. Seules les étoiles y parviennent. Comme des pierres précieuses réunies dans une boîte à bijoux, les étoiles de </a:t>
            </a:r>
            <a:r>
              <a:rPr lang="fr-FR" smtClean="0">
                <a:hlinkClick r:id="rId9"/>
              </a:rPr>
              <a:t>l’amas ouvert</a:t>
            </a:r>
            <a:r>
              <a:rPr lang="fr-FR" smtClean="0"/>
              <a:t> NGC 290 scintillent en un </a:t>
            </a:r>
            <a:r>
              <a:rPr lang="fr-FR" smtClean="0">
                <a:hlinkClick r:id="rId10"/>
              </a:rPr>
              <a:t>superbe assortiment</a:t>
            </a:r>
            <a:r>
              <a:rPr lang="fr-FR" smtClean="0"/>
              <a:t> de couleurs et d’éclats. Ce photogénique amas, </a:t>
            </a:r>
            <a:r>
              <a:rPr lang="fr-FR" smtClean="0">
                <a:hlinkClick r:id="rId11"/>
              </a:rPr>
              <a:t>visible ci-dessus</a:t>
            </a:r>
            <a:r>
              <a:rPr lang="fr-FR" smtClean="0"/>
              <a:t>, a été récemment immortalisé par le </a:t>
            </a:r>
            <a:r>
              <a:rPr lang="fr-FR" smtClean="0">
                <a:hlinkClick r:id="rId12"/>
              </a:rPr>
              <a:t>télescope spatial Hubble</a:t>
            </a:r>
            <a:r>
              <a:rPr lang="fr-FR" smtClean="0"/>
              <a:t>. Par rapport aux </a:t>
            </a:r>
            <a:r>
              <a:rPr lang="fr-FR" smtClean="0">
                <a:hlinkClick r:id="rId13"/>
              </a:rPr>
              <a:t>amas stellaires globulaires</a:t>
            </a:r>
            <a:r>
              <a:rPr lang="fr-FR" smtClean="0"/>
              <a:t>, les amas ouverts sont plus jeunes, contiennent peu d’étoiles et une forte proportion d’étoiles bleues. NGC 290 se trouve à environ 200 000 </a:t>
            </a:r>
            <a:r>
              <a:rPr lang="fr-FR" smtClean="0">
                <a:hlinkClick r:id="rId14"/>
              </a:rPr>
              <a:t>années-lumière</a:t>
            </a:r>
            <a:r>
              <a:rPr lang="fr-FR" smtClean="0"/>
              <a:t> de nous dans la galaxie voisine appelée </a:t>
            </a:r>
            <a:r>
              <a:rPr lang="fr-FR" smtClean="0">
                <a:hlinkClick r:id="rId15"/>
              </a:rPr>
              <a:t>Petit Nuage de Magellan</a:t>
            </a:r>
            <a:r>
              <a:rPr lang="fr-FR" smtClean="0"/>
              <a:t>. L’</a:t>
            </a:r>
            <a:r>
              <a:rPr lang="fr-FR" smtClean="0">
                <a:hlinkClick r:id="rId16"/>
              </a:rPr>
              <a:t>amas ouvert</a:t>
            </a:r>
            <a:r>
              <a:rPr lang="fr-FR" smtClean="0"/>
              <a:t> contient des centaines d’étoiles et s’étend sur 65 années-lumière de diamètre. NGC 290, tout comme les autres amas ouverts, est un bon laboratoire pour étudier la façon dont les </a:t>
            </a:r>
            <a:r>
              <a:rPr lang="fr-FR" smtClean="0">
                <a:hlinkClick r:id="rId17"/>
              </a:rPr>
              <a:t>étoiles évoluent différemment selon leur masse</a:t>
            </a:r>
            <a:r>
              <a:rPr lang="fr-FR" smtClean="0"/>
              <a:t>. En effet, les étoiles constituant les amas ouverts présentent la particularité d’être nées à peu près toutes au même moment.</a:t>
            </a:r>
          </a:p>
          <a:p>
            <a:pPr eaLnBrk="1" hangingPunct="1"/>
            <a:endParaRPr lang="fr-FR" smtClean="0"/>
          </a:p>
        </p:txBody>
      </p:sp>
    </p:spTree>
    <p:extLst>
      <p:ext uri="{BB962C8B-B14F-4D97-AF65-F5344CB8AC3E}">
        <p14:creationId xmlns:p14="http://schemas.microsoft.com/office/powerpoint/2010/main" xmlns="" val="56237778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p:spPr>
        <p:txBody>
          <a:bodyPr/>
          <a:lstStyle/>
          <a:p>
            <a:fld id="{120541C7-A48D-4C25-AF4B-73088C8B2244}" type="slidenum">
              <a:rPr lang="fr-FR" smtClean="0">
                <a:solidFill>
                  <a:srgbClr val="000000"/>
                </a:solidFill>
              </a:rPr>
              <a:pPr/>
              <a:t>45</a:t>
            </a:fld>
            <a:endParaRPr lang="fr-FR" smtClean="0">
              <a:solidFill>
                <a:srgbClr val="000000"/>
              </a:solidFill>
            </a:endParaRPr>
          </a:p>
        </p:txBody>
      </p:sp>
      <p:sp>
        <p:nvSpPr>
          <p:cNvPr id="76803" name="Rectangle 2"/>
          <p:cNvSpPr>
            <a:spLocks noGrp="1" noRot="1" noChangeAspect="1" noChangeArrowheads="1" noTextEdit="1"/>
          </p:cNvSpPr>
          <p:nvPr>
            <p:ph type="sldImg"/>
          </p:nvPr>
        </p:nvSpPr>
        <p:spPr>
          <a:ln/>
        </p:spPr>
      </p:sp>
      <p:sp>
        <p:nvSpPr>
          <p:cNvPr id="76804" name="Rectangle 3"/>
          <p:cNvSpPr>
            <a:spLocks noGrp="1" noChangeArrowheads="1"/>
          </p:cNvSpPr>
          <p:nvPr>
            <p:ph type="body" idx="1"/>
          </p:nvPr>
        </p:nvSpPr>
        <p:spPr>
          <a:xfrm>
            <a:off x="974726" y="4560889"/>
            <a:ext cx="5365750" cy="4319587"/>
          </a:xfrm>
          <a:noFill/>
          <a:ln/>
        </p:spPr>
        <p:txBody>
          <a:bodyPr/>
          <a:lstStyle/>
          <a:p>
            <a:pPr eaLnBrk="1" hangingPunct="1"/>
            <a:r>
              <a:rPr lang="fr-FR" b="1" smtClean="0"/>
              <a:t>Crédit: </a:t>
            </a:r>
            <a:r>
              <a:rPr lang="fr-FR" smtClean="0">
                <a:hlinkClick r:id="rId3"/>
              </a:rPr>
              <a:t>ESA</a:t>
            </a:r>
            <a:r>
              <a:rPr lang="fr-FR" smtClean="0"/>
              <a:t> &amp; </a:t>
            </a:r>
            <a:r>
              <a:rPr lang="fr-FR" smtClean="0">
                <a:hlinkClick r:id="rId4"/>
              </a:rPr>
              <a:t>NASA</a:t>
            </a:r>
            <a:r>
              <a:rPr lang="fr-FR" smtClean="0"/>
              <a:t>; </a:t>
            </a:r>
            <a:r>
              <a:rPr lang="fr-FR" b="1" smtClean="0"/>
              <a:t>Remerciements: </a:t>
            </a:r>
            <a:r>
              <a:rPr lang="fr-FR" smtClean="0">
                <a:hlinkClick r:id="rId5"/>
              </a:rPr>
              <a:t>E. Olszewski</a:t>
            </a:r>
            <a:r>
              <a:rPr lang="fr-FR" smtClean="0"/>
              <a:t> (</a:t>
            </a:r>
            <a:r>
              <a:rPr lang="fr-FR" smtClean="0">
                <a:hlinkClick r:id="rId6"/>
              </a:rPr>
              <a:t>U. Arizona</a:t>
            </a:r>
            <a:r>
              <a:rPr lang="fr-FR" smtClean="0"/>
              <a:t>) HST </a:t>
            </a:r>
            <a:r>
              <a:rPr lang="fr-FR" b="1" smtClean="0"/>
              <a:t>Cette image est disponible en format :</a:t>
            </a:r>
            <a:r>
              <a:rPr lang="fr-FR" smtClean="0"/>
              <a:t> </a:t>
            </a:r>
            <a:r>
              <a:rPr lang="fr-FR" smtClean="0">
                <a:hlinkClick r:id="rId7"/>
              </a:rPr>
              <a:t>800x600</a:t>
            </a:r>
            <a:r>
              <a:rPr lang="fr-FR" smtClean="0"/>
              <a:t> </a:t>
            </a:r>
            <a:r>
              <a:rPr lang="fr-FR" smtClean="0">
                <a:hlinkClick r:id="rId8"/>
              </a:rPr>
              <a:t>800x800</a:t>
            </a:r>
            <a:r>
              <a:rPr lang="fr-FR" smtClean="0"/>
              <a:t> </a:t>
            </a:r>
          </a:p>
          <a:p>
            <a:pPr eaLnBrk="1" hangingPunct="1"/>
            <a:r>
              <a:rPr lang="fr-FR" smtClean="0"/>
              <a:t>Aucun diamant ne brille avec autant d’éclat. Seules les étoiles y parviennent. Comme des pierres précieuses réunies dans une boîte à bijoux, les étoiles de </a:t>
            </a:r>
            <a:r>
              <a:rPr lang="fr-FR" smtClean="0">
                <a:hlinkClick r:id="rId9"/>
              </a:rPr>
              <a:t>l’amas ouvert</a:t>
            </a:r>
            <a:r>
              <a:rPr lang="fr-FR" smtClean="0"/>
              <a:t> NGC 290 scintillent en un </a:t>
            </a:r>
            <a:r>
              <a:rPr lang="fr-FR" smtClean="0">
                <a:hlinkClick r:id="rId10"/>
              </a:rPr>
              <a:t>superbe assortiment</a:t>
            </a:r>
            <a:r>
              <a:rPr lang="fr-FR" smtClean="0"/>
              <a:t> de couleurs et d’éclats. Ce photogénique amas, </a:t>
            </a:r>
            <a:r>
              <a:rPr lang="fr-FR" smtClean="0">
                <a:hlinkClick r:id="rId11"/>
              </a:rPr>
              <a:t>visible ci-dessus</a:t>
            </a:r>
            <a:r>
              <a:rPr lang="fr-FR" smtClean="0"/>
              <a:t>, a été récemment immortalisé par le </a:t>
            </a:r>
            <a:r>
              <a:rPr lang="fr-FR" smtClean="0">
                <a:hlinkClick r:id="rId12"/>
              </a:rPr>
              <a:t>télescope spatial Hubble</a:t>
            </a:r>
            <a:r>
              <a:rPr lang="fr-FR" smtClean="0"/>
              <a:t>. Par rapport aux </a:t>
            </a:r>
            <a:r>
              <a:rPr lang="fr-FR" smtClean="0">
                <a:hlinkClick r:id="rId13"/>
              </a:rPr>
              <a:t>amas stellaires globulaires</a:t>
            </a:r>
            <a:r>
              <a:rPr lang="fr-FR" smtClean="0"/>
              <a:t>, les amas ouverts sont plus jeunes, contiennent peu d’étoiles et une forte proportion d’étoiles bleues. NGC 290 se trouve à environ 200 000 </a:t>
            </a:r>
            <a:r>
              <a:rPr lang="fr-FR" smtClean="0">
                <a:hlinkClick r:id="rId14"/>
              </a:rPr>
              <a:t>années-lumière</a:t>
            </a:r>
            <a:r>
              <a:rPr lang="fr-FR" smtClean="0"/>
              <a:t> de nous dans la galaxie voisine appelée </a:t>
            </a:r>
            <a:r>
              <a:rPr lang="fr-FR" smtClean="0">
                <a:hlinkClick r:id="rId15"/>
              </a:rPr>
              <a:t>Petit Nuage de Magellan</a:t>
            </a:r>
            <a:r>
              <a:rPr lang="fr-FR" smtClean="0"/>
              <a:t>. L’</a:t>
            </a:r>
            <a:r>
              <a:rPr lang="fr-FR" smtClean="0">
                <a:hlinkClick r:id="rId16"/>
              </a:rPr>
              <a:t>amas ouvert</a:t>
            </a:r>
            <a:r>
              <a:rPr lang="fr-FR" smtClean="0"/>
              <a:t> contient des centaines d’étoiles et s’étend sur 65 années-lumière de diamètre. NGC 290, tout comme les autres amas ouverts, est un bon laboratoire pour étudier la façon dont les </a:t>
            </a:r>
            <a:r>
              <a:rPr lang="fr-FR" smtClean="0">
                <a:hlinkClick r:id="rId17"/>
              </a:rPr>
              <a:t>étoiles évoluent différemment selon leur masse</a:t>
            </a:r>
            <a:r>
              <a:rPr lang="fr-FR" smtClean="0"/>
              <a:t>. En effet, les étoiles constituant les amas ouverts présentent la particularité d’être nées à peu près toutes au même moment.</a:t>
            </a:r>
          </a:p>
          <a:p>
            <a:pPr eaLnBrk="1" hangingPunct="1"/>
            <a:endParaRPr lang="fr-FR" smtClean="0"/>
          </a:p>
        </p:txBody>
      </p:sp>
    </p:spTree>
    <p:extLst>
      <p:ext uri="{BB962C8B-B14F-4D97-AF65-F5344CB8AC3E}">
        <p14:creationId xmlns:p14="http://schemas.microsoft.com/office/powerpoint/2010/main" xmlns="" val="56237778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smtClean="0"/>
              <a:t>Instantané versus oscillations temporelles</a:t>
            </a:r>
            <a:endParaRPr lang="fr-FR" dirty="0"/>
          </a:p>
        </p:txBody>
      </p:sp>
      <p:sp>
        <p:nvSpPr>
          <p:cNvPr id="4" name="Espace réservé du numéro de diapositive 3"/>
          <p:cNvSpPr>
            <a:spLocks noGrp="1"/>
          </p:cNvSpPr>
          <p:nvPr>
            <p:ph type="sldNum" sz="quarter" idx="10"/>
          </p:nvPr>
        </p:nvSpPr>
        <p:spPr/>
        <p:txBody>
          <a:bodyPr/>
          <a:lstStyle/>
          <a:p>
            <a:fld id="{79A26640-E81C-49FE-8654-E4C90DBAEDC8}" type="slidenum">
              <a:rPr lang="fr-FR" altLang="fr-FR" smtClean="0"/>
              <a:pPr/>
              <a:t>46</a:t>
            </a:fld>
            <a:endParaRPr lang="fr-FR" altLang="fr-F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p:spPr>
        <p:txBody>
          <a:bodyPr/>
          <a:lstStyle/>
          <a:p>
            <a:fld id="{120541C7-A48D-4C25-AF4B-73088C8B2244}" type="slidenum">
              <a:rPr lang="fr-FR" smtClean="0">
                <a:solidFill>
                  <a:srgbClr val="000000"/>
                </a:solidFill>
              </a:rPr>
              <a:pPr/>
              <a:t>47</a:t>
            </a:fld>
            <a:endParaRPr lang="fr-FR" smtClean="0">
              <a:solidFill>
                <a:srgbClr val="000000"/>
              </a:solidFill>
            </a:endParaRPr>
          </a:p>
        </p:txBody>
      </p:sp>
      <p:sp>
        <p:nvSpPr>
          <p:cNvPr id="76803" name="Rectangle 2"/>
          <p:cNvSpPr>
            <a:spLocks noGrp="1" noRot="1" noChangeAspect="1" noChangeArrowheads="1" noTextEdit="1"/>
          </p:cNvSpPr>
          <p:nvPr>
            <p:ph type="sldImg"/>
          </p:nvPr>
        </p:nvSpPr>
        <p:spPr>
          <a:ln/>
        </p:spPr>
      </p:sp>
      <p:sp>
        <p:nvSpPr>
          <p:cNvPr id="76804" name="Rectangle 3"/>
          <p:cNvSpPr>
            <a:spLocks noGrp="1" noChangeArrowheads="1"/>
          </p:cNvSpPr>
          <p:nvPr>
            <p:ph type="body" idx="1"/>
          </p:nvPr>
        </p:nvSpPr>
        <p:spPr>
          <a:xfrm>
            <a:off x="913805" y="4343704"/>
            <a:ext cx="5030391" cy="4113892"/>
          </a:xfrm>
          <a:noFill/>
          <a:ln/>
        </p:spPr>
        <p:txBody>
          <a:bodyPr/>
          <a:lstStyle/>
          <a:p>
            <a:pPr eaLnBrk="1" hangingPunct="1"/>
            <a:r>
              <a:rPr lang="fr-FR" b="1" smtClean="0"/>
              <a:t>Crédit: </a:t>
            </a:r>
            <a:r>
              <a:rPr lang="fr-FR" smtClean="0">
                <a:hlinkClick r:id="rId3"/>
              </a:rPr>
              <a:t>ESA</a:t>
            </a:r>
            <a:r>
              <a:rPr lang="fr-FR" smtClean="0"/>
              <a:t> &amp; </a:t>
            </a:r>
            <a:r>
              <a:rPr lang="fr-FR" smtClean="0">
                <a:hlinkClick r:id="rId4"/>
              </a:rPr>
              <a:t>NASA</a:t>
            </a:r>
            <a:r>
              <a:rPr lang="fr-FR" smtClean="0"/>
              <a:t>; </a:t>
            </a:r>
            <a:r>
              <a:rPr lang="fr-FR" b="1" smtClean="0"/>
              <a:t>Remerciements: </a:t>
            </a:r>
            <a:r>
              <a:rPr lang="fr-FR" smtClean="0">
                <a:hlinkClick r:id="rId5"/>
              </a:rPr>
              <a:t>E. Olszewski</a:t>
            </a:r>
            <a:r>
              <a:rPr lang="fr-FR" smtClean="0"/>
              <a:t> (</a:t>
            </a:r>
            <a:r>
              <a:rPr lang="fr-FR" smtClean="0">
                <a:hlinkClick r:id="rId6"/>
              </a:rPr>
              <a:t>U. Arizona</a:t>
            </a:r>
            <a:r>
              <a:rPr lang="fr-FR" smtClean="0"/>
              <a:t>) HST </a:t>
            </a:r>
            <a:r>
              <a:rPr lang="fr-FR" b="1" smtClean="0"/>
              <a:t>Cette image est disponible en format :</a:t>
            </a:r>
            <a:r>
              <a:rPr lang="fr-FR" smtClean="0"/>
              <a:t> </a:t>
            </a:r>
            <a:r>
              <a:rPr lang="fr-FR" smtClean="0">
                <a:hlinkClick r:id="rId7"/>
              </a:rPr>
              <a:t>800x600</a:t>
            </a:r>
            <a:r>
              <a:rPr lang="fr-FR" smtClean="0"/>
              <a:t> </a:t>
            </a:r>
            <a:r>
              <a:rPr lang="fr-FR" smtClean="0">
                <a:hlinkClick r:id="rId8"/>
              </a:rPr>
              <a:t>800x800</a:t>
            </a:r>
            <a:r>
              <a:rPr lang="fr-FR" smtClean="0"/>
              <a:t> </a:t>
            </a:r>
          </a:p>
          <a:p>
            <a:pPr eaLnBrk="1" hangingPunct="1"/>
            <a:r>
              <a:rPr lang="fr-FR" smtClean="0"/>
              <a:t>Aucun diamant ne brille avec autant d’éclat. Seules les étoiles y parviennent. Comme des pierres précieuses réunies dans une boîte à bijoux, les étoiles de </a:t>
            </a:r>
            <a:r>
              <a:rPr lang="fr-FR" smtClean="0">
                <a:hlinkClick r:id="rId9"/>
              </a:rPr>
              <a:t>l’amas ouvert</a:t>
            </a:r>
            <a:r>
              <a:rPr lang="fr-FR" smtClean="0"/>
              <a:t> NGC 290 scintillent en un </a:t>
            </a:r>
            <a:r>
              <a:rPr lang="fr-FR" smtClean="0">
                <a:hlinkClick r:id="rId10"/>
              </a:rPr>
              <a:t>superbe assortiment</a:t>
            </a:r>
            <a:r>
              <a:rPr lang="fr-FR" smtClean="0"/>
              <a:t> de couleurs et d’éclats. Ce photogénique amas, </a:t>
            </a:r>
            <a:r>
              <a:rPr lang="fr-FR" smtClean="0">
                <a:hlinkClick r:id="rId11"/>
              </a:rPr>
              <a:t>visible ci-dessus</a:t>
            </a:r>
            <a:r>
              <a:rPr lang="fr-FR" smtClean="0"/>
              <a:t>, a été récemment immortalisé par le </a:t>
            </a:r>
            <a:r>
              <a:rPr lang="fr-FR" smtClean="0">
                <a:hlinkClick r:id="rId12"/>
              </a:rPr>
              <a:t>télescope spatial Hubble</a:t>
            </a:r>
            <a:r>
              <a:rPr lang="fr-FR" smtClean="0"/>
              <a:t>. Par rapport aux </a:t>
            </a:r>
            <a:r>
              <a:rPr lang="fr-FR" smtClean="0">
                <a:hlinkClick r:id="rId13"/>
              </a:rPr>
              <a:t>amas stellaires globulaires</a:t>
            </a:r>
            <a:r>
              <a:rPr lang="fr-FR" smtClean="0"/>
              <a:t>, les amas ouverts sont plus jeunes, contiennent peu d’étoiles et une forte proportion d’étoiles bleues. NGC 290 se trouve à environ 200 000 </a:t>
            </a:r>
            <a:r>
              <a:rPr lang="fr-FR" smtClean="0">
                <a:hlinkClick r:id="rId14"/>
              </a:rPr>
              <a:t>années-lumière</a:t>
            </a:r>
            <a:r>
              <a:rPr lang="fr-FR" smtClean="0"/>
              <a:t> de nous dans la galaxie voisine appelée </a:t>
            </a:r>
            <a:r>
              <a:rPr lang="fr-FR" smtClean="0">
                <a:hlinkClick r:id="rId15"/>
              </a:rPr>
              <a:t>Petit Nuage de Magellan</a:t>
            </a:r>
            <a:r>
              <a:rPr lang="fr-FR" smtClean="0"/>
              <a:t>. L’</a:t>
            </a:r>
            <a:r>
              <a:rPr lang="fr-FR" smtClean="0">
                <a:hlinkClick r:id="rId16"/>
              </a:rPr>
              <a:t>amas ouvert</a:t>
            </a:r>
            <a:r>
              <a:rPr lang="fr-FR" smtClean="0"/>
              <a:t> contient des centaines d’étoiles et s’étend sur 65 années-lumière de diamètre. NGC 290, tout comme les autres amas ouverts, est un bon laboratoire pour étudier la façon dont les </a:t>
            </a:r>
            <a:r>
              <a:rPr lang="fr-FR" smtClean="0">
                <a:hlinkClick r:id="rId17"/>
              </a:rPr>
              <a:t>étoiles évoluent différemment selon leur masse</a:t>
            </a:r>
            <a:r>
              <a:rPr lang="fr-FR" smtClean="0"/>
              <a:t>. En effet, les étoiles constituant les amas ouverts présentent la particularité d’être nées à peu près toutes au même moment.</a:t>
            </a:r>
          </a:p>
          <a:p>
            <a:pPr eaLnBrk="1" hangingPunct="1"/>
            <a:endParaRPr lang="fr-FR" smtClean="0"/>
          </a:p>
        </p:txBody>
      </p:sp>
    </p:spTree>
    <p:extLst>
      <p:ext uri="{BB962C8B-B14F-4D97-AF65-F5344CB8AC3E}">
        <p14:creationId xmlns:p14="http://schemas.microsoft.com/office/powerpoint/2010/main" xmlns="" val="372953940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p:spPr>
        <p:txBody>
          <a:bodyPr/>
          <a:lstStyle/>
          <a:p>
            <a:fld id="{120541C7-A48D-4C25-AF4B-73088C8B2244}" type="slidenum">
              <a:rPr lang="fr-FR" smtClean="0">
                <a:solidFill>
                  <a:srgbClr val="000000"/>
                </a:solidFill>
              </a:rPr>
              <a:pPr/>
              <a:t>48</a:t>
            </a:fld>
            <a:endParaRPr lang="fr-FR" smtClean="0">
              <a:solidFill>
                <a:srgbClr val="000000"/>
              </a:solidFill>
            </a:endParaRPr>
          </a:p>
        </p:txBody>
      </p:sp>
      <p:sp>
        <p:nvSpPr>
          <p:cNvPr id="76803" name="Rectangle 2"/>
          <p:cNvSpPr>
            <a:spLocks noGrp="1" noRot="1" noChangeAspect="1" noChangeArrowheads="1" noTextEdit="1"/>
          </p:cNvSpPr>
          <p:nvPr>
            <p:ph type="sldImg"/>
          </p:nvPr>
        </p:nvSpPr>
        <p:spPr>
          <a:ln/>
        </p:spPr>
      </p:sp>
      <p:sp>
        <p:nvSpPr>
          <p:cNvPr id="76804" name="Rectangle 3"/>
          <p:cNvSpPr>
            <a:spLocks noGrp="1" noChangeArrowheads="1"/>
          </p:cNvSpPr>
          <p:nvPr>
            <p:ph type="body" idx="1"/>
          </p:nvPr>
        </p:nvSpPr>
        <p:spPr>
          <a:xfrm>
            <a:off x="913805" y="4343704"/>
            <a:ext cx="5030391" cy="4113892"/>
          </a:xfrm>
          <a:noFill/>
          <a:ln/>
        </p:spPr>
        <p:txBody>
          <a:bodyPr/>
          <a:lstStyle/>
          <a:p>
            <a:pPr eaLnBrk="1" hangingPunct="1"/>
            <a:r>
              <a:rPr lang="fr-FR" b="1" smtClean="0"/>
              <a:t>Crédit: </a:t>
            </a:r>
            <a:r>
              <a:rPr lang="fr-FR" smtClean="0">
                <a:hlinkClick r:id="rId3"/>
              </a:rPr>
              <a:t>ESA</a:t>
            </a:r>
            <a:r>
              <a:rPr lang="fr-FR" smtClean="0"/>
              <a:t> &amp; </a:t>
            </a:r>
            <a:r>
              <a:rPr lang="fr-FR" smtClean="0">
                <a:hlinkClick r:id="rId4"/>
              </a:rPr>
              <a:t>NASA</a:t>
            </a:r>
            <a:r>
              <a:rPr lang="fr-FR" smtClean="0"/>
              <a:t>; </a:t>
            </a:r>
            <a:r>
              <a:rPr lang="fr-FR" b="1" smtClean="0"/>
              <a:t>Remerciements: </a:t>
            </a:r>
            <a:r>
              <a:rPr lang="fr-FR" smtClean="0">
                <a:hlinkClick r:id="rId5"/>
              </a:rPr>
              <a:t>E. Olszewski</a:t>
            </a:r>
            <a:r>
              <a:rPr lang="fr-FR" smtClean="0"/>
              <a:t> (</a:t>
            </a:r>
            <a:r>
              <a:rPr lang="fr-FR" smtClean="0">
                <a:hlinkClick r:id="rId6"/>
              </a:rPr>
              <a:t>U. Arizona</a:t>
            </a:r>
            <a:r>
              <a:rPr lang="fr-FR" smtClean="0"/>
              <a:t>) HST </a:t>
            </a:r>
            <a:r>
              <a:rPr lang="fr-FR" b="1" smtClean="0"/>
              <a:t>Cette image est disponible en format :</a:t>
            </a:r>
            <a:r>
              <a:rPr lang="fr-FR" smtClean="0"/>
              <a:t> </a:t>
            </a:r>
            <a:r>
              <a:rPr lang="fr-FR" smtClean="0">
                <a:hlinkClick r:id="rId7"/>
              </a:rPr>
              <a:t>800x600</a:t>
            </a:r>
            <a:r>
              <a:rPr lang="fr-FR" smtClean="0"/>
              <a:t> </a:t>
            </a:r>
            <a:r>
              <a:rPr lang="fr-FR" smtClean="0">
                <a:hlinkClick r:id="rId8"/>
              </a:rPr>
              <a:t>800x800</a:t>
            </a:r>
            <a:r>
              <a:rPr lang="fr-FR" smtClean="0"/>
              <a:t> </a:t>
            </a:r>
          </a:p>
          <a:p>
            <a:pPr eaLnBrk="1" hangingPunct="1"/>
            <a:r>
              <a:rPr lang="fr-FR" smtClean="0"/>
              <a:t>Aucun diamant ne brille avec autant d’éclat. Seules les étoiles y parviennent. Comme des pierres précieuses réunies dans une boîte à bijoux, les étoiles de </a:t>
            </a:r>
            <a:r>
              <a:rPr lang="fr-FR" smtClean="0">
                <a:hlinkClick r:id="rId9"/>
              </a:rPr>
              <a:t>l’amas ouvert</a:t>
            </a:r>
            <a:r>
              <a:rPr lang="fr-FR" smtClean="0"/>
              <a:t> NGC 290 scintillent en un </a:t>
            </a:r>
            <a:r>
              <a:rPr lang="fr-FR" smtClean="0">
                <a:hlinkClick r:id="rId10"/>
              </a:rPr>
              <a:t>superbe assortiment</a:t>
            </a:r>
            <a:r>
              <a:rPr lang="fr-FR" smtClean="0"/>
              <a:t> de couleurs et d’éclats. Ce photogénique amas, </a:t>
            </a:r>
            <a:r>
              <a:rPr lang="fr-FR" smtClean="0">
                <a:hlinkClick r:id="rId11"/>
              </a:rPr>
              <a:t>visible ci-dessus</a:t>
            </a:r>
            <a:r>
              <a:rPr lang="fr-FR" smtClean="0"/>
              <a:t>, a été récemment immortalisé par le </a:t>
            </a:r>
            <a:r>
              <a:rPr lang="fr-FR" smtClean="0">
                <a:hlinkClick r:id="rId12"/>
              </a:rPr>
              <a:t>télescope spatial Hubble</a:t>
            </a:r>
            <a:r>
              <a:rPr lang="fr-FR" smtClean="0"/>
              <a:t>. Par rapport aux </a:t>
            </a:r>
            <a:r>
              <a:rPr lang="fr-FR" smtClean="0">
                <a:hlinkClick r:id="rId13"/>
              </a:rPr>
              <a:t>amas stellaires globulaires</a:t>
            </a:r>
            <a:r>
              <a:rPr lang="fr-FR" smtClean="0"/>
              <a:t>, les amas ouverts sont plus jeunes, contiennent peu d’étoiles et une forte proportion d’étoiles bleues. NGC 290 se trouve à environ 200 000 </a:t>
            </a:r>
            <a:r>
              <a:rPr lang="fr-FR" smtClean="0">
                <a:hlinkClick r:id="rId14"/>
              </a:rPr>
              <a:t>années-lumière</a:t>
            </a:r>
            <a:r>
              <a:rPr lang="fr-FR" smtClean="0"/>
              <a:t> de nous dans la galaxie voisine appelée </a:t>
            </a:r>
            <a:r>
              <a:rPr lang="fr-FR" smtClean="0">
                <a:hlinkClick r:id="rId15"/>
              </a:rPr>
              <a:t>Petit Nuage de Magellan</a:t>
            </a:r>
            <a:r>
              <a:rPr lang="fr-FR" smtClean="0"/>
              <a:t>. L’</a:t>
            </a:r>
            <a:r>
              <a:rPr lang="fr-FR" smtClean="0">
                <a:hlinkClick r:id="rId16"/>
              </a:rPr>
              <a:t>amas ouvert</a:t>
            </a:r>
            <a:r>
              <a:rPr lang="fr-FR" smtClean="0"/>
              <a:t> contient des centaines d’étoiles et s’étend sur 65 années-lumière de diamètre. NGC 290, tout comme les autres amas ouverts, est un bon laboratoire pour étudier la façon dont les </a:t>
            </a:r>
            <a:r>
              <a:rPr lang="fr-FR" smtClean="0">
                <a:hlinkClick r:id="rId17"/>
              </a:rPr>
              <a:t>étoiles évoluent différemment selon leur masse</a:t>
            </a:r>
            <a:r>
              <a:rPr lang="fr-FR" smtClean="0"/>
              <a:t>. En effet, les étoiles constituant les amas ouverts présentent la particularité d’être nées à peu près toutes au même moment.</a:t>
            </a:r>
          </a:p>
          <a:p>
            <a:pPr eaLnBrk="1" hangingPunct="1"/>
            <a:endParaRPr lang="fr-FR" smtClean="0"/>
          </a:p>
        </p:txBody>
      </p:sp>
    </p:spTree>
    <p:extLst>
      <p:ext uri="{BB962C8B-B14F-4D97-AF65-F5344CB8AC3E}">
        <p14:creationId xmlns:p14="http://schemas.microsoft.com/office/powerpoint/2010/main" xmlns="" val="372953940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p:spPr>
        <p:txBody>
          <a:bodyPr/>
          <a:lstStyle/>
          <a:p>
            <a:fld id="{120541C7-A48D-4C25-AF4B-73088C8B2244}" type="slidenum">
              <a:rPr lang="fr-FR" smtClean="0">
                <a:solidFill>
                  <a:srgbClr val="000000"/>
                </a:solidFill>
              </a:rPr>
              <a:pPr/>
              <a:t>49</a:t>
            </a:fld>
            <a:endParaRPr lang="fr-FR" smtClean="0">
              <a:solidFill>
                <a:srgbClr val="000000"/>
              </a:solidFill>
            </a:endParaRPr>
          </a:p>
        </p:txBody>
      </p:sp>
      <p:sp>
        <p:nvSpPr>
          <p:cNvPr id="76803" name="Rectangle 2"/>
          <p:cNvSpPr>
            <a:spLocks noGrp="1" noRot="1" noChangeAspect="1" noChangeArrowheads="1" noTextEdit="1"/>
          </p:cNvSpPr>
          <p:nvPr>
            <p:ph type="sldImg"/>
          </p:nvPr>
        </p:nvSpPr>
        <p:spPr>
          <a:ln/>
        </p:spPr>
      </p:sp>
      <p:sp>
        <p:nvSpPr>
          <p:cNvPr id="76804" name="Rectangle 3"/>
          <p:cNvSpPr>
            <a:spLocks noGrp="1" noChangeArrowheads="1"/>
          </p:cNvSpPr>
          <p:nvPr>
            <p:ph type="body" idx="1"/>
          </p:nvPr>
        </p:nvSpPr>
        <p:spPr>
          <a:xfrm>
            <a:off x="913805" y="4343704"/>
            <a:ext cx="5030391" cy="4113892"/>
          </a:xfrm>
          <a:noFill/>
          <a:ln/>
        </p:spPr>
        <p:txBody>
          <a:bodyPr/>
          <a:lstStyle/>
          <a:p>
            <a:pPr eaLnBrk="1" hangingPunct="1"/>
            <a:endParaRPr lang="fr-FR" b="0" dirty="0" smtClean="0"/>
          </a:p>
          <a:p>
            <a:pPr eaLnBrk="1" hangingPunct="1"/>
            <a:r>
              <a:rPr lang="fr-FR" b="0" dirty="0" smtClean="0"/>
              <a:t>Trop large pic pour faire de la musique.</a:t>
            </a:r>
            <a:r>
              <a:rPr lang="fr-FR" b="0" baseline="0" dirty="0" smtClean="0"/>
              <a:t> Sphère de causalité de l’époque. La lumière est venue en ligne droite en moyenne globalement. Rappel courbure des rayons lumineux par des masses. Tout se compense. Globalement pas de courbure. Univers plat.</a:t>
            </a:r>
            <a:endParaRPr lang="fr-FR" b="1" dirty="0" smtClean="0"/>
          </a:p>
          <a:p>
            <a:pPr eaLnBrk="1" hangingPunct="1"/>
            <a:r>
              <a:rPr lang="fr-FR" b="1" dirty="0" smtClean="0"/>
              <a:t>Crédit: </a:t>
            </a:r>
            <a:r>
              <a:rPr lang="fr-FR" dirty="0" smtClean="0">
                <a:hlinkClick r:id="rId3"/>
              </a:rPr>
              <a:t>ESA</a:t>
            </a:r>
            <a:r>
              <a:rPr lang="fr-FR" dirty="0" smtClean="0"/>
              <a:t> &amp; </a:t>
            </a:r>
            <a:r>
              <a:rPr lang="fr-FR" dirty="0" smtClean="0">
                <a:hlinkClick r:id="rId4"/>
              </a:rPr>
              <a:t>NASA</a:t>
            </a:r>
            <a:r>
              <a:rPr lang="fr-FR" dirty="0" smtClean="0"/>
              <a:t>; </a:t>
            </a:r>
            <a:r>
              <a:rPr lang="fr-FR" b="1" dirty="0" smtClean="0"/>
              <a:t>Remerciements: </a:t>
            </a:r>
            <a:r>
              <a:rPr lang="fr-FR" dirty="0" smtClean="0">
                <a:hlinkClick r:id="rId5"/>
              </a:rPr>
              <a:t>E. Olszewski</a:t>
            </a:r>
            <a:r>
              <a:rPr lang="fr-FR" dirty="0" smtClean="0"/>
              <a:t> (</a:t>
            </a:r>
            <a:r>
              <a:rPr lang="fr-FR" dirty="0" smtClean="0">
                <a:hlinkClick r:id="rId6"/>
              </a:rPr>
              <a:t>U. Arizona</a:t>
            </a:r>
            <a:r>
              <a:rPr lang="fr-FR" dirty="0" smtClean="0"/>
              <a:t>) HST </a:t>
            </a:r>
            <a:r>
              <a:rPr lang="fr-FR" b="1" dirty="0" smtClean="0"/>
              <a:t>Cette image est disponible en format :</a:t>
            </a:r>
            <a:r>
              <a:rPr lang="fr-FR" dirty="0" smtClean="0"/>
              <a:t> </a:t>
            </a:r>
            <a:r>
              <a:rPr lang="fr-FR" dirty="0" smtClean="0">
                <a:hlinkClick r:id="rId7"/>
              </a:rPr>
              <a:t>800x600</a:t>
            </a:r>
            <a:r>
              <a:rPr lang="fr-FR" dirty="0" smtClean="0"/>
              <a:t> </a:t>
            </a:r>
            <a:r>
              <a:rPr lang="fr-FR" dirty="0" smtClean="0">
                <a:hlinkClick r:id="rId8"/>
              </a:rPr>
              <a:t>800x800</a:t>
            </a:r>
            <a:r>
              <a:rPr lang="fr-FR" dirty="0" smtClean="0"/>
              <a:t> </a:t>
            </a:r>
          </a:p>
          <a:p>
            <a:pPr eaLnBrk="1" hangingPunct="1"/>
            <a:r>
              <a:rPr lang="fr-FR" dirty="0" smtClean="0"/>
              <a:t>Aucun diamant ne brille avec autant d’éclat. Seules les étoiles y parviennent. Comme des pierres précieuses réunies dans une boîte à bijoux, les étoiles de </a:t>
            </a:r>
            <a:r>
              <a:rPr lang="fr-FR" dirty="0" smtClean="0">
                <a:hlinkClick r:id="rId9"/>
              </a:rPr>
              <a:t>l’amas ouvert</a:t>
            </a:r>
            <a:r>
              <a:rPr lang="fr-FR" dirty="0" smtClean="0"/>
              <a:t> NGC 290 scintillent en un </a:t>
            </a:r>
            <a:r>
              <a:rPr lang="fr-FR" dirty="0" smtClean="0">
                <a:hlinkClick r:id="rId10"/>
              </a:rPr>
              <a:t>superbe assortiment</a:t>
            </a:r>
            <a:r>
              <a:rPr lang="fr-FR" dirty="0" smtClean="0"/>
              <a:t> de couleurs et d’éclats. Ce photogénique amas, </a:t>
            </a:r>
            <a:r>
              <a:rPr lang="fr-FR" dirty="0" smtClean="0">
                <a:hlinkClick r:id="rId11"/>
              </a:rPr>
              <a:t>visible ci-dessus</a:t>
            </a:r>
            <a:r>
              <a:rPr lang="fr-FR" dirty="0" smtClean="0"/>
              <a:t>, a été récemment immortalisé par le </a:t>
            </a:r>
            <a:r>
              <a:rPr lang="fr-FR" dirty="0" smtClean="0">
                <a:hlinkClick r:id="rId12"/>
              </a:rPr>
              <a:t>télescope spatial Hubble</a:t>
            </a:r>
            <a:r>
              <a:rPr lang="fr-FR" dirty="0" smtClean="0"/>
              <a:t>. Par rapport aux </a:t>
            </a:r>
            <a:r>
              <a:rPr lang="fr-FR" dirty="0" smtClean="0">
                <a:hlinkClick r:id="rId13"/>
              </a:rPr>
              <a:t>amas stellaires globulaires</a:t>
            </a:r>
            <a:r>
              <a:rPr lang="fr-FR" dirty="0" smtClean="0"/>
              <a:t>, les amas ouverts sont plus jeunes, contiennent peu d’étoiles et une forte proportion d’étoiles bleues. NGC 290 se trouve à environ 200 000 </a:t>
            </a:r>
            <a:r>
              <a:rPr lang="fr-FR" dirty="0" smtClean="0">
                <a:hlinkClick r:id="rId14"/>
              </a:rPr>
              <a:t>années-lumière</a:t>
            </a:r>
            <a:r>
              <a:rPr lang="fr-FR" dirty="0" smtClean="0"/>
              <a:t> de nous dans la galaxie voisine appelée </a:t>
            </a:r>
            <a:r>
              <a:rPr lang="fr-FR" dirty="0" smtClean="0">
                <a:hlinkClick r:id="rId15"/>
              </a:rPr>
              <a:t>Petit Nuage de Magellan</a:t>
            </a:r>
            <a:r>
              <a:rPr lang="fr-FR" dirty="0" smtClean="0"/>
              <a:t>. L’</a:t>
            </a:r>
            <a:r>
              <a:rPr lang="fr-FR" dirty="0" smtClean="0">
                <a:hlinkClick r:id="rId16"/>
              </a:rPr>
              <a:t>amas ouvert</a:t>
            </a:r>
            <a:r>
              <a:rPr lang="fr-FR" dirty="0" smtClean="0"/>
              <a:t> contient des centaines d’étoiles et s’étend sur 65 années-lumière de diamètre. NGC 290, tout comme les autres amas ouverts, est un bon laboratoire pour étudier la façon dont les </a:t>
            </a:r>
            <a:r>
              <a:rPr lang="fr-FR" dirty="0" smtClean="0">
                <a:hlinkClick r:id="rId17"/>
              </a:rPr>
              <a:t>étoiles évoluent différemment selon leur masse</a:t>
            </a:r>
            <a:r>
              <a:rPr lang="fr-FR" dirty="0" smtClean="0"/>
              <a:t>. En effet, les étoiles constituant les amas ouverts présentent la particularité d’être nées à peu près toutes au même moment.</a:t>
            </a:r>
          </a:p>
          <a:p>
            <a:pPr eaLnBrk="1" hangingPunct="1"/>
            <a:endParaRPr lang="fr-FR" dirty="0" smtClean="0"/>
          </a:p>
        </p:txBody>
      </p:sp>
    </p:spTree>
    <p:extLst>
      <p:ext uri="{BB962C8B-B14F-4D97-AF65-F5344CB8AC3E}">
        <p14:creationId xmlns:p14="http://schemas.microsoft.com/office/powerpoint/2010/main" xmlns="" val="372953940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p:spPr>
        <p:txBody>
          <a:bodyPr/>
          <a:lstStyle/>
          <a:p>
            <a:fld id="{120541C7-A48D-4C25-AF4B-73088C8B2244}" type="slidenum">
              <a:rPr lang="fr-FR" smtClean="0">
                <a:solidFill>
                  <a:srgbClr val="000000"/>
                </a:solidFill>
              </a:rPr>
              <a:pPr/>
              <a:t>50</a:t>
            </a:fld>
            <a:endParaRPr lang="fr-FR" smtClean="0">
              <a:solidFill>
                <a:srgbClr val="000000"/>
              </a:solidFill>
            </a:endParaRPr>
          </a:p>
        </p:txBody>
      </p:sp>
      <p:sp>
        <p:nvSpPr>
          <p:cNvPr id="76803" name="Rectangle 2"/>
          <p:cNvSpPr>
            <a:spLocks noGrp="1" noRot="1" noChangeAspect="1" noChangeArrowheads="1" noTextEdit="1"/>
          </p:cNvSpPr>
          <p:nvPr>
            <p:ph type="sldImg"/>
          </p:nvPr>
        </p:nvSpPr>
        <p:spPr>
          <a:ln/>
        </p:spPr>
      </p:sp>
      <p:sp>
        <p:nvSpPr>
          <p:cNvPr id="76804" name="Rectangle 3"/>
          <p:cNvSpPr>
            <a:spLocks noGrp="1" noChangeArrowheads="1"/>
          </p:cNvSpPr>
          <p:nvPr>
            <p:ph type="body" idx="1"/>
          </p:nvPr>
        </p:nvSpPr>
        <p:spPr>
          <a:xfrm>
            <a:off x="913805" y="4343704"/>
            <a:ext cx="5030391" cy="4113892"/>
          </a:xfrm>
          <a:noFill/>
          <a:ln/>
        </p:spPr>
        <p:txBody>
          <a:bodyPr/>
          <a:lstStyle/>
          <a:p>
            <a:pPr eaLnBrk="1" hangingPunct="1"/>
            <a:r>
              <a:rPr lang="fr-FR" b="1" smtClean="0"/>
              <a:t>Crédit: </a:t>
            </a:r>
            <a:r>
              <a:rPr lang="fr-FR" smtClean="0">
                <a:hlinkClick r:id="rId3"/>
              </a:rPr>
              <a:t>ESA</a:t>
            </a:r>
            <a:r>
              <a:rPr lang="fr-FR" smtClean="0"/>
              <a:t> &amp; </a:t>
            </a:r>
            <a:r>
              <a:rPr lang="fr-FR" smtClean="0">
                <a:hlinkClick r:id="rId4"/>
              </a:rPr>
              <a:t>NASA</a:t>
            </a:r>
            <a:r>
              <a:rPr lang="fr-FR" smtClean="0"/>
              <a:t>; </a:t>
            </a:r>
            <a:r>
              <a:rPr lang="fr-FR" b="1" smtClean="0"/>
              <a:t>Remerciements: </a:t>
            </a:r>
            <a:r>
              <a:rPr lang="fr-FR" smtClean="0">
                <a:hlinkClick r:id="rId5"/>
              </a:rPr>
              <a:t>E. Olszewski</a:t>
            </a:r>
            <a:r>
              <a:rPr lang="fr-FR" smtClean="0"/>
              <a:t> (</a:t>
            </a:r>
            <a:r>
              <a:rPr lang="fr-FR" smtClean="0">
                <a:hlinkClick r:id="rId6"/>
              </a:rPr>
              <a:t>U. Arizona</a:t>
            </a:r>
            <a:r>
              <a:rPr lang="fr-FR" smtClean="0"/>
              <a:t>) HST </a:t>
            </a:r>
            <a:r>
              <a:rPr lang="fr-FR" b="1" smtClean="0"/>
              <a:t>Cette image est disponible en format :</a:t>
            </a:r>
            <a:r>
              <a:rPr lang="fr-FR" smtClean="0"/>
              <a:t> </a:t>
            </a:r>
            <a:r>
              <a:rPr lang="fr-FR" smtClean="0">
                <a:hlinkClick r:id="rId7"/>
              </a:rPr>
              <a:t>800x600</a:t>
            </a:r>
            <a:r>
              <a:rPr lang="fr-FR" smtClean="0"/>
              <a:t> </a:t>
            </a:r>
            <a:r>
              <a:rPr lang="fr-FR" smtClean="0">
                <a:hlinkClick r:id="rId8"/>
              </a:rPr>
              <a:t>800x800</a:t>
            </a:r>
            <a:r>
              <a:rPr lang="fr-FR" smtClean="0"/>
              <a:t> </a:t>
            </a:r>
          </a:p>
          <a:p>
            <a:pPr eaLnBrk="1" hangingPunct="1"/>
            <a:r>
              <a:rPr lang="fr-FR" smtClean="0"/>
              <a:t>Aucun diamant ne brille avec autant d’éclat. Seules les étoiles y parviennent. Comme des pierres précieuses réunies dans une boîte à bijoux, les étoiles de </a:t>
            </a:r>
            <a:r>
              <a:rPr lang="fr-FR" smtClean="0">
                <a:hlinkClick r:id="rId9"/>
              </a:rPr>
              <a:t>l’amas ouvert</a:t>
            </a:r>
            <a:r>
              <a:rPr lang="fr-FR" smtClean="0"/>
              <a:t> NGC 290 scintillent en un </a:t>
            </a:r>
            <a:r>
              <a:rPr lang="fr-FR" smtClean="0">
                <a:hlinkClick r:id="rId10"/>
              </a:rPr>
              <a:t>superbe assortiment</a:t>
            </a:r>
            <a:r>
              <a:rPr lang="fr-FR" smtClean="0"/>
              <a:t> de couleurs et d’éclats. Ce photogénique amas, </a:t>
            </a:r>
            <a:r>
              <a:rPr lang="fr-FR" smtClean="0">
                <a:hlinkClick r:id="rId11"/>
              </a:rPr>
              <a:t>visible ci-dessus</a:t>
            </a:r>
            <a:r>
              <a:rPr lang="fr-FR" smtClean="0"/>
              <a:t>, a été récemment immortalisé par le </a:t>
            </a:r>
            <a:r>
              <a:rPr lang="fr-FR" smtClean="0">
                <a:hlinkClick r:id="rId12"/>
              </a:rPr>
              <a:t>télescope spatial Hubble</a:t>
            </a:r>
            <a:r>
              <a:rPr lang="fr-FR" smtClean="0"/>
              <a:t>. Par rapport aux </a:t>
            </a:r>
            <a:r>
              <a:rPr lang="fr-FR" smtClean="0">
                <a:hlinkClick r:id="rId13"/>
              </a:rPr>
              <a:t>amas stellaires globulaires</a:t>
            </a:r>
            <a:r>
              <a:rPr lang="fr-FR" smtClean="0"/>
              <a:t>, les amas ouverts sont plus jeunes, contiennent peu d’étoiles et une forte proportion d’étoiles bleues. NGC 290 se trouve à environ 200 000 </a:t>
            </a:r>
            <a:r>
              <a:rPr lang="fr-FR" smtClean="0">
                <a:hlinkClick r:id="rId14"/>
              </a:rPr>
              <a:t>années-lumière</a:t>
            </a:r>
            <a:r>
              <a:rPr lang="fr-FR" smtClean="0"/>
              <a:t> de nous dans la galaxie voisine appelée </a:t>
            </a:r>
            <a:r>
              <a:rPr lang="fr-FR" smtClean="0">
                <a:hlinkClick r:id="rId15"/>
              </a:rPr>
              <a:t>Petit Nuage de Magellan</a:t>
            </a:r>
            <a:r>
              <a:rPr lang="fr-FR" smtClean="0"/>
              <a:t>. L’</a:t>
            </a:r>
            <a:r>
              <a:rPr lang="fr-FR" smtClean="0">
                <a:hlinkClick r:id="rId16"/>
              </a:rPr>
              <a:t>amas ouvert</a:t>
            </a:r>
            <a:r>
              <a:rPr lang="fr-FR" smtClean="0"/>
              <a:t> contient des centaines d’étoiles et s’étend sur 65 années-lumière de diamètre. NGC 290, tout comme les autres amas ouverts, est un bon laboratoire pour étudier la façon dont les </a:t>
            </a:r>
            <a:r>
              <a:rPr lang="fr-FR" smtClean="0">
                <a:hlinkClick r:id="rId17"/>
              </a:rPr>
              <a:t>étoiles évoluent différemment selon leur masse</a:t>
            </a:r>
            <a:r>
              <a:rPr lang="fr-FR" smtClean="0"/>
              <a:t>. En effet, les étoiles constituant les amas ouverts présentent la particularité d’être nées à peu près toutes au même moment.</a:t>
            </a:r>
          </a:p>
          <a:p>
            <a:pPr eaLnBrk="1" hangingPunct="1"/>
            <a:endParaRPr lang="fr-FR" smtClean="0"/>
          </a:p>
        </p:txBody>
      </p:sp>
    </p:spTree>
    <p:extLst>
      <p:ext uri="{BB962C8B-B14F-4D97-AF65-F5344CB8AC3E}">
        <p14:creationId xmlns:p14="http://schemas.microsoft.com/office/powerpoint/2010/main" xmlns="" val="372953940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p:spPr>
        <p:txBody>
          <a:bodyPr/>
          <a:lstStyle/>
          <a:p>
            <a:fld id="{120541C7-A48D-4C25-AF4B-73088C8B2244}" type="slidenum">
              <a:rPr lang="fr-FR" smtClean="0">
                <a:solidFill>
                  <a:srgbClr val="000000"/>
                </a:solidFill>
              </a:rPr>
              <a:pPr/>
              <a:t>51</a:t>
            </a:fld>
            <a:endParaRPr lang="fr-FR" smtClean="0">
              <a:solidFill>
                <a:srgbClr val="000000"/>
              </a:solidFill>
            </a:endParaRPr>
          </a:p>
        </p:txBody>
      </p:sp>
      <p:sp>
        <p:nvSpPr>
          <p:cNvPr id="76803" name="Rectangle 2"/>
          <p:cNvSpPr>
            <a:spLocks noGrp="1" noRot="1" noChangeAspect="1" noChangeArrowheads="1" noTextEdit="1"/>
          </p:cNvSpPr>
          <p:nvPr>
            <p:ph type="sldImg"/>
          </p:nvPr>
        </p:nvSpPr>
        <p:spPr>
          <a:ln/>
        </p:spPr>
      </p:sp>
      <p:sp>
        <p:nvSpPr>
          <p:cNvPr id="76804" name="Rectangle 3"/>
          <p:cNvSpPr>
            <a:spLocks noGrp="1" noChangeArrowheads="1"/>
          </p:cNvSpPr>
          <p:nvPr>
            <p:ph type="body" idx="1"/>
          </p:nvPr>
        </p:nvSpPr>
        <p:spPr>
          <a:xfrm>
            <a:off x="913805" y="4343704"/>
            <a:ext cx="5030391" cy="4113892"/>
          </a:xfrm>
          <a:noFill/>
          <a:ln/>
        </p:spPr>
        <p:txBody>
          <a:bodyPr/>
          <a:lstStyle/>
          <a:p>
            <a:pPr eaLnBrk="1" hangingPunct="1"/>
            <a:r>
              <a:rPr lang="fr-FR" b="1" dirty="0" smtClean="0"/>
              <a:t>Crédit: </a:t>
            </a:r>
            <a:r>
              <a:rPr lang="fr-FR" dirty="0" smtClean="0">
                <a:hlinkClick r:id="rId3"/>
              </a:rPr>
              <a:t>ESA</a:t>
            </a:r>
            <a:r>
              <a:rPr lang="fr-FR" dirty="0" smtClean="0"/>
              <a:t> &amp; </a:t>
            </a:r>
            <a:r>
              <a:rPr lang="fr-FR" dirty="0" smtClean="0">
                <a:hlinkClick r:id="rId4"/>
              </a:rPr>
              <a:t>NASA</a:t>
            </a:r>
            <a:r>
              <a:rPr lang="fr-FR" dirty="0" smtClean="0"/>
              <a:t>; </a:t>
            </a:r>
            <a:r>
              <a:rPr lang="fr-FR" b="1" dirty="0" smtClean="0"/>
              <a:t>Remerciements: </a:t>
            </a:r>
            <a:r>
              <a:rPr lang="fr-FR" dirty="0" smtClean="0">
                <a:hlinkClick r:id="rId5"/>
              </a:rPr>
              <a:t>E. Olszewski</a:t>
            </a:r>
            <a:r>
              <a:rPr lang="fr-FR" dirty="0" smtClean="0"/>
              <a:t> (</a:t>
            </a:r>
            <a:r>
              <a:rPr lang="fr-FR" dirty="0" smtClean="0">
                <a:hlinkClick r:id="rId6"/>
              </a:rPr>
              <a:t>U. Arizona</a:t>
            </a:r>
            <a:r>
              <a:rPr lang="fr-FR" dirty="0" smtClean="0"/>
              <a:t>) HST </a:t>
            </a:r>
            <a:r>
              <a:rPr lang="fr-FR" b="1" dirty="0" smtClean="0"/>
              <a:t>Cette image est disponible en format :</a:t>
            </a:r>
            <a:r>
              <a:rPr lang="fr-FR" dirty="0" smtClean="0"/>
              <a:t> </a:t>
            </a:r>
            <a:r>
              <a:rPr lang="fr-FR" dirty="0" smtClean="0">
                <a:hlinkClick r:id="rId7"/>
              </a:rPr>
              <a:t>800x600</a:t>
            </a:r>
            <a:r>
              <a:rPr lang="fr-FR" dirty="0" smtClean="0"/>
              <a:t> </a:t>
            </a:r>
            <a:r>
              <a:rPr lang="fr-FR" dirty="0" smtClean="0">
                <a:hlinkClick r:id="rId8"/>
              </a:rPr>
              <a:t>800x800</a:t>
            </a:r>
            <a:r>
              <a:rPr lang="fr-FR" dirty="0" smtClean="0"/>
              <a:t> </a:t>
            </a:r>
          </a:p>
          <a:p>
            <a:pPr eaLnBrk="1" hangingPunct="1"/>
            <a:r>
              <a:rPr lang="fr-FR" dirty="0" smtClean="0"/>
              <a:t>Aucun diamant ne brille avec autant d’éclat. Seules les étoiles y parviennent. Comme des pierres précieuses réunies dans une boîte à bijoux, les étoiles de </a:t>
            </a:r>
            <a:r>
              <a:rPr lang="fr-FR" dirty="0" smtClean="0">
                <a:hlinkClick r:id="rId9"/>
              </a:rPr>
              <a:t>l’amas ouvert</a:t>
            </a:r>
            <a:r>
              <a:rPr lang="fr-FR" dirty="0" smtClean="0"/>
              <a:t> NGC 290 scintillent en un </a:t>
            </a:r>
            <a:r>
              <a:rPr lang="fr-FR" dirty="0" smtClean="0">
                <a:hlinkClick r:id="rId10"/>
              </a:rPr>
              <a:t>superbe assortiment</a:t>
            </a:r>
            <a:r>
              <a:rPr lang="fr-FR" dirty="0" smtClean="0"/>
              <a:t> de couleurs et d’éclats. Ce photogénique amas, </a:t>
            </a:r>
            <a:r>
              <a:rPr lang="fr-FR" dirty="0" smtClean="0">
                <a:hlinkClick r:id="rId11"/>
              </a:rPr>
              <a:t>visible ci-dessus</a:t>
            </a:r>
            <a:r>
              <a:rPr lang="fr-FR" dirty="0" smtClean="0"/>
              <a:t>, a été récemment immortalisé par le </a:t>
            </a:r>
            <a:r>
              <a:rPr lang="fr-FR" dirty="0" smtClean="0">
                <a:hlinkClick r:id="rId12"/>
              </a:rPr>
              <a:t>télescope spatial Hubble</a:t>
            </a:r>
            <a:r>
              <a:rPr lang="fr-FR" dirty="0" smtClean="0"/>
              <a:t>. Par rapport aux </a:t>
            </a:r>
            <a:r>
              <a:rPr lang="fr-FR" dirty="0" smtClean="0">
                <a:hlinkClick r:id="rId13"/>
              </a:rPr>
              <a:t>amas stellaires globulaires</a:t>
            </a:r>
            <a:r>
              <a:rPr lang="fr-FR" dirty="0" smtClean="0"/>
              <a:t>, les amas ouverts sont plus jeunes, contiennent peu d’étoiles et une forte proportion d’étoiles bleues. NGC 290 se trouve à environ 200 000 </a:t>
            </a:r>
            <a:r>
              <a:rPr lang="fr-FR" dirty="0" smtClean="0">
                <a:hlinkClick r:id="rId14"/>
              </a:rPr>
              <a:t>années-lumière</a:t>
            </a:r>
            <a:r>
              <a:rPr lang="fr-FR" dirty="0" smtClean="0"/>
              <a:t> de nous dans la galaxie voisine appelée </a:t>
            </a:r>
            <a:r>
              <a:rPr lang="fr-FR" dirty="0" smtClean="0">
                <a:hlinkClick r:id="rId15"/>
              </a:rPr>
              <a:t>Petit Nuage de Magellan</a:t>
            </a:r>
            <a:r>
              <a:rPr lang="fr-FR" dirty="0" smtClean="0"/>
              <a:t>. L’</a:t>
            </a:r>
            <a:r>
              <a:rPr lang="fr-FR" dirty="0" smtClean="0">
                <a:hlinkClick r:id="rId16"/>
              </a:rPr>
              <a:t>amas ouvert</a:t>
            </a:r>
            <a:r>
              <a:rPr lang="fr-FR" dirty="0" smtClean="0"/>
              <a:t> contient des centaines d’étoiles et s’étend sur 65 années-lumière de diamètre. NGC 290, tout comme les autres amas ouverts, est un bon laboratoire pour étudier la façon dont les </a:t>
            </a:r>
            <a:r>
              <a:rPr lang="fr-FR" dirty="0" smtClean="0">
                <a:hlinkClick r:id="rId17"/>
              </a:rPr>
              <a:t>étoiles évoluent différemment selon leur masse</a:t>
            </a:r>
            <a:r>
              <a:rPr lang="fr-FR" dirty="0" smtClean="0"/>
              <a:t>. En effet, les étoiles constituant les amas ouverts présentent la particularité d’être nées à peu près toutes au même moment.</a:t>
            </a:r>
          </a:p>
          <a:p>
            <a:pPr eaLnBrk="1" hangingPunct="1"/>
            <a:endParaRPr lang="fr-FR" dirty="0" smtClean="0"/>
          </a:p>
        </p:txBody>
      </p:sp>
    </p:spTree>
    <p:extLst>
      <p:ext uri="{BB962C8B-B14F-4D97-AF65-F5344CB8AC3E}">
        <p14:creationId xmlns:p14="http://schemas.microsoft.com/office/powerpoint/2010/main" xmlns="" val="372953940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p:spPr>
        <p:txBody>
          <a:bodyPr/>
          <a:lstStyle/>
          <a:p>
            <a:fld id="{120541C7-A48D-4C25-AF4B-73088C8B2244}" type="slidenum">
              <a:rPr lang="fr-FR" smtClean="0">
                <a:solidFill>
                  <a:srgbClr val="000000"/>
                </a:solidFill>
              </a:rPr>
              <a:pPr/>
              <a:t>53</a:t>
            </a:fld>
            <a:endParaRPr lang="fr-FR" smtClean="0">
              <a:solidFill>
                <a:srgbClr val="000000"/>
              </a:solidFill>
            </a:endParaRPr>
          </a:p>
        </p:txBody>
      </p:sp>
      <p:sp>
        <p:nvSpPr>
          <p:cNvPr id="76803" name="Rectangle 2"/>
          <p:cNvSpPr>
            <a:spLocks noGrp="1" noRot="1" noChangeAspect="1" noChangeArrowheads="1" noTextEdit="1"/>
          </p:cNvSpPr>
          <p:nvPr>
            <p:ph type="sldImg"/>
          </p:nvPr>
        </p:nvSpPr>
        <p:spPr>
          <a:ln/>
        </p:spPr>
      </p:sp>
      <p:sp>
        <p:nvSpPr>
          <p:cNvPr id="76804" name="Rectangle 3"/>
          <p:cNvSpPr>
            <a:spLocks noGrp="1" noChangeArrowheads="1"/>
          </p:cNvSpPr>
          <p:nvPr>
            <p:ph type="body" idx="1"/>
          </p:nvPr>
        </p:nvSpPr>
        <p:spPr>
          <a:xfrm>
            <a:off x="913805" y="4343704"/>
            <a:ext cx="5030391" cy="4113892"/>
          </a:xfrm>
          <a:noFill/>
          <a:ln/>
        </p:spPr>
        <p:txBody>
          <a:bodyPr/>
          <a:lstStyle/>
          <a:p>
            <a:pPr eaLnBrk="1" hangingPunct="1"/>
            <a:r>
              <a:rPr lang="fr-FR" b="1" smtClean="0"/>
              <a:t>Crédit: </a:t>
            </a:r>
            <a:r>
              <a:rPr lang="fr-FR" smtClean="0">
                <a:hlinkClick r:id="rId3"/>
              </a:rPr>
              <a:t>ESA</a:t>
            </a:r>
            <a:r>
              <a:rPr lang="fr-FR" smtClean="0"/>
              <a:t> &amp; </a:t>
            </a:r>
            <a:r>
              <a:rPr lang="fr-FR" smtClean="0">
                <a:hlinkClick r:id="rId4"/>
              </a:rPr>
              <a:t>NASA</a:t>
            </a:r>
            <a:r>
              <a:rPr lang="fr-FR" smtClean="0"/>
              <a:t>; </a:t>
            </a:r>
            <a:r>
              <a:rPr lang="fr-FR" b="1" smtClean="0"/>
              <a:t>Remerciements: </a:t>
            </a:r>
            <a:r>
              <a:rPr lang="fr-FR" smtClean="0">
                <a:hlinkClick r:id="rId5"/>
              </a:rPr>
              <a:t>E. Olszewski</a:t>
            </a:r>
            <a:r>
              <a:rPr lang="fr-FR" smtClean="0"/>
              <a:t> (</a:t>
            </a:r>
            <a:r>
              <a:rPr lang="fr-FR" smtClean="0">
                <a:hlinkClick r:id="rId6"/>
              </a:rPr>
              <a:t>U. Arizona</a:t>
            </a:r>
            <a:r>
              <a:rPr lang="fr-FR" smtClean="0"/>
              <a:t>) HST </a:t>
            </a:r>
            <a:r>
              <a:rPr lang="fr-FR" b="1" smtClean="0"/>
              <a:t>Cette image est disponible en format :</a:t>
            </a:r>
            <a:r>
              <a:rPr lang="fr-FR" smtClean="0"/>
              <a:t> </a:t>
            </a:r>
            <a:r>
              <a:rPr lang="fr-FR" smtClean="0">
                <a:hlinkClick r:id="rId7"/>
              </a:rPr>
              <a:t>800x600</a:t>
            </a:r>
            <a:r>
              <a:rPr lang="fr-FR" smtClean="0"/>
              <a:t> </a:t>
            </a:r>
            <a:r>
              <a:rPr lang="fr-FR" smtClean="0">
                <a:hlinkClick r:id="rId8"/>
              </a:rPr>
              <a:t>800x800</a:t>
            </a:r>
            <a:r>
              <a:rPr lang="fr-FR" smtClean="0"/>
              <a:t> </a:t>
            </a:r>
          </a:p>
          <a:p>
            <a:pPr eaLnBrk="1" hangingPunct="1"/>
            <a:r>
              <a:rPr lang="fr-FR" smtClean="0"/>
              <a:t>Aucun diamant ne brille avec autant d’éclat. Seules les étoiles y parviennent. Comme des pierres précieuses réunies dans une boîte à bijoux, les étoiles de </a:t>
            </a:r>
            <a:r>
              <a:rPr lang="fr-FR" smtClean="0">
                <a:hlinkClick r:id="rId9"/>
              </a:rPr>
              <a:t>l’amas ouvert</a:t>
            </a:r>
            <a:r>
              <a:rPr lang="fr-FR" smtClean="0"/>
              <a:t> NGC 290 scintillent en un </a:t>
            </a:r>
            <a:r>
              <a:rPr lang="fr-FR" smtClean="0">
                <a:hlinkClick r:id="rId10"/>
              </a:rPr>
              <a:t>superbe assortiment</a:t>
            </a:r>
            <a:r>
              <a:rPr lang="fr-FR" smtClean="0"/>
              <a:t> de couleurs et d’éclats. Ce photogénique amas, </a:t>
            </a:r>
            <a:r>
              <a:rPr lang="fr-FR" smtClean="0">
                <a:hlinkClick r:id="rId11"/>
              </a:rPr>
              <a:t>visible ci-dessus</a:t>
            </a:r>
            <a:r>
              <a:rPr lang="fr-FR" smtClean="0"/>
              <a:t>, a été récemment immortalisé par le </a:t>
            </a:r>
            <a:r>
              <a:rPr lang="fr-FR" smtClean="0">
                <a:hlinkClick r:id="rId12"/>
              </a:rPr>
              <a:t>télescope spatial Hubble</a:t>
            </a:r>
            <a:r>
              <a:rPr lang="fr-FR" smtClean="0"/>
              <a:t>. Par rapport aux </a:t>
            </a:r>
            <a:r>
              <a:rPr lang="fr-FR" smtClean="0">
                <a:hlinkClick r:id="rId13"/>
              </a:rPr>
              <a:t>amas stellaires globulaires</a:t>
            </a:r>
            <a:r>
              <a:rPr lang="fr-FR" smtClean="0"/>
              <a:t>, les amas ouverts sont plus jeunes, contiennent peu d’étoiles et une forte proportion d’étoiles bleues. NGC 290 se trouve à environ 200 000 </a:t>
            </a:r>
            <a:r>
              <a:rPr lang="fr-FR" smtClean="0">
                <a:hlinkClick r:id="rId14"/>
              </a:rPr>
              <a:t>années-lumière</a:t>
            </a:r>
            <a:r>
              <a:rPr lang="fr-FR" smtClean="0"/>
              <a:t> de nous dans la galaxie voisine appelée </a:t>
            </a:r>
            <a:r>
              <a:rPr lang="fr-FR" smtClean="0">
                <a:hlinkClick r:id="rId15"/>
              </a:rPr>
              <a:t>Petit Nuage de Magellan</a:t>
            </a:r>
            <a:r>
              <a:rPr lang="fr-FR" smtClean="0"/>
              <a:t>. L’</a:t>
            </a:r>
            <a:r>
              <a:rPr lang="fr-FR" smtClean="0">
                <a:hlinkClick r:id="rId16"/>
              </a:rPr>
              <a:t>amas ouvert</a:t>
            </a:r>
            <a:r>
              <a:rPr lang="fr-FR" smtClean="0"/>
              <a:t> contient des centaines d’étoiles et s’étend sur 65 années-lumière de diamètre. NGC 290, tout comme les autres amas ouverts, est un bon laboratoire pour étudier la façon dont les </a:t>
            </a:r>
            <a:r>
              <a:rPr lang="fr-FR" smtClean="0">
                <a:hlinkClick r:id="rId17"/>
              </a:rPr>
              <a:t>étoiles évoluent différemment selon leur masse</a:t>
            </a:r>
            <a:r>
              <a:rPr lang="fr-FR" smtClean="0"/>
              <a:t>. En effet, les étoiles constituant les amas ouverts présentent la particularité d’être nées à peu près toutes au même moment.</a:t>
            </a:r>
          </a:p>
          <a:p>
            <a:pPr eaLnBrk="1" hangingPunct="1"/>
            <a:endParaRPr lang="fr-FR" smtClean="0"/>
          </a:p>
        </p:txBody>
      </p:sp>
    </p:spTree>
    <p:extLst>
      <p:ext uri="{BB962C8B-B14F-4D97-AF65-F5344CB8AC3E}">
        <p14:creationId xmlns:p14="http://schemas.microsoft.com/office/powerpoint/2010/main" xmlns="" val="372953940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p:spPr>
        <p:txBody>
          <a:bodyPr/>
          <a:lstStyle/>
          <a:p>
            <a:fld id="{120541C7-A48D-4C25-AF4B-73088C8B2244}" type="slidenum">
              <a:rPr lang="fr-FR" smtClean="0">
                <a:solidFill>
                  <a:srgbClr val="000000"/>
                </a:solidFill>
              </a:rPr>
              <a:pPr/>
              <a:t>54</a:t>
            </a:fld>
            <a:endParaRPr lang="fr-FR" smtClean="0">
              <a:solidFill>
                <a:srgbClr val="000000"/>
              </a:solidFill>
            </a:endParaRPr>
          </a:p>
        </p:txBody>
      </p:sp>
      <p:sp>
        <p:nvSpPr>
          <p:cNvPr id="76803" name="Rectangle 2"/>
          <p:cNvSpPr>
            <a:spLocks noGrp="1" noRot="1" noChangeAspect="1" noChangeArrowheads="1" noTextEdit="1"/>
          </p:cNvSpPr>
          <p:nvPr>
            <p:ph type="sldImg"/>
          </p:nvPr>
        </p:nvSpPr>
        <p:spPr>
          <a:ln/>
        </p:spPr>
      </p:sp>
      <p:sp>
        <p:nvSpPr>
          <p:cNvPr id="76804" name="Rectangle 3"/>
          <p:cNvSpPr>
            <a:spLocks noGrp="1" noChangeArrowheads="1"/>
          </p:cNvSpPr>
          <p:nvPr>
            <p:ph type="body" idx="1"/>
          </p:nvPr>
        </p:nvSpPr>
        <p:spPr>
          <a:xfrm>
            <a:off x="913805" y="4343704"/>
            <a:ext cx="5030391" cy="4113892"/>
          </a:xfrm>
          <a:noFill/>
          <a:ln/>
        </p:spPr>
        <p:txBody>
          <a:bodyPr/>
          <a:lstStyle/>
          <a:p>
            <a:pPr eaLnBrk="1" hangingPunct="1"/>
            <a:r>
              <a:rPr lang="fr-FR" b="1" smtClean="0"/>
              <a:t>Crédit: </a:t>
            </a:r>
            <a:r>
              <a:rPr lang="fr-FR" smtClean="0">
                <a:hlinkClick r:id="rId3"/>
              </a:rPr>
              <a:t>ESA</a:t>
            </a:r>
            <a:r>
              <a:rPr lang="fr-FR" smtClean="0"/>
              <a:t> &amp; </a:t>
            </a:r>
            <a:r>
              <a:rPr lang="fr-FR" smtClean="0">
                <a:hlinkClick r:id="rId4"/>
              </a:rPr>
              <a:t>NASA</a:t>
            </a:r>
            <a:r>
              <a:rPr lang="fr-FR" smtClean="0"/>
              <a:t>; </a:t>
            </a:r>
            <a:r>
              <a:rPr lang="fr-FR" b="1" smtClean="0"/>
              <a:t>Remerciements: </a:t>
            </a:r>
            <a:r>
              <a:rPr lang="fr-FR" smtClean="0">
                <a:hlinkClick r:id="rId5"/>
              </a:rPr>
              <a:t>E. Olszewski</a:t>
            </a:r>
            <a:r>
              <a:rPr lang="fr-FR" smtClean="0"/>
              <a:t> (</a:t>
            </a:r>
            <a:r>
              <a:rPr lang="fr-FR" smtClean="0">
                <a:hlinkClick r:id="rId6"/>
              </a:rPr>
              <a:t>U. Arizona</a:t>
            </a:r>
            <a:r>
              <a:rPr lang="fr-FR" smtClean="0"/>
              <a:t>) HST </a:t>
            </a:r>
            <a:r>
              <a:rPr lang="fr-FR" b="1" smtClean="0"/>
              <a:t>Cette image est disponible en format :</a:t>
            </a:r>
            <a:r>
              <a:rPr lang="fr-FR" smtClean="0"/>
              <a:t> </a:t>
            </a:r>
            <a:r>
              <a:rPr lang="fr-FR" smtClean="0">
                <a:hlinkClick r:id="rId7"/>
              </a:rPr>
              <a:t>800x600</a:t>
            </a:r>
            <a:r>
              <a:rPr lang="fr-FR" smtClean="0"/>
              <a:t> </a:t>
            </a:r>
            <a:r>
              <a:rPr lang="fr-FR" smtClean="0">
                <a:hlinkClick r:id="rId8"/>
              </a:rPr>
              <a:t>800x800</a:t>
            </a:r>
            <a:r>
              <a:rPr lang="fr-FR" smtClean="0"/>
              <a:t> </a:t>
            </a:r>
          </a:p>
          <a:p>
            <a:pPr eaLnBrk="1" hangingPunct="1"/>
            <a:r>
              <a:rPr lang="fr-FR" smtClean="0"/>
              <a:t>Aucun diamant ne brille avec autant d’éclat. Seules les étoiles y parviennent. Comme des pierres précieuses réunies dans une boîte à bijoux, les étoiles de </a:t>
            </a:r>
            <a:r>
              <a:rPr lang="fr-FR" smtClean="0">
                <a:hlinkClick r:id="rId9"/>
              </a:rPr>
              <a:t>l’amas ouvert</a:t>
            </a:r>
            <a:r>
              <a:rPr lang="fr-FR" smtClean="0"/>
              <a:t> NGC 290 scintillent en un </a:t>
            </a:r>
            <a:r>
              <a:rPr lang="fr-FR" smtClean="0">
                <a:hlinkClick r:id="rId10"/>
              </a:rPr>
              <a:t>superbe assortiment</a:t>
            </a:r>
            <a:r>
              <a:rPr lang="fr-FR" smtClean="0"/>
              <a:t> de couleurs et d’éclats. Ce photogénique amas, </a:t>
            </a:r>
            <a:r>
              <a:rPr lang="fr-FR" smtClean="0">
                <a:hlinkClick r:id="rId11"/>
              </a:rPr>
              <a:t>visible ci-dessus</a:t>
            </a:r>
            <a:r>
              <a:rPr lang="fr-FR" smtClean="0"/>
              <a:t>, a été récemment immortalisé par le </a:t>
            </a:r>
            <a:r>
              <a:rPr lang="fr-FR" smtClean="0">
                <a:hlinkClick r:id="rId12"/>
              </a:rPr>
              <a:t>télescope spatial Hubble</a:t>
            </a:r>
            <a:r>
              <a:rPr lang="fr-FR" smtClean="0"/>
              <a:t>. Par rapport aux </a:t>
            </a:r>
            <a:r>
              <a:rPr lang="fr-FR" smtClean="0">
                <a:hlinkClick r:id="rId13"/>
              </a:rPr>
              <a:t>amas stellaires globulaires</a:t>
            </a:r>
            <a:r>
              <a:rPr lang="fr-FR" smtClean="0"/>
              <a:t>, les amas ouverts sont plus jeunes, contiennent peu d’étoiles et une forte proportion d’étoiles bleues. NGC 290 se trouve à environ 200 000 </a:t>
            </a:r>
            <a:r>
              <a:rPr lang="fr-FR" smtClean="0">
                <a:hlinkClick r:id="rId14"/>
              </a:rPr>
              <a:t>années-lumière</a:t>
            </a:r>
            <a:r>
              <a:rPr lang="fr-FR" smtClean="0"/>
              <a:t> de nous dans la galaxie voisine appelée </a:t>
            </a:r>
            <a:r>
              <a:rPr lang="fr-FR" smtClean="0">
                <a:hlinkClick r:id="rId15"/>
              </a:rPr>
              <a:t>Petit Nuage de Magellan</a:t>
            </a:r>
            <a:r>
              <a:rPr lang="fr-FR" smtClean="0"/>
              <a:t>. L’</a:t>
            </a:r>
            <a:r>
              <a:rPr lang="fr-FR" smtClean="0">
                <a:hlinkClick r:id="rId16"/>
              </a:rPr>
              <a:t>amas ouvert</a:t>
            </a:r>
            <a:r>
              <a:rPr lang="fr-FR" smtClean="0"/>
              <a:t> contient des centaines d’étoiles et s’étend sur 65 années-lumière de diamètre. NGC 290, tout comme les autres amas ouverts, est un bon laboratoire pour étudier la façon dont les </a:t>
            </a:r>
            <a:r>
              <a:rPr lang="fr-FR" smtClean="0">
                <a:hlinkClick r:id="rId17"/>
              </a:rPr>
              <a:t>étoiles évoluent différemment selon leur masse</a:t>
            </a:r>
            <a:r>
              <a:rPr lang="fr-FR" smtClean="0"/>
              <a:t>. En effet, les étoiles constituant les amas ouverts présentent la particularité d’être nées à peu près toutes au même moment.</a:t>
            </a:r>
          </a:p>
          <a:p>
            <a:pPr eaLnBrk="1" hangingPunct="1"/>
            <a:endParaRPr lang="fr-FR" smtClean="0"/>
          </a:p>
        </p:txBody>
      </p:sp>
    </p:spTree>
    <p:extLst>
      <p:ext uri="{BB962C8B-B14F-4D97-AF65-F5344CB8AC3E}">
        <p14:creationId xmlns:p14="http://schemas.microsoft.com/office/powerpoint/2010/main" xmlns="" val="372953940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p:spPr>
        <p:txBody>
          <a:bodyPr/>
          <a:lstStyle/>
          <a:p>
            <a:fld id="{120541C7-A48D-4C25-AF4B-73088C8B2244}" type="slidenum">
              <a:rPr lang="fr-FR" smtClean="0">
                <a:solidFill>
                  <a:srgbClr val="000000"/>
                </a:solidFill>
              </a:rPr>
              <a:pPr/>
              <a:t>55</a:t>
            </a:fld>
            <a:endParaRPr lang="fr-FR" smtClean="0">
              <a:solidFill>
                <a:srgbClr val="000000"/>
              </a:solidFill>
            </a:endParaRPr>
          </a:p>
        </p:txBody>
      </p:sp>
      <p:sp>
        <p:nvSpPr>
          <p:cNvPr id="76803" name="Rectangle 2"/>
          <p:cNvSpPr>
            <a:spLocks noGrp="1" noRot="1" noChangeAspect="1" noChangeArrowheads="1" noTextEdit="1"/>
          </p:cNvSpPr>
          <p:nvPr>
            <p:ph type="sldImg"/>
          </p:nvPr>
        </p:nvSpPr>
        <p:spPr>
          <a:ln/>
        </p:spPr>
      </p:sp>
      <p:sp>
        <p:nvSpPr>
          <p:cNvPr id="76804" name="Rectangle 3"/>
          <p:cNvSpPr>
            <a:spLocks noGrp="1" noChangeArrowheads="1"/>
          </p:cNvSpPr>
          <p:nvPr>
            <p:ph type="body" idx="1"/>
          </p:nvPr>
        </p:nvSpPr>
        <p:spPr>
          <a:xfrm>
            <a:off x="913805" y="4343704"/>
            <a:ext cx="5030391" cy="4113892"/>
          </a:xfrm>
          <a:noFill/>
          <a:ln/>
        </p:spPr>
        <p:txBody>
          <a:bodyPr/>
          <a:lstStyle/>
          <a:p>
            <a:pPr eaLnBrk="1" hangingPunct="1"/>
            <a:r>
              <a:rPr lang="fr-FR" b="1" smtClean="0"/>
              <a:t>Crédit: </a:t>
            </a:r>
            <a:r>
              <a:rPr lang="fr-FR" smtClean="0">
                <a:hlinkClick r:id="rId3"/>
              </a:rPr>
              <a:t>ESA</a:t>
            </a:r>
            <a:r>
              <a:rPr lang="fr-FR" smtClean="0"/>
              <a:t> &amp; </a:t>
            </a:r>
            <a:r>
              <a:rPr lang="fr-FR" smtClean="0">
                <a:hlinkClick r:id="rId4"/>
              </a:rPr>
              <a:t>NASA</a:t>
            </a:r>
            <a:r>
              <a:rPr lang="fr-FR" smtClean="0"/>
              <a:t>; </a:t>
            </a:r>
            <a:r>
              <a:rPr lang="fr-FR" b="1" smtClean="0"/>
              <a:t>Remerciements: </a:t>
            </a:r>
            <a:r>
              <a:rPr lang="fr-FR" smtClean="0">
                <a:hlinkClick r:id="rId5"/>
              </a:rPr>
              <a:t>E. Olszewski</a:t>
            </a:r>
            <a:r>
              <a:rPr lang="fr-FR" smtClean="0"/>
              <a:t> (</a:t>
            </a:r>
            <a:r>
              <a:rPr lang="fr-FR" smtClean="0">
                <a:hlinkClick r:id="rId6"/>
              </a:rPr>
              <a:t>U. Arizona</a:t>
            </a:r>
            <a:r>
              <a:rPr lang="fr-FR" smtClean="0"/>
              <a:t>) HST </a:t>
            </a:r>
            <a:r>
              <a:rPr lang="fr-FR" b="1" smtClean="0"/>
              <a:t>Cette image est disponible en format :</a:t>
            </a:r>
            <a:r>
              <a:rPr lang="fr-FR" smtClean="0"/>
              <a:t> </a:t>
            </a:r>
            <a:r>
              <a:rPr lang="fr-FR" smtClean="0">
                <a:hlinkClick r:id="rId7"/>
              </a:rPr>
              <a:t>800x600</a:t>
            </a:r>
            <a:r>
              <a:rPr lang="fr-FR" smtClean="0"/>
              <a:t> </a:t>
            </a:r>
            <a:r>
              <a:rPr lang="fr-FR" smtClean="0">
                <a:hlinkClick r:id="rId8"/>
              </a:rPr>
              <a:t>800x800</a:t>
            </a:r>
            <a:r>
              <a:rPr lang="fr-FR" smtClean="0"/>
              <a:t> </a:t>
            </a:r>
          </a:p>
          <a:p>
            <a:pPr eaLnBrk="1" hangingPunct="1"/>
            <a:r>
              <a:rPr lang="fr-FR" smtClean="0"/>
              <a:t>Aucun diamant ne brille avec autant d’éclat. Seules les étoiles y parviennent. Comme des pierres précieuses réunies dans une boîte à bijoux, les étoiles de </a:t>
            </a:r>
            <a:r>
              <a:rPr lang="fr-FR" smtClean="0">
                <a:hlinkClick r:id="rId9"/>
              </a:rPr>
              <a:t>l’amas ouvert</a:t>
            </a:r>
            <a:r>
              <a:rPr lang="fr-FR" smtClean="0"/>
              <a:t> NGC 290 scintillent en un </a:t>
            </a:r>
            <a:r>
              <a:rPr lang="fr-FR" smtClean="0">
                <a:hlinkClick r:id="rId10"/>
              </a:rPr>
              <a:t>superbe assortiment</a:t>
            </a:r>
            <a:r>
              <a:rPr lang="fr-FR" smtClean="0"/>
              <a:t> de couleurs et d’éclats. Ce photogénique amas, </a:t>
            </a:r>
            <a:r>
              <a:rPr lang="fr-FR" smtClean="0">
                <a:hlinkClick r:id="rId11"/>
              </a:rPr>
              <a:t>visible ci-dessus</a:t>
            </a:r>
            <a:r>
              <a:rPr lang="fr-FR" smtClean="0"/>
              <a:t>, a été récemment immortalisé par le </a:t>
            </a:r>
            <a:r>
              <a:rPr lang="fr-FR" smtClean="0">
                <a:hlinkClick r:id="rId12"/>
              </a:rPr>
              <a:t>télescope spatial Hubble</a:t>
            </a:r>
            <a:r>
              <a:rPr lang="fr-FR" smtClean="0"/>
              <a:t>. Par rapport aux </a:t>
            </a:r>
            <a:r>
              <a:rPr lang="fr-FR" smtClean="0">
                <a:hlinkClick r:id="rId13"/>
              </a:rPr>
              <a:t>amas stellaires globulaires</a:t>
            </a:r>
            <a:r>
              <a:rPr lang="fr-FR" smtClean="0"/>
              <a:t>, les amas ouverts sont plus jeunes, contiennent peu d’étoiles et une forte proportion d’étoiles bleues. NGC 290 se trouve à environ 200 000 </a:t>
            </a:r>
            <a:r>
              <a:rPr lang="fr-FR" smtClean="0">
                <a:hlinkClick r:id="rId14"/>
              </a:rPr>
              <a:t>années-lumière</a:t>
            </a:r>
            <a:r>
              <a:rPr lang="fr-FR" smtClean="0"/>
              <a:t> de nous dans la galaxie voisine appelée </a:t>
            </a:r>
            <a:r>
              <a:rPr lang="fr-FR" smtClean="0">
                <a:hlinkClick r:id="rId15"/>
              </a:rPr>
              <a:t>Petit Nuage de Magellan</a:t>
            </a:r>
            <a:r>
              <a:rPr lang="fr-FR" smtClean="0"/>
              <a:t>. L’</a:t>
            </a:r>
            <a:r>
              <a:rPr lang="fr-FR" smtClean="0">
                <a:hlinkClick r:id="rId16"/>
              </a:rPr>
              <a:t>amas ouvert</a:t>
            </a:r>
            <a:r>
              <a:rPr lang="fr-FR" smtClean="0"/>
              <a:t> contient des centaines d’étoiles et s’étend sur 65 années-lumière de diamètre. NGC 290, tout comme les autres amas ouverts, est un bon laboratoire pour étudier la façon dont les </a:t>
            </a:r>
            <a:r>
              <a:rPr lang="fr-FR" smtClean="0">
                <a:hlinkClick r:id="rId17"/>
              </a:rPr>
              <a:t>étoiles évoluent différemment selon leur masse</a:t>
            </a:r>
            <a:r>
              <a:rPr lang="fr-FR" smtClean="0"/>
              <a:t>. En effet, les étoiles constituant les amas ouverts présentent la particularité d’être nées à peu près toutes au même moment.</a:t>
            </a:r>
          </a:p>
          <a:p>
            <a:pPr eaLnBrk="1" hangingPunct="1"/>
            <a:endParaRPr lang="fr-FR" smtClean="0"/>
          </a:p>
        </p:txBody>
      </p:sp>
    </p:spTree>
    <p:extLst>
      <p:ext uri="{BB962C8B-B14F-4D97-AF65-F5344CB8AC3E}">
        <p14:creationId xmlns:p14="http://schemas.microsoft.com/office/powerpoint/2010/main" xmlns="" val="37295394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smtClean="0"/>
              <a:t>Eclipse 2015 </a:t>
            </a:r>
            <a:r>
              <a:rPr lang="fr-FR" dirty="0" err="1" smtClean="0"/>
              <a:t>svalbard</a:t>
            </a:r>
            <a:endParaRPr lang="fr-FR" dirty="0"/>
          </a:p>
        </p:txBody>
      </p:sp>
      <p:sp>
        <p:nvSpPr>
          <p:cNvPr id="4" name="Espace réservé du numéro de diapositive 3"/>
          <p:cNvSpPr>
            <a:spLocks noGrp="1"/>
          </p:cNvSpPr>
          <p:nvPr>
            <p:ph type="sldNum" sz="quarter" idx="10"/>
          </p:nvPr>
        </p:nvSpPr>
        <p:spPr/>
        <p:txBody>
          <a:bodyPr/>
          <a:lstStyle/>
          <a:p>
            <a:fld id="{79A26640-E81C-49FE-8654-E4C90DBAEDC8}" type="slidenum">
              <a:rPr lang="fr-FR" altLang="fr-FR" smtClean="0"/>
              <a:pPr/>
              <a:t>6</a:t>
            </a:fld>
            <a:endParaRPr lang="fr-FR" altLang="fr-F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fontScale="85000" lnSpcReduction="20000"/>
          </a:bodyPr>
          <a:lstStyle/>
          <a:p>
            <a:r>
              <a:rPr lang="en-US" dirty="0" smtClean="0"/>
              <a:t>Galaxies, galaxies everywhere - as far as the </a:t>
            </a:r>
            <a:r>
              <a:rPr lang="en-US" dirty="0" smtClean="0">
                <a:hlinkClick r:id="rId3"/>
              </a:rPr>
              <a:t>NASA</a:t>
            </a:r>
            <a:r>
              <a:rPr lang="en-US" dirty="0" smtClean="0"/>
              <a:t>/</a:t>
            </a:r>
            <a:r>
              <a:rPr lang="en-US" dirty="0" smtClean="0">
                <a:hlinkClick r:id="rId4"/>
              </a:rPr>
              <a:t>ESA</a:t>
            </a:r>
            <a:r>
              <a:rPr lang="en-US" dirty="0" smtClean="0"/>
              <a:t> Hubble Space Telescope can see. This view of nearly 10,000 galaxies is the deepest visible-light image of the cosmos. Called the Hubble Ultra Deep Field, this galaxy-studded view represents a "deep" core sample of the universe, cutting across billions of light-years.</a:t>
            </a:r>
          </a:p>
          <a:p>
            <a:r>
              <a:rPr lang="en-US" dirty="0" smtClean="0"/>
              <a:t>The snapshot includes galaxies of various ages, sizes, shapes, and </a:t>
            </a:r>
            <a:r>
              <a:rPr lang="en-US" dirty="0" err="1" smtClean="0"/>
              <a:t>colours</a:t>
            </a:r>
            <a:r>
              <a:rPr lang="en-US" dirty="0" smtClean="0"/>
              <a:t>. The smallest, reddest galaxies, about 100, may be among the most distant known, existing when the universe was just 800 million years old. The nearest galaxies - the larger, brighter, well-defined spirals and </a:t>
            </a:r>
            <a:r>
              <a:rPr lang="en-US" dirty="0" err="1" smtClean="0"/>
              <a:t>ellipticals</a:t>
            </a:r>
            <a:r>
              <a:rPr lang="en-US" dirty="0" smtClean="0"/>
              <a:t> - thrived about 1 billion years ago, when the cosmos was 13 billion years old.</a:t>
            </a:r>
          </a:p>
          <a:p>
            <a:r>
              <a:rPr lang="en-US" dirty="0" smtClean="0"/>
              <a:t>In vibrant contrast to the rich harvest of classic spiral and elliptical galaxies, there is a zoo of oddball galaxies littering the field. Some look like toothpicks; others like links on a bracelet. A few appear to be interacting. These oddball galaxies chronicle a period when the universe was younger and more chaotic. Order and structure were just beginning to emerge.</a:t>
            </a:r>
          </a:p>
          <a:p>
            <a:r>
              <a:rPr lang="en-US" dirty="0" smtClean="0"/>
              <a:t>The Ultra Deep Field observations, taken by the Advanced Camera for Surveys, represent a narrow, deep view of the cosmos. Peering into the Ultra Deep Field is like looking through a 2.5 </a:t>
            </a:r>
            <a:r>
              <a:rPr lang="en-US" dirty="0" err="1" smtClean="0"/>
              <a:t>metre</a:t>
            </a:r>
            <a:r>
              <a:rPr lang="en-US" dirty="0" smtClean="0"/>
              <a:t>-long soda straw.</a:t>
            </a:r>
          </a:p>
          <a:p>
            <a:r>
              <a:rPr lang="en-US" dirty="0" smtClean="0"/>
              <a:t>In ground-based photographs, the patch of sky in which the galaxies reside (just one-tenth the diameter of the full Moon) is largely empty. Located in the constellation </a:t>
            </a:r>
            <a:r>
              <a:rPr lang="en-US" dirty="0" err="1" smtClean="0"/>
              <a:t>Fornax</a:t>
            </a:r>
            <a:r>
              <a:rPr lang="en-US" dirty="0" smtClean="0"/>
              <a:t>, the region is so empty that only a handful of stars within the Milky Way galaxy can be seen in the image.</a:t>
            </a:r>
          </a:p>
          <a:p>
            <a:r>
              <a:rPr lang="en-US" dirty="0" smtClean="0"/>
              <a:t>In this image, blue and green correspond to </a:t>
            </a:r>
            <a:r>
              <a:rPr lang="en-US" dirty="0" err="1" smtClean="0"/>
              <a:t>colours</a:t>
            </a:r>
            <a:r>
              <a:rPr lang="en-US" dirty="0" smtClean="0"/>
              <a:t> that can be seen by the human eye, such as hot, young, blue stars and the glow of Sun-like stars in the disks of galaxies. Red represents near-infrared light, which is invisible to the human eye, such as the red glow of dust-enshrouded galaxies.</a:t>
            </a:r>
          </a:p>
          <a:p>
            <a:r>
              <a:rPr lang="en-US" dirty="0" smtClean="0"/>
              <a:t>The image required 800 exposures taken over the course of 400 Hubble orbits around Earth. The total amount of exposure time was 11.3 days, taken between Sept. 24, 2003 and Jan. 16, 2004.</a:t>
            </a:r>
          </a:p>
          <a:p>
            <a:r>
              <a:rPr lang="en-US" b="1" dirty="0" smtClean="0"/>
              <a:t>Credit:</a:t>
            </a:r>
            <a:endParaRPr lang="en-US" dirty="0" smtClean="0"/>
          </a:p>
          <a:p>
            <a:r>
              <a:rPr lang="en-US" dirty="0" smtClean="0">
                <a:hlinkClick r:id="rId3"/>
              </a:rPr>
              <a:t>NASA</a:t>
            </a:r>
            <a:r>
              <a:rPr lang="en-US" dirty="0" smtClean="0"/>
              <a:t>, </a:t>
            </a:r>
            <a:r>
              <a:rPr lang="en-US" dirty="0" smtClean="0">
                <a:hlinkClick r:id="rId4"/>
              </a:rPr>
              <a:t>ESA</a:t>
            </a:r>
            <a:r>
              <a:rPr lang="en-US" dirty="0" smtClean="0"/>
              <a:t>, and S. Beckwith (</a:t>
            </a:r>
            <a:r>
              <a:rPr lang="en-US" dirty="0" err="1" smtClean="0">
                <a:hlinkClick r:id="rId5"/>
              </a:rPr>
              <a:t>STScI</a:t>
            </a:r>
            <a:r>
              <a:rPr lang="en-US" dirty="0" smtClean="0"/>
              <a:t>) and the HUDF Team</a:t>
            </a:r>
          </a:p>
          <a:p>
            <a:endParaRPr lang="fr-FR" dirty="0"/>
          </a:p>
        </p:txBody>
      </p:sp>
      <p:sp>
        <p:nvSpPr>
          <p:cNvPr id="4" name="Espace réservé du numéro de diapositive 3"/>
          <p:cNvSpPr>
            <a:spLocks noGrp="1"/>
          </p:cNvSpPr>
          <p:nvPr>
            <p:ph type="sldNum" sz="quarter" idx="10"/>
          </p:nvPr>
        </p:nvSpPr>
        <p:spPr/>
        <p:txBody>
          <a:bodyPr/>
          <a:lstStyle/>
          <a:p>
            <a:fld id="{62F27224-B653-4F6C-A8EC-F947A6B9D48C}" type="slidenum">
              <a:rPr lang="fr-FR" smtClean="0"/>
              <a:pPr/>
              <a:t>56</a:t>
            </a:fld>
            <a:endParaRPr lang="fr-FR"/>
          </a:p>
        </p:txBody>
      </p:sp>
    </p:spTree>
    <p:extLst>
      <p:ext uri="{BB962C8B-B14F-4D97-AF65-F5344CB8AC3E}">
        <p14:creationId xmlns:p14="http://schemas.microsoft.com/office/powerpoint/2010/main" xmlns="" val="314232955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en-US" b="1" dirty="0" smtClean="0"/>
              <a:t>Stellar Sparklers That Last </a:t>
            </a:r>
          </a:p>
          <a:p>
            <a:r>
              <a:rPr lang="en-US" b="1" dirty="0" smtClean="0">
                <a:hlinkClick r:id="rId3" tooltip="Facebook"/>
              </a:rPr>
              <a:t>Share on </a:t>
            </a:r>
            <a:r>
              <a:rPr lang="en-US" b="1" dirty="0" err="1" smtClean="0">
                <a:hlinkClick r:id="rId3" tooltip="Facebook"/>
              </a:rPr>
              <a:t>facebook</a:t>
            </a:r>
            <a:r>
              <a:rPr lang="en-US" b="1" dirty="0" smtClean="0"/>
              <a:t> </a:t>
            </a:r>
            <a:r>
              <a:rPr lang="en-US" b="1" dirty="0" smtClean="0">
                <a:hlinkClick r:id="rId3" tooltip="Tweet"/>
              </a:rPr>
              <a:t>Share on twitter</a:t>
            </a:r>
            <a:r>
              <a:rPr lang="en-US" b="1" dirty="0" smtClean="0"/>
              <a:t> </a:t>
            </a:r>
            <a:r>
              <a:rPr lang="en-US" b="1" dirty="0" smtClean="0">
                <a:hlinkClick r:id="rId3" tooltip="Google+"/>
              </a:rPr>
              <a:t>Share on </a:t>
            </a:r>
            <a:r>
              <a:rPr lang="en-US" b="1" dirty="0" err="1" smtClean="0">
                <a:hlinkClick r:id="rId3" tooltip="Google+"/>
              </a:rPr>
              <a:t>google_plusone_share</a:t>
            </a:r>
            <a:r>
              <a:rPr lang="en-US" b="1" dirty="0" smtClean="0"/>
              <a:t> </a:t>
            </a:r>
            <a:r>
              <a:rPr lang="en-US" b="1" dirty="0" smtClean="0">
                <a:hlinkClick r:id="rId3" tooltip="Pinterest"/>
              </a:rPr>
              <a:t>Share on </a:t>
            </a:r>
            <a:r>
              <a:rPr lang="en-US" b="1" dirty="0" err="1" smtClean="0">
                <a:hlinkClick r:id="rId3" tooltip="Pinterest"/>
              </a:rPr>
              <a:t>pinterest_share</a:t>
            </a:r>
            <a:r>
              <a:rPr lang="en-US" b="1" dirty="0" smtClean="0"/>
              <a:t> </a:t>
            </a:r>
            <a:r>
              <a:rPr lang="en-US" b="1" dirty="0" smtClean="0">
                <a:hlinkClick r:id="rId3"/>
              </a:rPr>
              <a:t>More Sharing Services</a:t>
            </a:r>
            <a:r>
              <a:rPr lang="en-US" b="1" dirty="0" smtClean="0"/>
              <a:t> </a:t>
            </a:r>
          </a:p>
          <a:p>
            <a:r>
              <a:rPr lang="en-US" dirty="0" smtClean="0"/>
              <a:t>While fireworks only last a short time here on Earth, a bundle of cosmic sparklers in a nearby cluster of stars will be going off for a very long time. </a:t>
            </a:r>
          </a:p>
          <a:p>
            <a:endParaRPr lang="fr-FR" dirty="0"/>
          </a:p>
        </p:txBody>
      </p:sp>
      <p:sp>
        <p:nvSpPr>
          <p:cNvPr id="4" name="Espace réservé du numéro de diapositive 3"/>
          <p:cNvSpPr>
            <a:spLocks noGrp="1"/>
          </p:cNvSpPr>
          <p:nvPr>
            <p:ph type="sldNum" sz="quarter" idx="10"/>
          </p:nvPr>
        </p:nvSpPr>
        <p:spPr/>
        <p:txBody>
          <a:bodyPr/>
          <a:lstStyle/>
          <a:p>
            <a:fld id="{79A26640-E81C-49FE-8654-E4C90DBAEDC8}" type="slidenum">
              <a:rPr lang="fr-FR" altLang="fr-FR" smtClean="0"/>
              <a:pPr/>
              <a:t>57</a:t>
            </a:fld>
            <a:endParaRPr lang="fr-FR" altLang="fr-F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smtClean="0"/>
              <a:t>http://www.fond-ecran-image.com/galerie-membre,fleur-crocus,crocus-2011-02jpg.php</a:t>
            </a:r>
            <a:endParaRPr lang="fr-FR" dirty="0"/>
          </a:p>
        </p:txBody>
      </p:sp>
      <p:sp>
        <p:nvSpPr>
          <p:cNvPr id="4" name="Espace réservé du numéro de diapositive 3"/>
          <p:cNvSpPr>
            <a:spLocks noGrp="1"/>
          </p:cNvSpPr>
          <p:nvPr>
            <p:ph type="sldNum" sz="quarter" idx="10"/>
          </p:nvPr>
        </p:nvSpPr>
        <p:spPr/>
        <p:txBody>
          <a:bodyPr/>
          <a:lstStyle/>
          <a:p>
            <a:pPr>
              <a:defRPr/>
            </a:pPr>
            <a:fld id="{DF763EF6-2793-4CD1-B91F-A45679330FE5}" type="slidenum">
              <a:rPr lang="fr-FR" smtClean="0"/>
              <a:pPr>
                <a:defRPr/>
              </a:pPr>
              <a:t>59</a:t>
            </a:fld>
            <a:endParaRPr lang="fr-FR"/>
          </a:p>
        </p:txBody>
      </p:sp>
    </p:spTree>
    <p:extLst>
      <p:ext uri="{BB962C8B-B14F-4D97-AF65-F5344CB8AC3E}">
        <p14:creationId xmlns:p14="http://schemas.microsoft.com/office/powerpoint/2010/main" xmlns="" val="3789354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en-US" b="1" dirty="0" smtClean="0"/>
              <a:t>STEREO-A Spacecraft Returns Data From the Far Side of the Sun </a:t>
            </a:r>
          </a:p>
          <a:p>
            <a:r>
              <a:rPr lang="en-US" b="1" dirty="0" smtClean="0">
                <a:hlinkClick r:id="rId3" tooltip="Facebook"/>
              </a:rPr>
              <a:t>Share on </a:t>
            </a:r>
            <a:r>
              <a:rPr lang="en-US" b="1" dirty="0" err="1" smtClean="0">
                <a:hlinkClick r:id="rId3" tooltip="Facebook"/>
              </a:rPr>
              <a:t>facebook</a:t>
            </a:r>
            <a:r>
              <a:rPr lang="en-US" b="1" dirty="0" smtClean="0"/>
              <a:t> </a:t>
            </a:r>
            <a:r>
              <a:rPr lang="en-US" b="1" dirty="0" smtClean="0">
                <a:hlinkClick r:id="rId3" tooltip="Tweet"/>
              </a:rPr>
              <a:t>Share on twitter</a:t>
            </a:r>
            <a:r>
              <a:rPr lang="en-US" b="1" dirty="0" smtClean="0"/>
              <a:t> </a:t>
            </a:r>
            <a:r>
              <a:rPr lang="en-US" b="1" dirty="0" smtClean="0">
                <a:hlinkClick r:id="rId3" tooltip="Google+"/>
              </a:rPr>
              <a:t>Share on </a:t>
            </a:r>
            <a:r>
              <a:rPr lang="en-US" b="1" dirty="0" err="1" smtClean="0">
                <a:hlinkClick r:id="rId3" tooltip="Google+"/>
              </a:rPr>
              <a:t>google_plusone_share</a:t>
            </a:r>
            <a:r>
              <a:rPr lang="en-US" b="1" dirty="0" smtClean="0"/>
              <a:t> </a:t>
            </a:r>
            <a:r>
              <a:rPr lang="en-US" b="1" dirty="0" smtClean="0">
                <a:hlinkClick r:id="rId3" tooltip="Pinterest"/>
              </a:rPr>
              <a:t>Share on </a:t>
            </a:r>
            <a:r>
              <a:rPr lang="en-US" b="1" dirty="0" err="1" smtClean="0">
                <a:hlinkClick r:id="rId3" tooltip="Pinterest"/>
              </a:rPr>
              <a:t>pinterest_share</a:t>
            </a:r>
            <a:r>
              <a:rPr lang="en-US" b="1" dirty="0" smtClean="0"/>
              <a:t> </a:t>
            </a:r>
            <a:r>
              <a:rPr lang="en-US" b="1" dirty="0" smtClean="0">
                <a:hlinkClick r:id="rId3"/>
              </a:rPr>
              <a:t>More Sharing Services</a:t>
            </a:r>
            <a:r>
              <a:rPr lang="en-US" b="1" dirty="0" smtClean="0"/>
              <a:t> </a:t>
            </a:r>
          </a:p>
          <a:p>
            <a:r>
              <a:rPr lang="en-US" dirty="0" smtClean="0"/>
              <a:t>This image of the sun was taken on July 15, 2015, with the Extreme Ultraviolet Imager onboard NASA's Solar </a:t>
            </a:r>
            <a:r>
              <a:rPr lang="en-US" dirty="0" err="1" smtClean="0"/>
              <a:t>TErrestrial</a:t>
            </a:r>
            <a:r>
              <a:rPr lang="en-US" dirty="0" smtClean="0"/>
              <a:t> </a:t>
            </a:r>
            <a:r>
              <a:rPr lang="en-US" dirty="0" err="1" smtClean="0"/>
              <a:t>RElations</a:t>
            </a:r>
            <a:r>
              <a:rPr lang="en-US" dirty="0" smtClean="0"/>
              <a:t> Observatory Ahead (STEREO-A) spacecraft, which collects images in several wavelengths of light that are invisible to the human eye. This image shows the sun in wavelengths of 171 angstroms, typically colorized in blue. </a:t>
            </a:r>
          </a:p>
          <a:p>
            <a:endParaRPr lang="fr-FR" dirty="0"/>
          </a:p>
        </p:txBody>
      </p:sp>
      <p:sp>
        <p:nvSpPr>
          <p:cNvPr id="4" name="Espace réservé du numéro de diapositive 3"/>
          <p:cNvSpPr>
            <a:spLocks noGrp="1"/>
          </p:cNvSpPr>
          <p:nvPr>
            <p:ph type="sldNum" sz="quarter" idx="10"/>
          </p:nvPr>
        </p:nvSpPr>
        <p:spPr/>
        <p:txBody>
          <a:bodyPr/>
          <a:lstStyle/>
          <a:p>
            <a:fld id="{79A26640-E81C-49FE-8654-E4C90DBAEDC8}" type="slidenum">
              <a:rPr lang="fr-FR" altLang="fr-FR" smtClean="0"/>
              <a:pPr/>
              <a:t>7</a:t>
            </a:fld>
            <a:endParaRPr lang="fr-FR" altLang="fr-F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en-US" b="1" dirty="0" smtClean="0"/>
              <a:t>Sun Releases CME on June 20, 2015 </a:t>
            </a:r>
          </a:p>
          <a:p>
            <a:r>
              <a:rPr lang="en-US" b="1" dirty="0" smtClean="0">
                <a:hlinkClick r:id="rId3" tooltip="Facebook"/>
              </a:rPr>
              <a:t>Share on </a:t>
            </a:r>
            <a:r>
              <a:rPr lang="en-US" b="1" dirty="0" err="1" smtClean="0">
                <a:hlinkClick r:id="rId3" tooltip="Facebook"/>
              </a:rPr>
              <a:t>facebook</a:t>
            </a:r>
            <a:r>
              <a:rPr lang="en-US" b="1" dirty="0" smtClean="0"/>
              <a:t> </a:t>
            </a:r>
            <a:r>
              <a:rPr lang="en-US" b="1" dirty="0" smtClean="0">
                <a:hlinkClick r:id="rId3" tooltip="Tweet"/>
              </a:rPr>
              <a:t>Share on twitter</a:t>
            </a:r>
            <a:r>
              <a:rPr lang="en-US" b="1" dirty="0" smtClean="0"/>
              <a:t> </a:t>
            </a:r>
            <a:r>
              <a:rPr lang="en-US" b="1" dirty="0" smtClean="0">
                <a:hlinkClick r:id="rId3" tooltip="Google+"/>
              </a:rPr>
              <a:t>Share on </a:t>
            </a:r>
            <a:r>
              <a:rPr lang="en-US" b="1" dirty="0" err="1" smtClean="0">
                <a:hlinkClick r:id="rId3" tooltip="Google+"/>
              </a:rPr>
              <a:t>google_plusone_share</a:t>
            </a:r>
            <a:r>
              <a:rPr lang="en-US" b="1" dirty="0" smtClean="0"/>
              <a:t> </a:t>
            </a:r>
            <a:r>
              <a:rPr lang="en-US" b="1" dirty="0" smtClean="0">
                <a:hlinkClick r:id="rId3" tooltip="Pinterest"/>
              </a:rPr>
              <a:t>Share on </a:t>
            </a:r>
            <a:r>
              <a:rPr lang="en-US" b="1" dirty="0" err="1" smtClean="0">
                <a:hlinkClick r:id="rId3" tooltip="Pinterest"/>
              </a:rPr>
              <a:t>pinterest_share</a:t>
            </a:r>
            <a:r>
              <a:rPr lang="en-US" b="1" dirty="0" smtClean="0"/>
              <a:t> </a:t>
            </a:r>
            <a:r>
              <a:rPr lang="en-US" b="1" dirty="0" smtClean="0">
                <a:hlinkClick r:id="rId3"/>
              </a:rPr>
              <a:t>More Sharing Services</a:t>
            </a:r>
            <a:r>
              <a:rPr lang="en-US" b="1" dirty="0" smtClean="0"/>
              <a:t> </a:t>
            </a:r>
          </a:p>
          <a:p>
            <a:r>
              <a:rPr lang="en-US" dirty="0" smtClean="0"/>
              <a:t>Two views of a Halo CME as seen by SOHO's LASCO C2 instrument on June 20, 2015. </a:t>
            </a:r>
          </a:p>
          <a:p>
            <a:endParaRPr lang="fr-FR" dirty="0"/>
          </a:p>
        </p:txBody>
      </p:sp>
      <p:sp>
        <p:nvSpPr>
          <p:cNvPr id="4" name="Espace réservé du numéro de diapositive 3"/>
          <p:cNvSpPr>
            <a:spLocks noGrp="1"/>
          </p:cNvSpPr>
          <p:nvPr>
            <p:ph type="sldNum" sz="quarter" idx="10"/>
          </p:nvPr>
        </p:nvSpPr>
        <p:spPr/>
        <p:txBody>
          <a:bodyPr/>
          <a:lstStyle/>
          <a:p>
            <a:fld id="{79A26640-E81C-49FE-8654-E4C90DBAEDC8}" type="slidenum">
              <a:rPr lang="fr-FR" altLang="fr-FR" smtClean="0"/>
              <a:pPr/>
              <a:t>8</a:t>
            </a:fld>
            <a:endParaRPr lang="fr-FR" altLang="fr-F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en-US" b="1" dirty="0" smtClean="0"/>
              <a:t>Bright Filament Eruption </a:t>
            </a:r>
          </a:p>
          <a:p>
            <a:r>
              <a:rPr lang="en-US" b="1" dirty="0" smtClean="0">
                <a:hlinkClick r:id="rId3" tooltip="Facebook"/>
              </a:rPr>
              <a:t>Share on </a:t>
            </a:r>
            <a:r>
              <a:rPr lang="en-US" b="1" dirty="0" err="1" smtClean="0">
                <a:hlinkClick r:id="rId3" tooltip="Facebook"/>
              </a:rPr>
              <a:t>facebook</a:t>
            </a:r>
            <a:r>
              <a:rPr lang="en-US" b="1" dirty="0" smtClean="0"/>
              <a:t> </a:t>
            </a:r>
            <a:r>
              <a:rPr lang="en-US" b="1" dirty="0" smtClean="0">
                <a:hlinkClick r:id="rId3" tooltip="Tweet"/>
              </a:rPr>
              <a:t>Share on twitter</a:t>
            </a:r>
            <a:r>
              <a:rPr lang="en-US" b="1" dirty="0" smtClean="0"/>
              <a:t> </a:t>
            </a:r>
            <a:r>
              <a:rPr lang="en-US" b="1" dirty="0" smtClean="0">
                <a:hlinkClick r:id="rId3" tooltip="Google+"/>
              </a:rPr>
              <a:t>Share on </a:t>
            </a:r>
            <a:r>
              <a:rPr lang="en-US" b="1" dirty="0" err="1" smtClean="0">
                <a:hlinkClick r:id="rId3" tooltip="Google+"/>
              </a:rPr>
              <a:t>google_plusone_share</a:t>
            </a:r>
            <a:r>
              <a:rPr lang="en-US" b="1" dirty="0" smtClean="0"/>
              <a:t> </a:t>
            </a:r>
            <a:r>
              <a:rPr lang="en-US" b="1" dirty="0" smtClean="0">
                <a:hlinkClick r:id="rId3" tooltip="Pinterest"/>
              </a:rPr>
              <a:t>Share on </a:t>
            </a:r>
            <a:r>
              <a:rPr lang="en-US" b="1" dirty="0" err="1" smtClean="0">
                <a:hlinkClick r:id="rId3" tooltip="Pinterest"/>
              </a:rPr>
              <a:t>pinterest_share</a:t>
            </a:r>
            <a:r>
              <a:rPr lang="en-US" b="1" dirty="0" smtClean="0"/>
              <a:t> </a:t>
            </a:r>
            <a:r>
              <a:rPr lang="en-US" b="1" dirty="0" smtClean="0">
                <a:hlinkClick r:id="rId3"/>
              </a:rPr>
              <a:t>More Sharing Services</a:t>
            </a:r>
            <a:r>
              <a:rPr lang="en-US" b="1" dirty="0" smtClean="0"/>
              <a:t> </a:t>
            </a:r>
          </a:p>
          <a:p>
            <a:r>
              <a:rPr lang="en-US" dirty="0" smtClean="0"/>
              <a:t>An elongated solar filament that extended almost half the sun's visible hemisphere erupted into space on April 28-29, 2015, in a large burst of bright plasma as seen by SOHO's LASCO C2 and C3 instruments.. </a:t>
            </a:r>
          </a:p>
          <a:p>
            <a:endParaRPr lang="fr-FR" dirty="0"/>
          </a:p>
        </p:txBody>
      </p:sp>
      <p:sp>
        <p:nvSpPr>
          <p:cNvPr id="4" name="Espace réservé du numéro de diapositive 3"/>
          <p:cNvSpPr>
            <a:spLocks noGrp="1"/>
          </p:cNvSpPr>
          <p:nvPr>
            <p:ph type="sldNum" sz="quarter" idx="10"/>
          </p:nvPr>
        </p:nvSpPr>
        <p:spPr/>
        <p:txBody>
          <a:bodyPr/>
          <a:lstStyle/>
          <a:p>
            <a:fld id="{79A26640-E81C-49FE-8654-E4C90DBAEDC8}" type="slidenum">
              <a:rPr lang="fr-FR" altLang="fr-FR" smtClean="0"/>
              <a:pPr/>
              <a:t>9</a:t>
            </a:fld>
            <a:endParaRPr lang="fr-FR" altLang="fr-F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en-US" dirty="0" smtClean="0"/>
          </a:p>
          <a:p>
            <a:r>
              <a:rPr lang="en-US" b="1" dirty="0" smtClean="0"/>
              <a:t>SOHO Sees New Comet </a:t>
            </a:r>
          </a:p>
          <a:p>
            <a:r>
              <a:rPr lang="en-US" b="1" dirty="0" smtClean="0">
                <a:hlinkClick r:id="rId3" tooltip="Facebook"/>
              </a:rPr>
              <a:t>Share on </a:t>
            </a:r>
            <a:r>
              <a:rPr lang="en-US" b="1" dirty="0" err="1" smtClean="0">
                <a:hlinkClick r:id="rId3" tooltip="Facebook"/>
              </a:rPr>
              <a:t>facebook</a:t>
            </a:r>
            <a:r>
              <a:rPr lang="en-US" b="1" dirty="0" smtClean="0"/>
              <a:t> </a:t>
            </a:r>
            <a:r>
              <a:rPr lang="en-US" b="1" dirty="0" smtClean="0">
                <a:hlinkClick r:id="rId3" tooltip="Tweet"/>
              </a:rPr>
              <a:t>Share on twitter</a:t>
            </a:r>
            <a:r>
              <a:rPr lang="en-US" b="1" dirty="0" smtClean="0"/>
              <a:t> </a:t>
            </a:r>
            <a:r>
              <a:rPr lang="en-US" b="1" dirty="0" smtClean="0">
                <a:hlinkClick r:id="rId3" tooltip="Google+"/>
              </a:rPr>
              <a:t>Share on </a:t>
            </a:r>
            <a:r>
              <a:rPr lang="en-US" b="1" dirty="0" err="1" smtClean="0">
                <a:hlinkClick r:id="rId3" tooltip="Google+"/>
              </a:rPr>
              <a:t>google_plusone_share</a:t>
            </a:r>
            <a:r>
              <a:rPr lang="en-US" b="1" dirty="0" smtClean="0"/>
              <a:t> </a:t>
            </a:r>
            <a:r>
              <a:rPr lang="en-US" b="1" dirty="0" smtClean="0">
                <a:hlinkClick r:id="rId3" tooltip="Pinterest"/>
              </a:rPr>
              <a:t>Share on </a:t>
            </a:r>
            <a:r>
              <a:rPr lang="en-US" b="1" dirty="0" err="1" smtClean="0">
                <a:hlinkClick r:id="rId3" tooltip="Pinterest"/>
              </a:rPr>
              <a:t>pinterest_share</a:t>
            </a:r>
            <a:r>
              <a:rPr lang="en-US" b="1" dirty="0" smtClean="0"/>
              <a:t> </a:t>
            </a:r>
            <a:r>
              <a:rPr lang="en-US" b="1" dirty="0" smtClean="0">
                <a:hlinkClick r:id="rId3"/>
              </a:rPr>
              <a:t>More Sharing Services</a:t>
            </a:r>
            <a:r>
              <a:rPr lang="en-US" b="1" dirty="0" smtClean="0"/>
              <a:t> </a:t>
            </a:r>
          </a:p>
          <a:p>
            <a:r>
              <a:rPr lang="en-US" dirty="0" smtClean="0"/>
              <a:t>A new comet was discovered sling-</a:t>
            </a:r>
            <a:r>
              <a:rPr lang="en-US" dirty="0" err="1" smtClean="0"/>
              <a:t>shotting</a:t>
            </a:r>
            <a:r>
              <a:rPr lang="en-US" dirty="0" smtClean="0"/>
              <a:t> around the sun, as seen in this image from Feb. 20, 2015 by SOHO. </a:t>
            </a:r>
          </a:p>
          <a:p>
            <a:endParaRPr lang="fr-FR" dirty="0"/>
          </a:p>
        </p:txBody>
      </p:sp>
      <p:sp>
        <p:nvSpPr>
          <p:cNvPr id="4" name="Espace réservé du numéro de diapositive 3"/>
          <p:cNvSpPr>
            <a:spLocks noGrp="1"/>
          </p:cNvSpPr>
          <p:nvPr>
            <p:ph type="sldNum" sz="quarter" idx="10"/>
          </p:nvPr>
        </p:nvSpPr>
        <p:spPr/>
        <p:txBody>
          <a:bodyPr/>
          <a:lstStyle/>
          <a:p>
            <a:fld id="{79A26640-E81C-49FE-8654-E4C90DBAEDC8}" type="slidenum">
              <a:rPr lang="fr-FR" altLang="fr-FR" smtClean="0"/>
              <a:pPr/>
              <a:t>10</a:t>
            </a:fld>
            <a:endParaRPr lang="fr-FR" altLang="fr-F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en-US" dirty="0" smtClean="0"/>
              <a:t>Artist concept of MMS, a mission to study how magnetic fields release energy in a process known as magnetic reconnection. MMS consists of four identical observatories that will fly in a tight formation and provide the first three-dimensional view of magnetic reconnection. Launched 12 mars 2015.</a:t>
            </a:r>
          </a:p>
          <a:p>
            <a:r>
              <a:rPr lang="en-US" b="1" i="1" dirty="0" smtClean="0"/>
              <a:t>Credit: NASA</a:t>
            </a:r>
            <a:endParaRPr lang="en-US" dirty="0" smtClean="0"/>
          </a:p>
          <a:p>
            <a:endParaRPr lang="fr-FR" dirty="0"/>
          </a:p>
        </p:txBody>
      </p:sp>
      <p:sp>
        <p:nvSpPr>
          <p:cNvPr id="4" name="Espace réservé du numéro de diapositive 3"/>
          <p:cNvSpPr>
            <a:spLocks noGrp="1"/>
          </p:cNvSpPr>
          <p:nvPr>
            <p:ph type="sldNum" sz="quarter" idx="10"/>
          </p:nvPr>
        </p:nvSpPr>
        <p:spPr/>
        <p:txBody>
          <a:bodyPr/>
          <a:lstStyle/>
          <a:p>
            <a:fld id="{79A26640-E81C-49FE-8654-E4C90DBAEDC8}" type="slidenum">
              <a:rPr lang="fr-FR" altLang="fr-FR" smtClean="0"/>
              <a:pPr/>
              <a:t>11</a:t>
            </a:fld>
            <a:endParaRPr lang="fr-FR" altLang="fr-F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143000" y="1122363"/>
            <a:ext cx="6858000" cy="2387600"/>
          </a:xfrm>
        </p:spPr>
        <p:txBody>
          <a:bodyPr anchor="b"/>
          <a:lstStyle>
            <a:lvl1pPr algn="ctr">
              <a:defRPr sz="6000"/>
            </a:lvl1pPr>
          </a:lstStyle>
          <a:p>
            <a:r>
              <a:rPr lang="fr-FR" smtClean="0"/>
              <a:t>Modifiez le style du titre</a:t>
            </a:r>
            <a:endParaRPr lang="fr-FR"/>
          </a:p>
        </p:txBody>
      </p:sp>
      <p:sp>
        <p:nvSpPr>
          <p:cNvPr id="3" name="Sous-titr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smtClean="0"/>
              <a:t>Modifiez le style des sous-titres du masque</a:t>
            </a:r>
            <a:endParaRPr lang="fr-FR"/>
          </a:p>
        </p:txBody>
      </p:sp>
      <p:sp>
        <p:nvSpPr>
          <p:cNvPr id="4" name="Rectangle 4"/>
          <p:cNvSpPr>
            <a:spLocks noGrp="1" noChangeArrowheads="1"/>
          </p:cNvSpPr>
          <p:nvPr>
            <p:ph type="dt" sz="half" idx="10"/>
          </p:nvPr>
        </p:nvSpPr>
        <p:spPr>
          <a:ln/>
        </p:spPr>
        <p:txBody>
          <a:bodyPr/>
          <a:lstStyle>
            <a:lvl1pPr>
              <a:defRPr/>
            </a:lvl1pPr>
          </a:lstStyle>
          <a:p>
            <a:pPr>
              <a:defRPr/>
            </a:pPr>
            <a:endParaRPr lang="fr-FR" altLang="fr-FR"/>
          </a:p>
        </p:txBody>
      </p:sp>
      <p:sp>
        <p:nvSpPr>
          <p:cNvPr id="5" name="Rectangle 5"/>
          <p:cNvSpPr>
            <a:spLocks noGrp="1" noChangeArrowheads="1"/>
          </p:cNvSpPr>
          <p:nvPr>
            <p:ph type="ftr" sz="quarter" idx="11"/>
          </p:nvPr>
        </p:nvSpPr>
        <p:spPr>
          <a:ln/>
        </p:spPr>
        <p:txBody>
          <a:bodyPr/>
          <a:lstStyle>
            <a:lvl1pPr>
              <a:defRPr/>
            </a:lvl1pPr>
          </a:lstStyle>
          <a:p>
            <a:pPr>
              <a:defRPr/>
            </a:pPr>
            <a:endParaRPr lang="fr-FR" altLang="fr-FR"/>
          </a:p>
        </p:txBody>
      </p:sp>
      <p:sp>
        <p:nvSpPr>
          <p:cNvPr id="6" name="Rectangle 6"/>
          <p:cNvSpPr>
            <a:spLocks noGrp="1" noChangeArrowheads="1"/>
          </p:cNvSpPr>
          <p:nvPr>
            <p:ph type="sldNum" sz="quarter" idx="12"/>
          </p:nvPr>
        </p:nvSpPr>
        <p:spPr>
          <a:ln/>
        </p:spPr>
        <p:txBody>
          <a:bodyPr/>
          <a:lstStyle>
            <a:lvl1pPr>
              <a:defRPr/>
            </a:lvl1pPr>
          </a:lstStyle>
          <a:p>
            <a:fld id="{5F75C0A8-6539-445C-953A-9EAEC0CE6015}" type="slidenum">
              <a:rPr lang="fr-FR" altLang="fr-FR"/>
              <a:pPr/>
              <a:t>‹N°›</a:t>
            </a:fld>
            <a:endParaRPr lang="fr-FR" altLang="fr-F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Rectangle 4"/>
          <p:cNvSpPr>
            <a:spLocks noGrp="1" noChangeArrowheads="1"/>
          </p:cNvSpPr>
          <p:nvPr>
            <p:ph type="dt" sz="half" idx="10"/>
          </p:nvPr>
        </p:nvSpPr>
        <p:spPr>
          <a:ln/>
        </p:spPr>
        <p:txBody>
          <a:bodyPr/>
          <a:lstStyle>
            <a:lvl1pPr>
              <a:defRPr/>
            </a:lvl1pPr>
          </a:lstStyle>
          <a:p>
            <a:pPr>
              <a:defRPr/>
            </a:pPr>
            <a:endParaRPr lang="fr-FR" altLang="fr-FR"/>
          </a:p>
        </p:txBody>
      </p:sp>
      <p:sp>
        <p:nvSpPr>
          <p:cNvPr id="5" name="Rectangle 5"/>
          <p:cNvSpPr>
            <a:spLocks noGrp="1" noChangeArrowheads="1"/>
          </p:cNvSpPr>
          <p:nvPr>
            <p:ph type="ftr" sz="quarter" idx="11"/>
          </p:nvPr>
        </p:nvSpPr>
        <p:spPr>
          <a:ln/>
        </p:spPr>
        <p:txBody>
          <a:bodyPr/>
          <a:lstStyle>
            <a:lvl1pPr>
              <a:defRPr/>
            </a:lvl1pPr>
          </a:lstStyle>
          <a:p>
            <a:pPr>
              <a:defRPr/>
            </a:pPr>
            <a:endParaRPr lang="fr-FR" altLang="fr-FR"/>
          </a:p>
        </p:txBody>
      </p:sp>
      <p:sp>
        <p:nvSpPr>
          <p:cNvPr id="6" name="Rectangle 6"/>
          <p:cNvSpPr>
            <a:spLocks noGrp="1" noChangeArrowheads="1"/>
          </p:cNvSpPr>
          <p:nvPr>
            <p:ph type="sldNum" sz="quarter" idx="12"/>
          </p:nvPr>
        </p:nvSpPr>
        <p:spPr>
          <a:ln/>
        </p:spPr>
        <p:txBody>
          <a:bodyPr/>
          <a:lstStyle>
            <a:lvl1pPr>
              <a:defRPr/>
            </a:lvl1pPr>
          </a:lstStyle>
          <a:p>
            <a:fld id="{CEC51D05-261F-4037-89DC-30584FAD70BC}" type="slidenum">
              <a:rPr lang="fr-FR" altLang="fr-FR"/>
              <a:pPr/>
              <a:t>‹N°›</a:t>
            </a:fld>
            <a:endParaRPr lang="fr-FR" altLang="fr-F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515100" y="609600"/>
            <a:ext cx="1943100" cy="5486400"/>
          </a:xfrm>
        </p:spPr>
        <p:txBody>
          <a:bodyPr vert="eaVert"/>
          <a:lstStyle/>
          <a:p>
            <a:r>
              <a:rPr lang="fr-FR" smtClean="0"/>
              <a:t>Modifiez le style du titre</a:t>
            </a:r>
            <a:endParaRPr lang="fr-FR"/>
          </a:p>
        </p:txBody>
      </p:sp>
      <p:sp>
        <p:nvSpPr>
          <p:cNvPr id="3" name="Espace réservé du texte vertical 2"/>
          <p:cNvSpPr>
            <a:spLocks noGrp="1"/>
          </p:cNvSpPr>
          <p:nvPr>
            <p:ph type="body" orient="vert" idx="1"/>
          </p:nvPr>
        </p:nvSpPr>
        <p:spPr>
          <a:xfrm>
            <a:off x="685800" y="609600"/>
            <a:ext cx="5676900" cy="5486400"/>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Rectangle 4"/>
          <p:cNvSpPr>
            <a:spLocks noGrp="1" noChangeArrowheads="1"/>
          </p:cNvSpPr>
          <p:nvPr>
            <p:ph type="dt" sz="half" idx="10"/>
          </p:nvPr>
        </p:nvSpPr>
        <p:spPr>
          <a:ln/>
        </p:spPr>
        <p:txBody>
          <a:bodyPr/>
          <a:lstStyle>
            <a:lvl1pPr>
              <a:defRPr/>
            </a:lvl1pPr>
          </a:lstStyle>
          <a:p>
            <a:pPr>
              <a:defRPr/>
            </a:pPr>
            <a:endParaRPr lang="fr-FR" altLang="fr-FR"/>
          </a:p>
        </p:txBody>
      </p:sp>
      <p:sp>
        <p:nvSpPr>
          <p:cNvPr id="5" name="Rectangle 5"/>
          <p:cNvSpPr>
            <a:spLocks noGrp="1" noChangeArrowheads="1"/>
          </p:cNvSpPr>
          <p:nvPr>
            <p:ph type="ftr" sz="quarter" idx="11"/>
          </p:nvPr>
        </p:nvSpPr>
        <p:spPr>
          <a:ln/>
        </p:spPr>
        <p:txBody>
          <a:bodyPr/>
          <a:lstStyle>
            <a:lvl1pPr>
              <a:defRPr/>
            </a:lvl1pPr>
          </a:lstStyle>
          <a:p>
            <a:pPr>
              <a:defRPr/>
            </a:pPr>
            <a:endParaRPr lang="fr-FR" altLang="fr-FR"/>
          </a:p>
        </p:txBody>
      </p:sp>
      <p:sp>
        <p:nvSpPr>
          <p:cNvPr id="6" name="Rectangle 6"/>
          <p:cNvSpPr>
            <a:spLocks noGrp="1" noChangeArrowheads="1"/>
          </p:cNvSpPr>
          <p:nvPr>
            <p:ph type="sldNum" sz="quarter" idx="12"/>
          </p:nvPr>
        </p:nvSpPr>
        <p:spPr>
          <a:ln/>
        </p:spPr>
        <p:txBody>
          <a:bodyPr/>
          <a:lstStyle>
            <a:lvl1pPr>
              <a:defRPr/>
            </a:lvl1pPr>
          </a:lstStyle>
          <a:p>
            <a:fld id="{CB2E1620-215F-46E4-ABCB-5BAFC32618BC}" type="slidenum">
              <a:rPr lang="fr-FR" altLang="fr-FR"/>
              <a:pPr/>
              <a:t>‹N°›</a:t>
            </a:fld>
            <a:endParaRPr lang="fr-FR" altLang="fr-F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u">
    <p:spTree>
      <p:nvGrpSpPr>
        <p:cNvPr id="1" name=""/>
        <p:cNvGrpSpPr/>
        <p:nvPr/>
      </p:nvGrpSpPr>
      <p:grpSpPr>
        <a:xfrm>
          <a:off x="0" y="0"/>
          <a:ext cx="0" cy="0"/>
          <a:chOff x="0" y="0"/>
          <a:chExt cx="0" cy="0"/>
        </a:xfrm>
      </p:grpSpPr>
      <p:sp>
        <p:nvSpPr>
          <p:cNvPr id="2" name="Espace réservé du contenu 1"/>
          <p:cNvSpPr>
            <a:spLocks noGrp="1"/>
          </p:cNvSpPr>
          <p:nvPr>
            <p:ph/>
          </p:nvPr>
        </p:nvSpPr>
        <p:spPr>
          <a:xfrm>
            <a:off x="685800" y="609600"/>
            <a:ext cx="7772400" cy="5486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3" name="Rectangle 4"/>
          <p:cNvSpPr>
            <a:spLocks noGrp="1" noChangeArrowheads="1"/>
          </p:cNvSpPr>
          <p:nvPr>
            <p:ph type="dt" sz="half" idx="10"/>
          </p:nvPr>
        </p:nvSpPr>
        <p:spPr>
          <a:ln/>
        </p:spPr>
        <p:txBody>
          <a:bodyPr/>
          <a:lstStyle>
            <a:lvl1pPr>
              <a:defRPr/>
            </a:lvl1pPr>
          </a:lstStyle>
          <a:p>
            <a:pPr>
              <a:defRPr/>
            </a:pPr>
            <a:endParaRPr lang="fr-FR" altLang="fr-FR"/>
          </a:p>
        </p:txBody>
      </p:sp>
      <p:sp>
        <p:nvSpPr>
          <p:cNvPr id="4" name="Rectangle 5"/>
          <p:cNvSpPr>
            <a:spLocks noGrp="1" noChangeArrowheads="1"/>
          </p:cNvSpPr>
          <p:nvPr>
            <p:ph type="ftr" sz="quarter" idx="11"/>
          </p:nvPr>
        </p:nvSpPr>
        <p:spPr>
          <a:ln/>
        </p:spPr>
        <p:txBody>
          <a:bodyPr/>
          <a:lstStyle>
            <a:lvl1pPr>
              <a:defRPr/>
            </a:lvl1pPr>
          </a:lstStyle>
          <a:p>
            <a:pPr>
              <a:defRPr/>
            </a:pPr>
            <a:endParaRPr lang="fr-FR" altLang="fr-FR"/>
          </a:p>
        </p:txBody>
      </p:sp>
      <p:sp>
        <p:nvSpPr>
          <p:cNvPr id="5" name="Rectangle 6"/>
          <p:cNvSpPr>
            <a:spLocks noGrp="1" noChangeArrowheads="1"/>
          </p:cNvSpPr>
          <p:nvPr>
            <p:ph type="sldNum" sz="quarter" idx="12"/>
          </p:nvPr>
        </p:nvSpPr>
        <p:spPr>
          <a:ln/>
        </p:spPr>
        <p:txBody>
          <a:bodyPr/>
          <a:lstStyle>
            <a:lvl1pPr>
              <a:defRPr/>
            </a:lvl1pPr>
          </a:lstStyle>
          <a:p>
            <a:fld id="{25B459CE-2121-40AA-A865-BB9208E082C3}" type="slidenum">
              <a:rPr lang="fr-FR" altLang="fr-FR"/>
              <a:pPr/>
              <a:t>‹N°›</a:t>
            </a:fld>
            <a:endParaRPr lang="fr-FR" altLang="fr-F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Cliquez pour modifier le style du titre</a:t>
            </a:r>
            <a:endParaRPr lang="fr-FR"/>
          </a:p>
        </p:txBody>
      </p:sp>
      <p:sp>
        <p:nvSpPr>
          <p:cNvPr id="3" name="Sous-titr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smtClean="0"/>
              <a:t>Cliquez pour modifier le style des sous-titres du masque</a:t>
            </a:r>
            <a:endParaRPr lang="fr-FR"/>
          </a:p>
        </p:txBody>
      </p:sp>
      <p:sp>
        <p:nvSpPr>
          <p:cNvPr id="4" name="Rectangle 4"/>
          <p:cNvSpPr>
            <a:spLocks noGrp="1" noChangeArrowheads="1"/>
          </p:cNvSpPr>
          <p:nvPr>
            <p:ph type="dt" sz="half" idx="10"/>
          </p:nvPr>
        </p:nvSpPr>
        <p:spPr/>
        <p:txBody>
          <a:bodyPr/>
          <a:lstStyle>
            <a:lvl1pPr eaLnBrk="0" hangingPunct="0">
              <a:defRPr>
                <a:latin typeface="Times New Roman" panose="02020603050405020304" pitchFamily="18" charset="0"/>
              </a:defRPr>
            </a:lvl1pPr>
          </a:lstStyle>
          <a:p>
            <a:pPr>
              <a:defRPr/>
            </a:pPr>
            <a:endParaRPr lang="fr-FR"/>
          </a:p>
        </p:txBody>
      </p:sp>
      <p:sp>
        <p:nvSpPr>
          <p:cNvPr id="5" name="Rectangle 5"/>
          <p:cNvSpPr>
            <a:spLocks noGrp="1" noChangeArrowheads="1"/>
          </p:cNvSpPr>
          <p:nvPr>
            <p:ph type="ftr" sz="quarter" idx="11"/>
          </p:nvPr>
        </p:nvSpPr>
        <p:spPr/>
        <p:txBody>
          <a:bodyPr/>
          <a:lstStyle>
            <a:lvl1pPr eaLnBrk="0" hangingPunct="0">
              <a:defRPr>
                <a:latin typeface="Times New Roman" panose="02020603050405020304" pitchFamily="18" charset="0"/>
              </a:defRPr>
            </a:lvl1pPr>
          </a:lstStyle>
          <a:p>
            <a:pPr>
              <a:defRPr/>
            </a:pPr>
            <a:endParaRPr lang="fr-FR"/>
          </a:p>
        </p:txBody>
      </p:sp>
      <p:sp>
        <p:nvSpPr>
          <p:cNvPr id="6" name="Rectangle 6"/>
          <p:cNvSpPr>
            <a:spLocks noGrp="1" noChangeArrowheads="1"/>
          </p:cNvSpPr>
          <p:nvPr>
            <p:ph type="sldNum" sz="quarter" idx="12"/>
          </p:nvPr>
        </p:nvSpPr>
        <p:spPr/>
        <p:txBody>
          <a:bodyPr/>
          <a:lstStyle>
            <a:lvl1pPr eaLnBrk="0" hangingPunct="0">
              <a:defRPr>
                <a:latin typeface="Times New Roman" pitchFamily="18" charset="0"/>
              </a:defRPr>
            </a:lvl1pPr>
          </a:lstStyle>
          <a:p>
            <a:fld id="{D74275C2-44C0-43C1-AD57-C5EF3CDE90B2}" type="slidenum">
              <a:rPr lang="fr-FR"/>
              <a:pPr/>
              <a:t>‹N°›</a:t>
            </a:fld>
            <a:endParaRPr lang="fr-F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Rectangle 4"/>
          <p:cNvSpPr>
            <a:spLocks noGrp="1" noChangeArrowheads="1"/>
          </p:cNvSpPr>
          <p:nvPr>
            <p:ph type="dt" sz="half" idx="10"/>
          </p:nvPr>
        </p:nvSpPr>
        <p:spPr/>
        <p:txBody>
          <a:bodyPr/>
          <a:lstStyle>
            <a:lvl1pPr eaLnBrk="0" hangingPunct="0">
              <a:defRPr>
                <a:latin typeface="Times New Roman" panose="02020603050405020304" pitchFamily="18" charset="0"/>
              </a:defRPr>
            </a:lvl1pPr>
          </a:lstStyle>
          <a:p>
            <a:pPr>
              <a:defRPr/>
            </a:pPr>
            <a:endParaRPr lang="fr-FR"/>
          </a:p>
        </p:txBody>
      </p:sp>
      <p:sp>
        <p:nvSpPr>
          <p:cNvPr id="5" name="Rectangle 5"/>
          <p:cNvSpPr>
            <a:spLocks noGrp="1" noChangeArrowheads="1"/>
          </p:cNvSpPr>
          <p:nvPr>
            <p:ph type="ftr" sz="quarter" idx="11"/>
          </p:nvPr>
        </p:nvSpPr>
        <p:spPr/>
        <p:txBody>
          <a:bodyPr/>
          <a:lstStyle>
            <a:lvl1pPr eaLnBrk="0" hangingPunct="0">
              <a:defRPr>
                <a:latin typeface="Times New Roman" panose="02020603050405020304" pitchFamily="18" charset="0"/>
              </a:defRPr>
            </a:lvl1pPr>
          </a:lstStyle>
          <a:p>
            <a:pPr>
              <a:defRPr/>
            </a:pPr>
            <a:endParaRPr lang="fr-FR"/>
          </a:p>
        </p:txBody>
      </p:sp>
      <p:sp>
        <p:nvSpPr>
          <p:cNvPr id="6" name="Rectangle 6"/>
          <p:cNvSpPr>
            <a:spLocks noGrp="1" noChangeArrowheads="1"/>
          </p:cNvSpPr>
          <p:nvPr>
            <p:ph type="sldNum" sz="quarter" idx="12"/>
          </p:nvPr>
        </p:nvSpPr>
        <p:spPr/>
        <p:txBody>
          <a:bodyPr/>
          <a:lstStyle>
            <a:lvl1pPr eaLnBrk="0" hangingPunct="0">
              <a:defRPr>
                <a:latin typeface="Times New Roman" pitchFamily="18" charset="0"/>
              </a:defRPr>
            </a:lvl1pPr>
          </a:lstStyle>
          <a:p>
            <a:fld id="{79FA378D-66D2-406C-BC71-9D907671F6FB}" type="slidenum">
              <a:rPr lang="fr-FR"/>
              <a:pPr/>
              <a:t>‹N°›</a:t>
            </a:fld>
            <a:endParaRPr lang="fr-F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Cliquez pour modifier le style du titre</a:t>
            </a:r>
            <a:endParaRPr lang="fr-F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smtClean="0"/>
              <a:t>Cliquez pour modifier les styles du texte du masque</a:t>
            </a:r>
          </a:p>
        </p:txBody>
      </p:sp>
      <p:sp>
        <p:nvSpPr>
          <p:cNvPr id="4" name="Rectangle 4"/>
          <p:cNvSpPr>
            <a:spLocks noGrp="1" noChangeArrowheads="1"/>
          </p:cNvSpPr>
          <p:nvPr>
            <p:ph type="dt" sz="half" idx="10"/>
          </p:nvPr>
        </p:nvSpPr>
        <p:spPr/>
        <p:txBody>
          <a:bodyPr/>
          <a:lstStyle>
            <a:lvl1pPr eaLnBrk="0" hangingPunct="0">
              <a:defRPr>
                <a:latin typeface="Times New Roman" panose="02020603050405020304" pitchFamily="18" charset="0"/>
              </a:defRPr>
            </a:lvl1pPr>
          </a:lstStyle>
          <a:p>
            <a:pPr>
              <a:defRPr/>
            </a:pPr>
            <a:endParaRPr lang="fr-FR"/>
          </a:p>
        </p:txBody>
      </p:sp>
      <p:sp>
        <p:nvSpPr>
          <p:cNvPr id="5" name="Rectangle 5"/>
          <p:cNvSpPr>
            <a:spLocks noGrp="1" noChangeArrowheads="1"/>
          </p:cNvSpPr>
          <p:nvPr>
            <p:ph type="ftr" sz="quarter" idx="11"/>
          </p:nvPr>
        </p:nvSpPr>
        <p:spPr/>
        <p:txBody>
          <a:bodyPr/>
          <a:lstStyle>
            <a:lvl1pPr eaLnBrk="0" hangingPunct="0">
              <a:defRPr>
                <a:latin typeface="Times New Roman" panose="02020603050405020304" pitchFamily="18" charset="0"/>
              </a:defRPr>
            </a:lvl1pPr>
          </a:lstStyle>
          <a:p>
            <a:pPr>
              <a:defRPr/>
            </a:pPr>
            <a:endParaRPr lang="fr-FR"/>
          </a:p>
        </p:txBody>
      </p:sp>
      <p:sp>
        <p:nvSpPr>
          <p:cNvPr id="6" name="Rectangle 6"/>
          <p:cNvSpPr>
            <a:spLocks noGrp="1" noChangeArrowheads="1"/>
          </p:cNvSpPr>
          <p:nvPr>
            <p:ph type="sldNum" sz="quarter" idx="12"/>
          </p:nvPr>
        </p:nvSpPr>
        <p:spPr/>
        <p:txBody>
          <a:bodyPr/>
          <a:lstStyle>
            <a:lvl1pPr eaLnBrk="0" hangingPunct="0">
              <a:defRPr>
                <a:latin typeface="Times New Roman" pitchFamily="18" charset="0"/>
              </a:defRPr>
            </a:lvl1pPr>
          </a:lstStyle>
          <a:p>
            <a:fld id="{96FBBD49-D5D7-4A35-8787-87E7C8FAD2EE}" type="slidenum">
              <a:rPr lang="fr-FR"/>
              <a:pPr/>
              <a:t>‹N°›</a:t>
            </a:fld>
            <a:endParaRPr lang="fr-F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Rectangle 4"/>
          <p:cNvSpPr>
            <a:spLocks noGrp="1" noChangeArrowheads="1"/>
          </p:cNvSpPr>
          <p:nvPr>
            <p:ph type="dt" sz="half" idx="10"/>
          </p:nvPr>
        </p:nvSpPr>
        <p:spPr/>
        <p:txBody>
          <a:bodyPr/>
          <a:lstStyle>
            <a:lvl1pPr eaLnBrk="0" hangingPunct="0">
              <a:defRPr>
                <a:latin typeface="Times New Roman" panose="02020603050405020304" pitchFamily="18" charset="0"/>
              </a:defRPr>
            </a:lvl1pPr>
          </a:lstStyle>
          <a:p>
            <a:pPr>
              <a:defRPr/>
            </a:pPr>
            <a:endParaRPr lang="fr-FR"/>
          </a:p>
        </p:txBody>
      </p:sp>
      <p:sp>
        <p:nvSpPr>
          <p:cNvPr id="6" name="Rectangle 5"/>
          <p:cNvSpPr>
            <a:spLocks noGrp="1" noChangeArrowheads="1"/>
          </p:cNvSpPr>
          <p:nvPr>
            <p:ph type="ftr" sz="quarter" idx="11"/>
          </p:nvPr>
        </p:nvSpPr>
        <p:spPr/>
        <p:txBody>
          <a:bodyPr/>
          <a:lstStyle>
            <a:lvl1pPr eaLnBrk="0" hangingPunct="0">
              <a:defRPr>
                <a:latin typeface="Times New Roman" panose="02020603050405020304" pitchFamily="18" charset="0"/>
              </a:defRPr>
            </a:lvl1pPr>
          </a:lstStyle>
          <a:p>
            <a:pPr>
              <a:defRPr/>
            </a:pPr>
            <a:endParaRPr lang="fr-FR"/>
          </a:p>
        </p:txBody>
      </p:sp>
      <p:sp>
        <p:nvSpPr>
          <p:cNvPr id="7" name="Rectangle 6"/>
          <p:cNvSpPr>
            <a:spLocks noGrp="1" noChangeArrowheads="1"/>
          </p:cNvSpPr>
          <p:nvPr>
            <p:ph type="sldNum" sz="quarter" idx="12"/>
          </p:nvPr>
        </p:nvSpPr>
        <p:spPr/>
        <p:txBody>
          <a:bodyPr/>
          <a:lstStyle>
            <a:lvl1pPr eaLnBrk="0" hangingPunct="0">
              <a:defRPr>
                <a:latin typeface="Times New Roman" pitchFamily="18" charset="0"/>
              </a:defRPr>
            </a:lvl1pPr>
          </a:lstStyle>
          <a:p>
            <a:fld id="{FCB8BC6C-9A08-48DB-AF5A-6976ACF71B17}" type="slidenum">
              <a:rPr lang="fr-FR"/>
              <a:pPr/>
              <a:t>‹N°›</a:t>
            </a:fld>
            <a:endParaRPr lang="fr-F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Cliquez pour modifier le style du titre</a:t>
            </a:r>
            <a:endParaRPr lang="fr-F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Rectangle 4"/>
          <p:cNvSpPr>
            <a:spLocks noGrp="1" noChangeArrowheads="1"/>
          </p:cNvSpPr>
          <p:nvPr>
            <p:ph type="dt" sz="half" idx="10"/>
          </p:nvPr>
        </p:nvSpPr>
        <p:spPr/>
        <p:txBody>
          <a:bodyPr/>
          <a:lstStyle>
            <a:lvl1pPr eaLnBrk="0" hangingPunct="0">
              <a:defRPr>
                <a:latin typeface="Times New Roman" panose="02020603050405020304" pitchFamily="18" charset="0"/>
              </a:defRPr>
            </a:lvl1pPr>
          </a:lstStyle>
          <a:p>
            <a:pPr>
              <a:defRPr/>
            </a:pPr>
            <a:endParaRPr lang="fr-FR"/>
          </a:p>
        </p:txBody>
      </p:sp>
      <p:sp>
        <p:nvSpPr>
          <p:cNvPr id="8" name="Rectangle 5"/>
          <p:cNvSpPr>
            <a:spLocks noGrp="1" noChangeArrowheads="1"/>
          </p:cNvSpPr>
          <p:nvPr>
            <p:ph type="ftr" sz="quarter" idx="11"/>
          </p:nvPr>
        </p:nvSpPr>
        <p:spPr/>
        <p:txBody>
          <a:bodyPr/>
          <a:lstStyle>
            <a:lvl1pPr eaLnBrk="0" hangingPunct="0">
              <a:defRPr>
                <a:latin typeface="Times New Roman" panose="02020603050405020304" pitchFamily="18" charset="0"/>
              </a:defRPr>
            </a:lvl1pPr>
          </a:lstStyle>
          <a:p>
            <a:pPr>
              <a:defRPr/>
            </a:pPr>
            <a:endParaRPr lang="fr-FR"/>
          </a:p>
        </p:txBody>
      </p:sp>
      <p:sp>
        <p:nvSpPr>
          <p:cNvPr id="9" name="Rectangle 6"/>
          <p:cNvSpPr>
            <a:spLocks noGrp="1" noChangeArrowheads="1"/>
          </p:cNvSpPr>
          <p:nvPr>
            <p:ph type="sldNum" sz="quarter" idx="12"/>
          </p:nvPr>
        </p:nvSpPr>
        <p:spPr/>
        <p:txBody>
          <a:bodyPr/>
          <a:lstStyle>
            <a:lvl1pPr eaLnBrk="0" hangingPunct="0">
              <a:defRPr>
                <a:latin typeface="Times New Roman" pitchFamily="18" charset="0"/>
              </a:defRPr>
            </a:lvl1pPr>
          </a:lstStyle>
          <a:p>
            <a:fld id="{40DE72BB-6C31-4079-848B-6EFDD602A84F}" type="slidenum">
              <a:rPr lang="fr-FR"/>
              <a:pPr/>
              <a:t>‹N°›</a:t>
            </a:fld>
            <a:endParaRPr lang="fr-F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Rectangle 4"/>
          <p:cNvSpPr>
            <a:spLocks noGrp="1" noChangeArrowheads="1"/>
          </p:cNvSpPr>
          <p:nvPr>
            <p:ph type="dt" sz="half" idx="10"/>
          </p:nvPr>
        </p:nvSpPr>
        <p:spPr/>
        <p:txBody>
          <a:bodyPr/>
          <a:lstStyle>
            <a:lvl1pPr eaLnBrk="0" hangingPunct="0">
              <a:defRPr>
                <a:latin typeface="Times New Roman" panose="02020603050405020304" pitchFamily="18" charset="0"/>
              </a:defRPr>
            </a:lvl1pPr>
          </a:lstStyle>
          <a:p>
            <a:pPr>
              <a:defRPr/>
            </a:pPr>
            <a:endParaRPr lang="fr-FR"/>
          </a:p>
        </p:txBody>
      </p:sp>
      <p:sp>
        <p:nvSpPr>
          <p:cNvPr id="4" name="Rectangle 5"/>
          <p:cNvSpPr>
            <a:spLocks noGrp="1" noChangeArrowheads="1"/>
          </p:cNvSpPr>
          <p:nvPr>
            <p:ph type="ftr" sz="quarter" idx="11"/>
          </p:nvPr>
        </p:nvSpPr>
        <p:spPr/>
        <p:txBody>
          <a:bodyPr/>
          <a:lstStyle>
            <a:lvl1pPr eaLnBrk="0" hangingPunct="0">
              <a:defRPr>
                <a:latin typeface="Times New Roman" panose="02020603050405020304" pitchFamily="18" charset="0"/>
              </a:defRPr>
            </a:lvl1pPr>
          </a:lstStyle>
          <a:p>
            <a:pPr>
              <a:defRPr/>
            </a:pPr>
            <a:endParaRPr lang="fr-FR"/>
          </a:p>
        </p:txBody>
      </p:sp>
      <p:sp>
        <p:nvSpPr>
          <p:cNvPr id="5" name="Rectangle 6"/>
          <p:cNvSpPr>
            <a:spLocks noGrp="1" noChangeArrowheads="1"/>
          </p:cNvSpPr>
          <p:nvPr>
            <p:ph type="sldNum" sz="quarter" idx="12"/>
          </p:nvPr>
        </p:nvSpPr>
        <p:spPr/>
        <p:txBody>
          <a:bodyPr/>
          <a:lstStyle>
            <a:lvl1pPr eaLnBrk="0" hangingPunct="0">
              <a:defRPr>
                <a:latin typeface="Times New Roman" pitchFamily="18" charset="0"/>
              </a:defRPr>
            </a:lvl1pPr>
          </a:lstStyle>
          <a:p>
            <a:fld id="{0E94D4D2-39E6-4686-85F5-E7DAB75B7580}" type="slidenum">
              <a:rPr lang="fr-FR"/>
              <a:pPr/>
              <a:t>‹N°›</a:t>
            </a:fld>
            <a:endParaRPr lang="fr-F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0" hangingPunct="0">
              <a:defRPr>
                <a:latin typeface="Times New Roman" panose="02020603050405020304" pitchFamily="18" charset="0"/>
              </a:defRPr>
            </a:lvl1pPr>
          </a:lstStyle>
          <a:p>
            <a:pPr>
              <a:defRPr/>
            </a:pPr>
            <a:endParaRPr lang="fr-FR"/>
          </a:p>
        </p:txBody>
      </p:sp>
      <p:sp>
        <p:nvSpPr>
          <p:cNvPr id="3" name="Rectangle 5"/>
          <p:cNvSpPr>
            <a:spLocks noGrp="1" noChangeArrowheads="1"/>
          </p:cNvSpPr>
          <p:nvPr>
            <p:ph type="ftr" sz="quarter" idx="11"/>
          </p:nvPr>
        </p:nvSpPr>
        <p:spPr/>
        <p:txBody>
          <a:bodyPr/>
          <a:lstStyle>
            <a:lvl1pPr eaLnBrk="0" hangingPunct="0">
              <a:defRPr>
                <a:latin typeface="Times New Roman" panose="02020603050405020304" pitchFamily="18" charset="0"/>
              </a:defRPr>
            </a:lvl1pPr>
          </a:lstStyle>
          <a:p>
            <a:pPr>
              <a:defRPr/>
            </a:pPr>
            <a:endParaRPr lang="fr-FR"/>
          </a:p>
        </p:txBody>
      </p:sp>
      <p:sp>
        <p:nvSpPr>
          <p:cNvPr id="4" name="Rectangle 6"/>
          <p:cNvSpPr>
            <a:spLocks noGrp="1" noChangeArrowheads="1"/>
          </p:cNvSpPr>
          <p:nvPr>
            <p:ph type="sldNum" sz="quarter" idx="12"/>
          </p:nvPr>
        </p:nvSpPr>
        <p:spPr/>
        <p:txBody>
          <a:bodyPr/>
          <a:lstStyle>
            <a:lvl1pPr eaLnBrk="0" hangingPunct="0">
              <a:defRPr>
                <a:latin typeface="Times New Roman" pitchFamily="18" charset="0"/>
              </a:defRPr>
            </a:lvl1pPr>
          </a:lstStyle>
          <a:p>
            <a:fld id="{23FA1A0F-2D1A-4172-9FE5-C27B27B625BD}" type="slidenum">
              <a:rPr lang="fr-FR"/>
              <a:pPr/>
              <a:t>‹N°›</a:t>
            </a:fld>
            <a:endParaRPr lang="fr-F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Rectangle 4"/>
          <p:cNvSpPr>
            <a:spLocks noGrp="1" noChangeArrowheads="1"/>
          </p:cNvSpPr>
          <p:nvPr>
            <p:ph type="dt" sz="half" idx="10"/>
          </p:nvPr>
        </p:nvSpPr>
        <p:spPr>
          <a:ln/>
        </p:spPr>
        <p:txBody>
          <a:bodyPr/>
          <a:lstStyle>
            <a:lvl1pPr>
              <a:defRPr/>
            </a:lvl1pPr>
          </a:lstStyle>
          <a:p>
            <a:pPr>
              <a:defRPr/>
            </a:pPr>
            <a:endParaRPr lang="fr-FR" altLang="fr-FR"/>
          </a:p>
        </p:txBody>
      </p:sp>
      <p:sp>
        <p:nvSpPr>
          <p:cNvPr id="5" name="Rectangle 5"/>
          <p:cNvSpPr>
            <a:spLocks noGrp="1" noChangeArrowheads="1"/>
          </p:cNvSpPr>
          <p:nvPr>
            <p:ph type="ftr" sz="quarter" idx="11"/>
          </p:nvPr>
        </p:nvSpPr>
        <p:spPr>
          <a:ln/>
        </p:spPr>
        <p:txBody>
          <a:bodyPr/>
          <a:lstStyle>
            <a:lvl1pPr>
              <a:defRPr/>
            </a:lvl1pPr>
          </a:lstStyle>
          <a:p>
            <a:pPr>
              <a:defRPr/>
            </a:pPr>
            <a:endParaRPr lang="fr-FR" altLang="fr-FR"/>
          </a:p>
        </p:txBody>
      </p:sp>
      <p:sp>
        <p:nvSpPr>
          <p:cNvPr id="6" name="Rectangle 6"/>
          <p:cNvSpPr>
            <a:spLocks noGrp="1" noChangeArrowheads="1"/>
          </p:cNvSpPr>
          <p:nvPr>
            <p:ph type="sldNum" sz="quarter" idx="12"/>
          </p:nvPr>
        </p:nvSpPr>
        <p:spPr>
          <a:ln/>
        </p:spPr>
        <p:txBody>
          <a:bodyPr/>
          <a:lstStyle>
            <a:lvl1pPr>
              <a:defRPr/>
            </a:lvl1pPr>
          </a:lstStyle>
          <a:p>
            <a:fld id="{563F9C84-34EF-4FC4-AB63-0317785B2A45}" type="slidenum">
              <a:rPr lang="fr-FR" altLang="fr-FR"/>
              <a:pPr/>
              <a:t>‹N°›</a:t>
            </a:fld>
            <a:endParaRPr lang="fr-FR" altLang="fr-F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Cliquez pour modifier le style du titre</a:t>
            </a:r>
            <a:endParaRPr lang="fr-F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Rectangle 4"/>
          <p:cNvSpPr>
            <a:spLocks noGrp="1" noChangeArrowheads="1"/>
          </p:cNvSpPr>
          <p:nvPr>
            <p:ph type="dt" sz="half" idx="10"/>
          </p:nvPr>
        </p:nvSpPr>
        <p:spPr/>
        <p:txBody>
          <a:bodyPr/>
          <a:lstStyle>
            <a:lvl1pPr eaLnBrk="0" hangingPunct="0">
              <a:defRPr>
                <a:latin typeface="Times New Roman" panose="02020603050405020304" pitchFamily="18" charset="0"/>
              </a:defRPr>
            </a:lvl1pPr>
          </a:lstStyle>
          <a:p>
            <a:pPr>
              <a:defRPr/>
            </a:pPr>
            <a:endParaRPr lang="fr-FR"/>
          </a:p>
        </p:txBody>
      </p:sp>
      <p:sp>
        <p:nvSpPr>
          <p:cNvPr id="6" name="Rectangle 5"/>
          <p:cNvSpPr>
            <a:spLocks noGrp="1" noChangeArrowheads="1"/>
          </p:cNvSpPr>
          <p:nvPr>
            <p:ph type="ftr" sz="quarter" idx="11"/>
          </p:nvPr>
        </p:nvSpPr>
        <p:spPr/>
        <p:txBody>
          <a:bodyPr/>
          <a:lstStyle>
            <a:lvl1pPr eaLnBrk="0" hangingPunct="0">
              <a:defRPr>
                <a:latin typeface="Times New Roman" panose="02020603050405020304" pitchFamily="18" charset="0"/>
              </a:defRPr>
            </a:lvl1pPr>
          </a:lstStyle>
          <a:p>
            <a:pPr>
              <a:defRPr/>
            </a:pPr>
            <a:endParaRPr lang="fr-FR"/>
          </a:p>
        </p:txBody>
      </p:sp>
      <p:sp>
        <p:nvSpPr>
          <p:cNvPr id="7" name="Rectangle 6"/>
          <p:cNvSpPr>
            <a:spLocks noGrp="1" noChangeArrowheads="1"/>
          </p:cNvSpPr>
          <p:nvPr>
            <p:ph type="sldNum" sz="quarter" idx="12"/>
          </p:nvPr>
        </p:nvSpPr>
        <p:spPr/>
        <p:txBody>
          <a:bodyPr/>
          <a:lstStyle>
            <a:lvl1pPr eaLnBrk="0" hangingPunct="0">
              <a:defRPr>
                <a:latin typeface="Times New Roman" pitchFamily="18" charset="0"/>
              </a:defRPr>
            </a:lvl1pPr>
          </a:lstStyle>
          <a:p>
            <a:fld id="{49A47F80-D584-40F8-9273-369BA8513CD9}" type="slidenum">
              <a:rPr lang="fr-FR"/>
              <a:pPr/>
              <a:t>‹N°›</a:t>
            </a:fld>
            <a:endParaRPr lang="fr-F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Cliquez pour modifier le style du titre</a:t>
            </a:r>
            <a:endParaRPr lang="fr-F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smtClean="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Rectangle 4"/>
          <p:cNvSpPr>
            <a:spLocks noGrp="1" noChangeArrowheads="1"/>
          </p:cNvSpPr>
          <p:nvPr>
            <p:ph type="dt" sz="half" idx="10"/>
          </p:nvPr>
        </p:nvSpPr>
        <p:spPr/>
        <p:txBody>
          <a:bodyPr/>
          <a:lstStyle>
            <a:lvl1pPr eaLnBrk="0" hangingPunct="0">
              <a:defRPr>
                <a:latin typeface="Times New Roman" panose="02020603050405020304" pitchFamily="18" charset="0"/>
              </a:defRPr>
            </a:lvl1pPr>
          </a:lstStyle>
          <a:p>
            <a:pPr>
              <a:defRPr/>
            </a:pPr>
            <a:endParaRPr lang="fr-FR"/>
          </a:p>
        </p:txBody>
      </p:sp>
      <p:sp>
        <p:nvSpPr>
          <p:cNvPr id="6" name="Rectangle 5"/>
          <p:cNvSpPr>
            <a:spLocks noGrp="1" noChangeArrowheads="1"/>
          </p:cNvSpPr>
          <p:nvPr>
            <p:ph type="ftr" sz="quarter" idx="11"/>
          </p:nvPr>
        </p:nvSpPr>
        <p:spPr/>
        <p:txBody>
          <a:bodyPr/>
          <a:lstStyle>
            <a:lvl1pPr eaLnBrk="0" hangingPunct="0">
              <a:defRPr>
                <a:latin typeface="Times New Roman" panose="02020603050405020304" pitchFamily="18" charset="0"/>
              </a:defRPr>
            </a:lvl1pPr>
          </a:lstStyle>
          <a:p>
            <a:pPr>
              <a:defRPr/>
            </a:pPr>
            <a:endParaRPr lang="fr-FR"/>
          </a:p>
        </p:txBody>
      </p:sp>
      <p:sp>
        <p:nvSpPr>
          <p:cNvPr id="7" name="Rectangle 6"/>
          <p:cNvSpPr>
            <a:spLocks noGrp="1" noChangeArrowheads="1"/>
          </p:cNvSpPr>
          <p:nvPr>
            <p:ph type="sldNum" sz="quarter" idx="12"/>
          </p:nvPr>
        </p:nvSpPr>
        <p:spPr/>
        <p:txBody>
          <a:bodyPr/>
          <a:lstStyle>
            <a:lvl1pPr eaLnBrk="0" hangingPunct="0">
              <a:defRPr>
                <a:latin typeface="Times New Roman" pitchFamily="18" charset="0"/>
              </a:defRPr>
            </a:lvl1pPr>
          </a:lstStyle>
          <a:p>
            <a:fld id="{D1E7B978-C1AC-4116-B7A9-8D94760DCF28}" type="slidenum">
              <a:rPr lang="fr-FR"/>
              <a:pPr/>
              <a:t>‹N°›</a:t>
            </a:fld>
            <a:endParaRPr lang="fr-F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Rectangle 4"/>
          <p:cNvSpPr>
            <a:spLocks noGrp="1" noChangeArrowheads="1"/>
          </p:cNvSpPr>
          <p:nvPr>
            <p:ph type="dt" sz="half" idx="10"/>
          </p:nvPr>
        </p:nvSpPr>
        <p:spPr/>
        <p:txBody>
          <a:bodyPr/>
          <a:lstStyle>
            <a:lvl1pPr eaLnBrk="0" hangingPunct="0">
              <a:defRPr>
                <a:latin typeface="Times New Roman" panose="02020603050405020304" pitchFamily="18" charset="0"/>
              </a:defRPr>
            </a:lvl1pPr>
          </a:lstStyle>
          <a:p>
            <a:pPr>
              <a:defRPr/>
            </a:pPr>
            <a:endParaRPr lang="fr-FR"/>
          </a:p>
        </p:txBody>
      </p:sp>
      <p:sp>
        <p:nvSpPr>
          <p:cNvPr id="5" name="Rectangle 5"/>
          <p:cNvSpPr>
            <a:spLocks noGrp="1" noChangeArrowheads="1"/>
          </p:cNvSpPr>
          <p:nvPr>
            <p:ph type="ftr" sz="quarter" idx="11"/>
          </p:nvPr>
        </p:nvSpPr>
        <p:spPr/>
        <p:txBody>
          <a:bodyPr/>
          <a:lstStyle>
            <a:lvl1pPr eaLnBrk="0" hangingPunct="0">
              <a:defRPr>
                <a:latin typeface="Times New Roman" panose="02020603050405020304" pitchFamily="18" charset="0"/>
              </a:defRPr>
            </a:lvl1pPr>
          </a:lstStyle>
          <a:p>
            <a:pPr>
              <a:defRPr/>
            </a:pPr>
            <a:endParaRPr lang="fr-FR"/>
          </a:p>
        </p:txBody>
      </p:sp>
      <p:sp>
        <p:nvSpPr>
          <p:cNvPr id="6" name="Rectangle 6"/>
          <p:cNvSpPr>
            <a:spLocks noGrp="1" noChangeArrowheads="1"/>
          </p:cNvSpPr>
          <p:nvPr>
            <p:ph type="sldNum" sz="quarter" idx="12"/>
          </p:nvPr>
        </p:nvSpPr>
        <p:spPr/>
        <p:txBody>
          <a:bodyPr/>
          <a:lstStyle>
            <a:lvl1pPr eaLnBrk="0" hangingPunct="0">
              <a:defRPr>
                <a:latin typeface="Times New Roman" pitchFamily="18" charset="0"/>
              </a:defRPr>
            </a:lvl1pPr>
          </a:lstStyle>
          <a:p>
            <a:fld id="{7CD3E6EB-3EA4-483F-9366-FBEA2FA09137}" type="slidenum">
              <a:rPr lang="fr-FR"/>
              <a:pPr/>
              <a:t>‹N°›</a:t>
            </a:fld>
            <a:endParaRPr lang="fr-F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smtClean="0"/>
              <a:t>Cliquez pour modifier le style du titre</a:t>
            </a:r>
            <a:endParaRPr lang="fr-F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Rectangle 4"/>
          <p:cNvSpPr>
            <a:spLocks noGrp="1" noChangeArrowheads="1"/>
          </p:cNvSpPr>
          <p:nvPr>
            <p:ph type="dt" sz="half" idx="10"/>
          </p:nvPr>
        </p:nvSpPr>
        <p:spPr/>
        <p:txBody>
          <a:bodyPr/>
          <a:lstStyle>
            <a:lvl1pPr eaLnBrk="0" hangingPunct="0">
              <a:defRPr>
                <a:latin typeface="Times New Roman" panose="02020603050405020304" pitchFamily="18" charset="0"/>
              </a:defRPr>
            </a:lvl1pPr>
          </a:lstStyle>
          <a:p>
            <a:pPr>
              <a:defRPr/>
            </a:pPr>
            <a:endParaRPr lang="fr-FR"/>
          </a:p>
        </p:txBody>
      </p:sp>
      <p:sp>
        <p:nvSpPr>
          <p:cNvPr id="5" name="Rectangle 5"/>
          <p:cNvSpPr>
            <a:spLocks noGrp="1" noChangeArrowheads="1"/>
          </p:cNvSpPr>
          <p:nvPr>
            <p:ph type="ftr" sz="quarter" idx="11"/>
          </p:nvPr>
        </p:nvSpPr>
        <p:spPr/>
        <p:txBody>
          <a:bodyPr/>
          <a:lstStyle>
            <a:lvl1pPr eaLnBrk="0" hangingPunct="0">
              <a:defRPr>
                <a:latin typeface="Times New Roman" panose="02020603050405020304" pitchFamily="18" charset="0"/>
              </a:defRPr>
            </a:lvl1pPr>
          </a:lstStyle>
          <a:p>
            <a:pPr>
              <a:defRPr/>
            </a:pPr>
            <a:endParaRPr lang="fr-FR"/>
          </a:p>
        </p:txBody>
      </p:sp>
      <p:sp>
        <p:nvSpPr>
          <p:cNvPr id="6" name="Rectangle 6"/>
          <p:cNvSpPr>
            <a:spLocks noGrp="1" noChangeArrowheads="1"/>
          </p:cNvSpPr>
          <p:nvPr>
            <p:ph type="sldNum" sz="quarter" idx="12"/>
          </p:nvPr>
        </p:nvSpPr>
        <p:spPr/>
        <p:txBody>
          <a:bodyPr/>
          <a:lstStyle>
            <a:lvl1pPr eaLnBrk="0" hangingPunct="0">
              <a:defRPr>
                <a:latin typeface="Times New Roman" pitchFamily="18" charset="0"/>
              </a:defRPr>
            </a:lvl1pPr>
          </a:lstStyle>
          <a:p>
            <a:fld id="{EB37240F-68E1-4270-A764-F2A4A0312F78}" type="slidenum">
              <a:rPr lang="fr-FR"/>
              <a:pPr/>
              <a:t>‹N°›</a:t>
            </a:fld>
            <a:endParaRPr lang="fr-F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Cliquez pour modifier le style du titre</a:t>
            </a:r>
            <a:endParaRPr lang="fr-FR"/>
          </a:p>
        </p:txBody>
      </p:sp>
      <p:sp>
        <p:nvSpPr>
          <p:cNvPr id="3" name="Sous-titr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smtClean="0"/>
              <a:t>Cliquez pour modifier le style des sous-titres du masque</a:t>
            </a:r>
            <a:endParaRPr lang="fr-FR"/>
          </a:p>
        </p:txBody>
      </p:sp>
      <p:sp>
        <p:nvSpPr>
          <p:cNvPr id="4" name="Rectangle 4"/>
          <p:cNvSpPr>
            <a:spLocks noGrp="1" noChangeArrowheads="1"/>
          </p:cNvSpPr>
          <p:nvPr>
            <p:ph type="dt" sz="half" idx="10"/>
          </p:nvPr>
        </p:nvSpPr>
        <p:spPr/>
        <p:txBody>
          <a:bodyPr/>
          <a:lstStyle>
            <a:lvl1pPr eaLnBrk="0" hangingPunct="0">
              <a:defRPr>
                <a:latin typeface="Times New Roman" panose="02020603050405020304" pitchFamily="18" charset="0"/>
              </a:defRPr>
            </a:lvl1pPr>
          </a:lstStyle>
          <a:p>
            <a:pPr>
              <a:defRPr/>
            </a:pPr>
            <a:endParaRPr lang="fr-FR"/>
          </a:p>
        </p:txBody>
      </p:sp>
      <p:sp>
        <p:nvSpPr>
          <p:cNvPr id="5" name="Rectangle 5"/>
          <p:cNvSpPr>
            <a:spLocks noGrp="1" noChangeArrowheads="1"/>
          </p:cNvSpPr>
          <p:nvPr>
            <p:ph type="ftr" sz="quarter" idx="11"/>
          </p:nvPr>
        </p:nvSpPr>
        <p:spPr/>
        <p:txBody>
          <a:bodyPr/>
          <a:lstStyle>
            <a:lvl1pPr eaLnBrk="0" hangingPunct="0">
              <a:defRPr>
                <a:latin typeface="Times New Roman" panose="02020603050405020304" pitchFamily="18" charset="0"/>
              </a:defRPr>
            </a:lvl1pPr>
          </a:lstStyle>
          <a:p>
            <a:pPr>
              <a:defRPr/>
            </a:pPr>
            <a:endParaRPr lang="fr-FR"/>
          </a:p>
        </p:txBody>
      </p:sp>
      <p:sp>
        <p:nvSpPr>
          <p:cNvPr id="6" name="Rectangle 6"/>
          <p:cNvSpPr>
            <a:spLocks noGrp="1" noChangeArrowheads="1"/>
          </p:cNvSpPr>
          <p:nvPr>
            <p:ph type="sldNum" sz="quarter" idx="12"/>
          </p:nvPr>
        </p:nvSpPr>
        <p:spPr/>
        <p:txBody>
          <a:bodyPr/>
          <a:lstStyle>
            <a:lvl1pPr eaLnBrk="0" hangingPunct="0">
              <a:defRPr>
                <a:latin typeface="Times New Roman" pitchFamily="18" charset="0"/>
              </a:defRPr>
            </a:lvl1pPr>
          </a:lstStyle>
          <a:p>
            <a:fld id="{0159EB22-130F-4C5A-9474-FEF5260F7F60}" type="slidenum">
              <a:rPr lang="fr-FR"/>
              <a:pPr/>
              <a:t>‹N°›</a:t>
            </a:fld>
            <a:endParaRPr lang="fr-F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Rectangle 4"/>
          <p:cNvSpPr>
            <a:spLocks noGrp="1" noChangeArrowheads="1"/>
          </p:cNvSpPr>
          <p:nvPr>
            <p:ph type="dt" sz="half" idx="10"/>
          </p:nvPr>
        </p:nvSpPr>
        <p:spPr/>
        <p:txBody>
          <a:bodyPr/>
          <a:lstStyle>
            <a:lvl1pPr eaLnBrk="0" hangingPunct="0">
              <a:defRPr>
                <a:latin typeface="Times New Roman" panose="02020603050405020304" pitchFamily="18" charset="0"/>
              </a:defRPr>
            </a:lvl1pPr>
          </a:lstStyle>
          <a:p>
            <a:pPr>
              <a:defRPr/>
            </a:pPr>
            <a:endParaRPr lang="fr-FR"/>
          </a:p>
        </p:txBody>
      </p:sp>
      <p:sp>
        <p:nvSpPr>
          <p:cNvPr id="5" name="Rectangle 5"/>
          <p:cNvSpPr>
            <a:spLocks noGrp="1" noChangeArrowheads="1"/>
          </p:cNvSpPr>
          <p:nvPr>
            <p:ph type="ftr" sz="quarter" idx="11"/>
          </p:nvPr>
        </p:nvSpPr>
        <p:spPr/>
        <p:txBody>
          <a:bodyPr/>
          <a:lstStyle>
            <a:lvl1pPr eaLnBrk="0" hangingPunct="0">
              <a:defRPr>
                <a:latin typeface="Times New Roman" panose="02020603050405020304" pitchFamily="18" charset="0"/>
              </a:defRPr>
            </a:lvl1pPr>
          </a:lstStyle>
          <a:p>
            <a:pPr>
              <a:defRPr/>
            </a:pPr>
            <a:endParaRPr lang="fr-FR"/>
          </a:p>
        </p:txBody>
      </p:sp>
      <p:sp>
        <p:nvSpPr>
          <p:cNvPr id="6" name="Rectangle 6"/>
          <p:cNvSpPr>
            <a:spLocks noGrp="1" noChangeArrowheads="1"/>
          </p:cNvSpPr>
          <p:nvPr>
            <p:ph type="sldNum" sz="quarter" idx="12"/>
          </p:nvPr>
        </p:nvSpPr>
        <p:spPr/>
        <p:txBody>
          <a:bodyPr/>
          <a:lstStyle>
            <a:lvl1pPr eaLnBrk="0" hangingPunct="0">
              <a:defRPr>
                <a:latin typeface="Times New Roman" pitchFamily="18" charset="0"/>
              </a:defRPr>
            </a:lvl1pPr>
          </a:lstStyle>
          <a:p>
            <a:fld id="{A5B64053-4D68-4BAB-81EB-CFE3F2CB328B}" type="slidenum">
              <a:rPr lang="fr-FR"/>
              <a:pPr/>
              <a:t>‹N°›</a:t>
            </a:fld>
            <a:endParaRPr lang="fr-F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Cliquez pour modifier le style du titre</a:t>
            </a:r>
            <a:endParaRPr lang="fr-F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smtClean="0"/>
              <a:t>Cliquez pour modifier les styles du texte du masque</a:t>
            </a:r>
          </a:p>
        </p:txBody>
      </p:sp>
      <p:sp>
        <p:nvSpPr>
          <p:cNvPr id="4" name="Rectangle 4"/>
          <p:cNvSpPr>
            <a:spLocks noGrp="1" noChangeArrowheads="1"/>
          </p:cNvSpPr>
          <p:nvPr>
            <p:ph type="dt" sz="half" idx="10"/>
          </p:nvPr>
        </p:nvSpPr>
        <p:spPr/>
        <p:txBody>
          <a:bodyPr/>
          <a:lstStyle>
            <a:lvl1pPr eaLnBrk="0" hangingPunct="0">
              <a:defRPr>
                <a:latin typeface="Times New Roman" panose="02020603050405020304" pitchFamily="18" charset="0"/>
              </a:defRPr>
            </a:lvl1pPr>
          </a:lstStyle>
          <a:p>
            <a:pPr>
              <a:defRPr/>
            </a:pPr>
            <a:endParaRPr lang="fr-FR"/>
          </a:p>
        </p:txBody>
      </p:sp>
      <p:sp>
        <p:nvSpPr>
          <p:cNvPr id="5" name="Rectangle 5"/>
          <p:cNvSpPr>
            <a:spLocks noGrp="1" noChangeArrowheads="1"/>
          </p:cNvSpPr>
          <p:nvPr>
            <p:ph type="ftr" sz="quarter" idx="11"/>
          </p:nvPr>
        </p:nvSpPr>
        <p:spPr/>
        <p:txBody>
          <a:bodyPr/>
          <a:lstStyle>
            <a:lvl1pPr eaLnBrk="0" hangingPunct="0">
              <a:defRPr>
                <a:latin typeface="Times New Roman" panose="02020603050405020304" pitchFamily="18" charset="0"/>
              </a:defRPr>
            </a:lvl1pPr>
          </a:lstStyle>
          <a:p>
            <a:pPr>
              <a:defRPr/>
            </a:pPr>
            <a:endParaRPr lang="fr-FR"/>
          </a:p>
        </p:txBody>
      </p:sp>
      <p:sp>
        <p:nvSpPr>
          <p:cNvPr id="6" name="Rectangle 6"/>
          <p:cNvSpPr>
            <a:spLocks noGrp="1" noChangeArrowheads="1"/>
          </p:cNvSpPr>
          <p:nvPr>
            <p:ph type="sldNum" sz="quarter" idx="12"/>
          </p:nvPr>
        </p:nvSpPr>
        <p:spPr/>
        <p:txBody>
          <a:bodyPr/>
          <a:lstStyle>
            <a:lvl1pPr eaLnBrk="0" hangingPunct="0">
              <a:defRPr>
                <a:latin typeface="Times New Roman" pitchFamily="18" charset="0"/>
              </a:defRPr>
            </a:lvl1pPr>
          </a:lstStyle>
          <a:p>
            <a:fld id="{C1B58975-B993-4C5C-B6CA-99CE4CE528C5}" type="slidenum">
              <a:rPr lang="fr-FR"/>
              <a:pPr/>
              <a:t>‹N°›</a:t>
            </a:fld>
            <a:endParaRPr lang="fr-F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Rectangle 4"/>
          <p:cNvSpPr>
            <a:spLocks noGrp="1" noChangeArrowheads="1"/>
          </p:cNvSpPr>
          <p:nvPr>
            <p:ph type="dt" sz="half" idx="10"/>
          </p:nvPr>
        </p:nvSpPr>
        <p:spPr/>
        <p:txBody>
          <a:bodyPr/>
          <a:lstStyle>
            <a:lvl1pPr eaLnBrk="0" hangingPunct="0">
              <a:defRPr>
                <a:latin typeface="Times New Roman" panose="02020603050405020304" pitchFamily="18" charset="0"/>
              </a:defRPr>
            </a:lvl1pPr>
          </a:lstStyle>
          <a:p>
            <a:pPr>
              <a:defRPr/>
            </a:pPr>
            <a:endParaRPr lang="fr-FR"/>
          </a:p>
        </p:txBody>
      </p:sp>
      <p:sp>
        <p:nvSpPr>
          <p:cNvPr id="6" name="Rectangle 5"/>
          <p:cNvSpPr>
            <a:spLocks noGrp="1" noChangeArrowheads="1"/>
          </p:cNvSpPr>
          <p:nvPr>
            <p:ph type="ftr" sz="quarter" idx="11"/>
          </p:nvPr>
        </p:nvSpPr>
        <p:spPr/>
        <p:txBody>
          <a:bodyPr/>
          <a:lstStyle>
            <a:lvl1pPr eaLnBrk="0" hangingPunct="0">
              <a:defRPr>
                <a:latin typeface="Times New Roman" panose="02020603050405020304" pitchFamily="18" charset="0"/>
              </a:defRPr>
            </a:lvl1pPr>
          </a:lstStyle>
          <a:p>
            <a:pPr>
              <a:defRPr/>
            </a:pPr>
            <a:endParaRPr lang="fr-FR"/>
          </a:p>
        </p:txBody>
      </p:sp>
      <p:sp>
        <p:nvSpPr>
          <p:cNvPr id="7" name="Rectangle 6"/>
          <p:cNvSpPr>
            <a:spLocks noGrp="1" noChangeArrowheads="1"/>
          </p:cNvSpPr>
          <p:nvPr>
            <p:ph type="sldNum" sz="quarter" idx="12"/>
          </p:nvPr>
        </p:nvSpPr>
        <p:spPr/>
        <p:txBody>
          <a:bodyPr/>
          <a:lstStyle>
            <a:lvl1pPr eaLnBrk="0" hangingPunct="0">
              <a:defRPr>
                <a:latin typeface="Times New Roman" pitchFamily="18" charset="0"/>
              </a:defRPr>
            </a:lvl1pPr>
          </a:lstStyle>
          <a:p>
            <a:fld id="{A9501180-3530-4A3F-B088-911A2C869133}" type="slidenum">
              <a:rPr lang="fr-FR"/>
              <a:pPr/>
              <a:t>‹N°›</a:t>
            </a:fld>
            <a:endParaRPr lang="fr-F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Cliquez pour modifier le style du titre</a:t>
            </a:r>
            <a:endParaRPr lang="fr-F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Rectangle 4"/>
          <p:cNvSpPr>
            <a:spLocks noGrp="1" noChangeArrowheads="1"/>
          </p:cNvSpPr>
          <p:nvPr>
            <p:ph type="dt" sz="half" idx="10"/>
          </p:nvPr>
        </p:nvSpPr>
        <p:spPr/>
        <p:txBody>
          <a:bodyPr/>
          <a:lstStyle>
            <a:lvl1pPr eaLnBrk="0" hangingPunct="0">
              <a:defRPr>
                <a:latin typeface="Times New Roman" panose="02020603050405020304" pitchFamily="18" charset="0"/>
              </a:defRPr>
            </a:lvl1pPr>
          </a:lstStyle>
          <a:p>
            <a:pPr>
              <a:defRPr/>
            </a:pPr>
            <a:endParaRPr lang="fr-FR"/>
          </a:p>
        </p:txBody>
      </p:sp>
      <p:sp>
        <p:nvSpPr>
          <p:cNvPr id="8" name="Rectangle 5"/>
          <p:cNvSpPr>
            <a:spLocks noGrp="1" noChangeArrowheads="1"/>
          </p:cNvSpPr>
          <p:nvPr>
            <p:ph type="ftr" sz="quarter" idx="11"/>
          </p:nvPr>
        </p:nvSpPr>
        <p:spPr/>
        <p:txBody>
          <a:bodyPr/>
          <a:lstStyle>
            <a:lvl1pPr eaLnBrk="0" hangingPunct="0">
              <a:defRPr>
                <a:latin typeface="Times New Roman" panose="02020603050405020304" pitchFamily="18" charset="0"/>
              </a:defRPr>
            </a:lvl1pPr>
          </a:lstStyle>
          <a:p>
            <a:pPr>
              <a:defRPr/>
            </a:pPr>
            <a:endParaRPr lang="fr-FR"/>
          </a:p>
        </p:txBody>
      </p:sp>
      <p:sp>
        <p:nvSpPr>
          <p:cNvPr id="9" name="Rectangle 6"/>
          <p:cNvSpPr>
            <a:spLocks noGrp="1" noChangeArrowheads="1"/>
          </p:cNvSpPr>
          <p:nvPr>
            <p:ph type="sldNum" sz="quarter" idx="12"/>
          </p:nvPr>
        </p:nvSpPr>
        <p:spPr/>
        <p:txBody>
          <a:bodyPr/>
          <a:lstStyle>
            <a:lvl1pPr eaLnBrk="0" hangingPunct="0">
              <a:defRPr>
                <a:latin typeface="Times New Roman" pitchFamily="18" charset="0"/>
              </a:defRPr>
            </a:lvl1pPr>
          </a:lstStyle>
          <a:p>
            <a:fld id="{101332C0-BF99-4C42-AD05-3F1A4911B9A3}" type="slidenum">
              <a:rPr lang="fr-FR"/>
              <a:pPr/>
              <a:t>‹N°›</a:t>
            </a:fld>
            <a:endParaRPr lang="fr-F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Rectangle 4"/>
          <p:cNvSpPr>
            <a:spLocks noGrp="1" noChangeArrowheads="1"/>
          </p:cNvSpPr>
          <p:nvPr>
            <p:ph type="dt" sz="half" idx="10"/>
          </p:nvPr>
        </p:nvSpPr>
        <p:spPr/>
        <p:txBody>
          <a:bodyPr/>
          <a:lstStyle>
            <a:lvl1pPr eaLnBrk="0" hangingPunct="0">
              <a:defRPr>
                <a:latin typeface="Times New Roman" panose="02020603050405020304" pitchFamily="18" charset="0"/>
              </a:defRPr>
            </a:lvl1pPr>
          </a:lstStyle>
          <a:p>
            <a:pPr>
              <a:defRPr/>
            </a:pPr>
            <a:endParaRPr lang="fr-FR"/>
          </a:p>
        </p:txBody>
      </p:sp>
      <p:sp>
        <p:nvSpPr>
          <p:cNvPr id="4" name="Rectangle 5"/>
          <p:cNvSpPr>
            <a:spLocks noGrp="1" noChangeArrowheads="1"/>
          </p:cNvSpPr>
          <p:nvPr>
            <p:ph type="ftr" sz="quarter" idx="11"/>
          </p:nvPr>
        </p:nvSpPr>
        <p:spPr/>
        <p:txBody>
          <a:bodyPr/>
          <a:lstStyle>
            <a:lvl1pPr eaLnBrk="0" hangingPunct="0">
              <a:defRPr>
                <a:latin typeface="Times New Roman" panose="02020603050405020304" pitchFamily="18" charset="0"/>
              </a:defRPr>
            </a:lvl1pPr>
          </a:lstStyle>
          <a:p>
            <a:pPr>
              <a:defRPr/>
            </a:pPr>
            <a:endParaRPr lang="fr-FR"/>
          </a:p>
        </p:txBody>
      </p:sp>
      <p:sp>
        <p:nvSpPr>
          <p:cNvPr id="5" name="Rectangle 6"/>
          <p:cNvSpPr>
            <a:spLocks noGrp="1" noChangeArrowheads="1"/>
          </p:cNvSpPr>
          <p:nvPr>
            <p:ph type="sldNum" sz="quarter" idx="12"/>
          </p:nvPr>
        </p:nvSpPr>
        <p:spPr/>
        <p:txBody>
          <a:bodyPr/>
          <a:lstStyle>
            <a:lvl1pPr eaLnBrk="0" hangingPunct="0">
              <a:defRPr>
                <a:latin typeface="Times New Roman" pitchFamily="18" charset="0"/>
              </a:defRPr>
            </a:lvl1pPr>
          </a:lstStyle>
          <a:p>
            <a:fld id="{B94E3984-CF31-44B2-B24F-24109ABD6510}" type="slidenum">
              <a:rPr lang="fr-FR"/>
              <a:pPr/>
              <a:t>‹N°›</a:t>
            </a:fld>
            <a:endParaRPr lang="fr-F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623888" y="1709738"/>
            <a:ext cx="7886700" cy="2852737"/>
          </a:xfrm>
        </p:spPr>
        <p:txBody>
          <a:bodyPr anchor="b"/>
          <a:lstStyle>
            <a:lvl1pPr>
              <a:defRPr sz="6000"/>
            </a:lvl1pPr>
          </a:lstStyle>
          <a:p>
            <a:r>
              <a:rPr lang="fr-FR" smtClean="0"/>
              <a:t>Modifiez le style du titre</a:t>
            </a:r>
            <a:endParaRPr lang="fr-FR"/>
          </a:p>
        </p:txBody>
      </p:sp>
      <p:sp>
        <p:nvSpPr>
          <p:cNvPr id="3" name="Espace réservé du texte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fr-FR" smtClean="0"/>
              <a:t>Modifiez les styles du texte du masque</a:t>
            </a:r>
          </a:p>
        </p:txBody>
      </p:sp>
      <p:sp>
        <p:nvSpPr>
          <p:cNvPr id="4" name="Rectangle 4"/>
          <p:cNvSpPr>
            <a:spLocks noGrp="1" noChangeArrowheads="1"/>
          </p:cNvSpPr>
          <p:nvPr>
            <p:ph type="dt" sz="half" idx="10"/>
          </p:nvPr>
        </p:nvSpPr>
        <p:spPr>
          <a:ln/>
        </p:spPr>
        <p:txBody>
          <a:bodyPr/>
          <a:lstStyle>
            <a:lvl1pPr>
              <a:defRPr/>
            </a:lvl1pPr>
          </a:lstStyle>
          <a:p>
            <a:pPr>
              <a:defRPr/>
            </a:pPr>
            <a:endParaRPr lang="fr-FR" altLang="fr-FR"/>
          </a:p>
        </p:txBody>
      </p:sp>
      <p:sp>
        <p:nvSpPr>
          <p:cNvPr id="5" name="Rectangle 5"/>
          <p:cNvSpPr>
            <a:spLocks noGrp="1" noChangeArrowheads="1"/>
          </p:cNvSpPr>
          <p:nvPr>
            <p:ph type="ftr" sz="quarter" idx="11"/>
          </p:nvPr>
        </p:nvSpPr>
        <p:spPr>
          <a:ln/>
        </p:spPr>
        <p:txBody>
          <a:bodyPr/>
          <a:lstStyle>
            <a:lvl1pPr>
              <a:defRPr/>
            </a:lvl1pPr>
          </a:lstStyle>
          <a:p>
            <a:pPr>
              <a:defRPr/>
            </a:pPr>
            <a:endParaRPr lang="fr-FR" altLang="fr-FR"/>
          </a:p>
        </p:txBody>
      </p:sp>
      <p:sp>
        <p:nvSpPr>
          <p:cNvPr id="6" name="Rectangle 6"/>
          <p:cNvSpPr>
            <a:spLocks noGrp="1" noChangeArrowheads="1"/>
          </p:cNvSpPr>
          <p:nvPr>
            <p:ph type="sldNum" sz="quarter" idx="12"/>
          </p:nvPr>
        </p:nvSpPr>
        <p:spPr>
          <a:ln/>
        </p:spPr>
        <p:txBody>
          <a:bodyPr/>
          <a:lstStyle>
            <a:lvl1pPr>
              <a:defRPr/>
            </a:lvl1pPr>
          </a:lstStyle>
          <a:p>
            <a:fld id="{853367FC-BF61-4D81-A16E-CEB6970C7134}" type="slidenum">
              <a:rPr lang="fr-FR" altLang="fr-FR"/>
              <a:pPr/>
              <a:t>‹N°›</a:t>
            </a:fld>
            <a:endParaRPr lang="fr-FR" altLang="fr-F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0" hangingPunct="0">
              <a:defRPr>
                <a:latin typeface="Times New Roman" panose="02020603050405020304" pitchFamily="18" charset="0"/>
              </a:defRPr>
            </a:lvl1pPr>
          </a:lstStyle>
          <a:p>
            <a:pPr>
              <a:defRPr/>
            </a:pPr>
            <a:endParaRPr lang="fr-FR"/>
          </a:p>
        </p:txBody>
      </p:sp>
      <p:sp>
        <p:nvSpPr>
          <p:cNvPr id="3" name="Rectangle 5"/>
          <p:cNvSpPr>
            <a:spLocks noGrp="1" noChangeArrowheads="1"/>
          </p:cNvSpPr>
          <p:nvPr>
            <p:ph type="ftr" sz="quarter" idx="11"/>
          </p:nvPr>
        </p:nvSpPr>
        <p:spPr/>
        <p:txBody>
          <a:bodyPr/>
          <a:lstStyle>
            <a:lvl1pPr eaLnBrk="0" hangingPunct="0">
              <a:defRPr>
                <a:latin typeface="Times New Roman" panose="02020603050405020304" pitchFamily="18" charset="0"/>
              </a:defRPr>
            </a:lvl1pPr>
          </a:lstStyle>
          <a:p>
            <a:pPr>
              <a:defRPr/>
            </a:pPr>
            <a:endParaRPr lang="fr-FR"/>
          </a:p>
        </p:txBody>
      </p:sp>
      <p:sp>
        <p:nvSpPr>
          <p:cNvPr id="4" name="Rectangle 6"/>
          <p:cNvSpPr>
            <a:spLocks noGrp="1" noChangeArrowheads="1"/>
          </p:cNvSpPr>
          <p:nvPr>
            <p:ph type="sldNum" sz="quarter" idx="12"/>
          </p:nvPr>
        </p:nvSpPr>
        <p:spPr/>
        <p:txBody>
          <a:bodyPr/>
          <a:lstStyle>
            <a:lvl1pPr eaLnBrk="0" hangingPunct="0">
              <a:defRPr>
                <a:latin typeface="Times New Roman" pitchFamily="18" charset="0"/>
              </a:defRPr>
            </a:lvl1pPr>
          </a:lstStyle>
          <a:p>
            <a:fld id="{E90D8B41-7475-4A8A-AFA1-2D93766DF7C3}" type="slidenum">
              <a:rPr lang="fr-FR"/>
              <a:pPr/>
              <a:t>‹N°›</a:t>
            </a:fld>
            <a:endParaRPr lang="fr-F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Cliquez pour modifier le style du titre</a:t>
            </a:r>
            <a:endParaRPr lang="fr-F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Rectangle 4"/>
          <p:cNvSpPr>
            <a:spLocks noGrp="1" noChangeArrowheads="1"/>
          </p:cNvSpPr>
          <p:nvPr>
            <p:ph type="dt" sz="half" idx="10"/>
          </p:nvPr>
        </p:nvSpPr>
        <p:spPr/>
        <p:txBody>
          <a:bodyPr/>
          <a:lstStyle>
            <a:lvl1pPr eaLnBrk="0" hangingPunct="0">
              <a:defRPr>
                <a:latin typeface="Times New Roman" panose="02020603050405020304" pitchFamily="18" charset="0"/>
              </a:defRPr>
            </a:lvl1pPr>
          </a:lstStyle>
          <a:p>
            <a:pPr>
              <a:defRPr/>
            </a:pPr>
            <a:endParaRPr lang="fr-FR"/>
          </a:p>
        </p:txBody>
      </p:sp>
      <p:sp>
        <p:nvSpPr>
          <p:cNvPr id="6" name="Rectangle 5"/>
          <p:cNvSpPr>
            <a:spLocks noGrp="1" noChangeArrowheads="1"/>
          </p:cNvSpPr>
          <p:nvPr>
            <p:ph type="ftr" sz="quarter" idx="11"/>
          </p:nvPr>
        </p:nvSpPr>
        <p:spPr/>
        <p:txBody>
          <a:bodyPr/>
          <a:lstStyle>
            <a:lvl1pPr eaLnBrk="0" hangingPunct="0">
              <a:defRPr>
                <a:latin typeface="Times New Roman" panose="02020603050405020304" pitchFamily="18" charset="0"/>
              </a:defRPr>
            </a:lvl1pPr>
          </a:lstStyle>
          <a:p>
            <a:pPr>
              <a:defRPr/>
            </a:pPr>
            <a:endParaRPr lang="fr-FR"/>
          </a:p>
        </p:txBody>
      </p:sp>
      <p:sp>
        <p:nvSpPr>
          <p:cNvPr id="7" name="Rectangle 6"/>
          <p:cNvSpPr>
            <a:spLocks noGrp="1" noChangeArrowheads="1"/>
          </p:cNvSpPr>
          <p:nvPr>
            <p:ph type="sldNum" sz="quarter" idx="12"/>
          </p:nvPr>
        </p:nvSpPr>
        <p:spPr/>
        <p:txBody>
          <a:bodyPr/>
          <a:lstStyle>
            <a:lvl1pPr eaLnBrk="0" hangingPunct="0">
              <a:defRPr>
                <a:latin typeface="Times New Roman" pitchFamily="18" charset="0"/>
              </a:defRPr>
            </a:lvl1pPr>
          </a:lstStyle>
          <a:p>
            <a:fld id="{A802DA0B-1E06-4714-B8EE-C3E8641E89BA}" type="slidenum">
              <a:rPr lang="fr-FR"/>
              <a:pPr/>
              <a:t>‹N°›</a:t>
            </a:fld>
            <a:endParaRPr lang="fr-F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Cliquez pour modifier le style du titre</a:t>
            </a:r>
            <a:endParaRPr lang="fr-F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smtClean="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Rectangle 4"/>
          <p:cNvSpPr>
            <a:spLocks noGrp="1" noChangeArrowheads="1"/>
          </p:cNvSpPr>
          <p:nvPr>
            <p:ph type="dt" sz="half" idx="10"/>
          </p:nvPr>
        </p:nvSpPr>
        <p:spPr/>
        <p:txBody>
          <a:bodyPr/>
          <a:lstStyle>
            <a:lvl1pPr eaLnBrk="0" hangingPunct="0">
              <a:defRPr>
                <a:latin typeface="Times New Roman" panose="02020603050405020304" pitchFamily="18" charset="0"/>
              </a:defRPr>
            </a:lvl1pPr>
          </a:lstStyle>
          <a:p>
            <a:pPr>
              <a:defRPr/>
            </a:pPr>
            <a:endParaRPr lang="fr-FR"/>
          </a:p>
        </p:txBody>
      </p:sp>
      <p:sp>
        <p:nvSpPr>
          <p:cNvPr id="6" name="Rectangle 5"/>
          <p:cNvSpPr>
            <a:spLocks noGrp="1" noChangeArrowheads="1"/>
          </p:cNvSpPr>
          <p:nvPr>
            <p:ph type="ftr" sz="quarter" idx="11"/>
          </p:nvPr>
        </p:nvSpPr>
        <p:spPr/>
        <p:txBody>
          <a:bodyPr/>
          <a:lstStyle>
            <a:lvl1pPr eaLnBrk="0" hangingPunct="0">
              <a:defRPr>
                <a:latin typeface="Times New Roman" panose="02020603050405020304" pitchFamily="18" charset="0"/>
              </a:defRPr>
            </a:lvl1pPr>
          </a:lstStyle>
          <a:p>
            <a:pPr>
              <a:defRPr/>
            </a:pPr>
            <a:endParaRPr lang="fr-FR"/>
          </a:p>
        </p:txBody>
      </p:sp>
      <p:sp>
        <p:nvSpPr>
          <p:cNvPr id="7" name="Rectangle 6"/>
          <p:cNvSpPr>
            <a:spLocks noGrp="1" noChangeArrowheads="1"/>
          </p:cNvSpPr>
          <p:nvPr>
            <p:ph type="sldNum" sz="quarter" idx="12"/>
          </p:nvPr>
        </p:nvSpPr>
        <p:spPr/>
        <p:txBody>
          <a:bodyPr/>
          <a:lstStyle>
            <a:lvl1pPr eaLnBrk="0" hangingPunct="0">
              <a:defRPr>
                <a:latin typeface="Times New Roman" pitchFamily="18" charset="0"/>
              </a:defRPr>
            </a:lvl1pPr>
          </a:lstStyle>
          <a:p>
            <a:fld id="{9EC23D30-C2DC-4B2A-B4DA-8955E9B9FB62}" type="slidenum">
              <a:rPr lang="fr-FR"/>
              <a:pPr/>
              <a:t>‹N°›</a:t>
            </a:fld>
            <a:endParaRPr lang="fr-F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Rectangle 4"/>
          <p:cNvSpPr>
            <a:spLocks noGrp="1" noChangeArrowheads="1"/>
          </p:cNvSpPr>
          <p:nvPr>
            <p:ph type="dt" sz="half" idx="10"/>
          </p:nvPr>
        </p:nvSpPr>
        <p:spPr/>
        <p:txBody>
          <a:bodyPr/>
          <a:lstStyle>
            <a:lvl1pPr eaLnBrk="0" hangingPunct="0">
              <a:defRPr>
                <a:latin typeface="Times New Roman" panose="02020603050405020304" pitchFamily="18" charset="0"/>
              </a:defRPr>
            </a:lvl1pPr>
          </a:lstStyle>
          <a:p>
            <a:pPr>
              <a:defRPr/>
            </a:pPr>
            <a:endParaRPr lang="fr-FR"/>
          </a:p>
        </p:txBody>
      </p:sp>
      <p:sp>
        <p:nvSpPr>
          <p:cNvPr id="5" name="Rectangle 5"/>
          <p:cNvSpPr>
            <a:spLocks noGrp="1" noChangeArrowheads="1"/>
          </p:cNvSpPr>
          <p:nvPr>
            <p:ph type="ftr" sz="quarter" idx="11"/>
          </p:nvPr>
        </p:nvSpPr>
        <p:spPr/>
        <p:txBody>
          <a:bodyPr/>
          <a:lstStyle>
            <a:lvl1pPr eaLnBrk="0" hangingPunct="0">
              <a:defRPr>
                <a:latin typeface="Times New Roman" panose="02020603050405020304" pitchFamily="18" charset="0"/>
              </a:defRPr>
            </a:lvl1pPr>
          </a:lstStyle>
          <a:p>
            <a:pPr>
              <a:defRPr/>
            </a:pPr>
            <a:endParaRPr lang="fr-FR"/>
          </a:p>
        </p:txBody>
      </p:sp>
      <p:sp>
        <p:nvSpPr>
          <p:cNvPr id="6" name="Rectangle 6"/>
          <p:cNvSpPr>
            <a:spLocks noGrp="1" noChangeArrowheads="1"/>
          </p:cNvSpPr>
          <p:nvPr>
            <p:ph type="sldNum" sz="quarter" idx="12"/>
          </p:nvPr>
        </p:nvSpPr>
        <p:spPr/>
        <p:txBody>
          <a:bodyPr/>
          <a:lstStyle>
            <a:lvl1pPr eaLnBrk="0" hangingPunct="0">
              <a:defRPr>
                <a:latin typeface="Times New Roman" pitchFamily="18" charset="0"/>
              </a:defRPr>
            </a:lvl1pPr>
          </a:lstStyle>
          <a:p>
            <a:fld id="{8DA456FF-C292-421C-BD72-8CDB476F9079}" type="slidenum">
              <a:rPr lang="fr-FR"/>
              <a:pPr/>
              <a:t>‹N°›</a:t>
            </a:fld>
            <a:endParaRPr lang="fr-F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smtClean="0"/>
              <a:t>Cliquez pour modifier le style du titre</a:t>
            </a:r>
            <a:endParaRPr lang="fr-F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Rectangle 4"/>
          <p:cNvSpPr>
            <a:spLocks noGrp="1" noChangeArrowheads="1"/>
          </p:cNvSpPr>
          <p:nvPr>
            <p:ph type="dt" sz="half" idx="10"/>
          </p:nvPr>
        </p:nvSpPr>
        <p:spPr/>
        <p:txBody>
          <a:bodyPr/>
          <a:lstStyle>
            <a:lvl1pPr eaLnBrk="0" hangingPunct="0">
              <a:defRPr>
                <a:latin typeface="Times New Roman" panose="02020603050405020304" pitchFamily="18" charset="0"/>
              </a:defRPr>
            </a:lvl1pPr>
          </a:lstStyle>
          <a:p>
            <a:pPr>
              <a:defRPr/>
            </a:pPr>
            <a:endParaRPr lang="fr-FR"/>
          </a:p>
        </p:txBody>
      </p:sp>
      <p:sp>
        <p:nvSpPr>
          <p:cNvPr id="5" name="Rectangle 5"/>
          <p:cNvSpPr>
            <a:spLocks noGrp="1" noChangeArrowheads="1"/>
          </p:cNvSpPr>
          <p:nvPr>
            <p:ph type="ftr" sz="quarter" idx="11"/>
          </p:nvPr>
        </p:nvSpPr>
        <p:spPr/>
        <p:txBody>
          <a:bodyPr/>
          <a:lstStyle>
            <a:lvl1pPr eaLnBrk="0" hangingPunct="0">
              <a:defRPr>
                <a:latin typeface="Times New Roman" panose="02020603050405020304" pitchFamily="18" charset="0"/>
              </a:defRPr>
            </a:lvl1pPr>
          </a:lstStyle>
          <a:p>
            <a:pPr>
              <a:defRPr/>
            </a:pPr>
            <a:endParaRPr lang="fr-FR"/>
          </a:p>
        </p:txBody>
      </p:sp>
      <p:sp>
        <p:nvSpPr>
          <p:cNvPr id="6" name="Rectangle 6"/>
          <p:cNvSpPr>
            <a:spLocks noGrp="1" noChangeArrowheads="1"/>
          </p:cNvSpPr>
          <p:nvPr>
            <p:ph type="sldNum" sz="quarter" idx="12"/>
          </p:nvPr>
        </p:nvSpPr>
        <p:spPr/>
        <p:txBody>
          <a:bodyPr/>
          <a:lstStyle>
            <a:lvl1pPr eaLnBrk="0" hangingPunct="0">
              <a:defRPr>
                <a:latin typeface="Times New Roman" pitchFamily="18" charset="0"/>
              </a:defRPr>
            </a:lvl1pPr>
          </a:lstStyle>
          <a:p>
            <a:fld id="{74DB91D1-1D8F-46BA-A332-4C4B5DA681AD}" type="slidenum">
              <a:rPr lang="fr-FR"/>
              <a:pPr/>
              <a:t>‹N°›</a:t>
            </a:fld>
            <a:endParaRPr lang="fr-F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sz="half" idx="1"/>
          </p:nvPr>
        </p:nvSpPr>
        <p:spPr>
          <a:xfrm>
            <a:off x="685800" y="1981200"/>
            <a:ext cx="3810000" cy="41148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8200" y="1981200"/>
            <a:ext cx="3810000" cy="41148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Rectangle 4"/>
          <p:cNvSpPr>
            <a:spLocks noGrp="1" noChangeArrowheads="1"/>
          </p:cNvSpPr>
          <p:nvPr>
            <p:ph type="dt" sz="half" idx="10"/>
          </p:nvPr>
        </p:nvSpPr>
        <p:spPr>
          <a:ln/>
        </p:spPr>
        <p:txBody>
          <a:bodyPr/>
          <a:lstStyle>
            <a:lvl1pPr>
              <a:defRPr/>
            </a:lvl1pPr>
          </a:lstStyle>
          <a:p>
            <a:pPr>
              <a:defRPr/>
            </a:pPr>
            <a:endParaRPr lang="fr-FR" altLang="fr-FR"/>
          </a:p>
        </p:txBody>
      </p:sp>
      <p:sp>
        <p:nvSpPr>
          <p:cNvPr id="6" name="Rectangle 5"/>
          <p:cNvSpPr>
            <a:spLocks noGrp="1" noChangeArrowheads="1"/>
          </p:cNvSpPr>
          <p:nvPr>
            <p:ph type="ftr" sz="quarter" idx="11"/>
          </p:nvPr>
        </p:nvSpPr>
        <p:spPr>
          <a:ln/>
        </p:spPr>
        <p:txBody>
          <a:bodyPr/>
          <a:lstStyle>
            <a:lvl1pPr>
              <a:defRPr/>
            </a:lvl1pPr>
          </a:lstStyle>
          <a:p>
            <a:pPr>
              <a:defRPr/>
            </a:pPr>
            <a:endParaRPr lang="fr-FR" altLang="fr-FR"/>
          </a:p>
        </p:txBody>
      </p:sp>
      <p:sp>
        <p:nvSpPr>
          <p:cNvPr id="7" name="Rectangle 6"/>
          <p:cNvSpPr>
            <a:spLocks noGrp="1" noChangeArrowheads="1"/>
          </p:cNvSpPr>
          <p:nvPr>
            <p:ph type="sldNum" sz="quarter" idx="12"/>
          </p:nvPr>
        </p:nvSpPr>
        <p:spPr>
          <a:ln/>
        </p:spPr>
        <p:txBody>
          <a:bodyPr/>
          <a:lstStyle>
            <a:lvl1pPr>
              <a:defRPr/>
            </a:lvl1pPr>
          </a:lstStyle>
          <a:p>
            <a:fld id="{14209D00-F2E6-472D-8A55-8B460333F783}" type="slidenum">
              <a:rPr lang="fr-FR" altLang="fr-FR"/>
              <a:pPr/>
              <a:t>‹N°›</a:t>
            </a:fld>
            <a:endParaRPr lang="fr-FR" altLang="fr-F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630238" y="365125"/>
            <a:ext cx="7886700" cy="1325563"/>
          </a:xfrm>
        </p:spPr>
        <p:txBody>
          <a:bodyPr/>
          <a:lstStyle/>
          <a:p>
            <a:r>
              <a:rPr lang="fr-FR" smtClean="0"/>
              <a:t>Modifiez le style du titre</a:t>
            </a:r>
            <a:endParaRPr lang="fr-FR"/>
          </a:p>
        </p:txBody>
      </p:sp>
      <p:sp>
        <p:nvSpPr>
          <p:cNvPr id="3" name="Espace réservé du texte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630238" y="2505075"/>
            <a:ext cx="3868737" cy="368458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4629150" y="2505075"/>
            <a:ext cx="3887788" cy="368458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Rectangle 4"/>
          <p:cNvSpPr>
            <a:spLocks noGrp="1" noChangeArrowheads="1"/>
          </p:cNvSpPr>
          <p:nvPr>
            <p:ph type="dt" sz="half" idx="10"/>
          </p:nvPr>
        </p:nvSpPr>
        <p:spPr>
          <a:ln/>
        </p:spPr>
        <p:txBody>
          <a:bodyPr/>
          <a:lstStyle>
            <a:lvl1pPr>
              <a:defRPr/>
            </a:lvl1pPr>
          </a:lstStyle>
          <a:p>
            <a:pPr>
              <a:defRPr/>
            </a:pPr>
            <a:endParaRPr lang="fr-FR" altLang="fr-FR"/>
          </a:p>
        </p:txBody>
      </p:sp>
      <p:sp>
        <p:nvSpPr>
          <p:cNvPr id="8" name="Rectangle 5"/>
          <p:cNvSpPr>
            <a:spLocks noGrp="1" noChangeArrowheads="1"/>
          </p:cNvSpPr>
          <p:nvPr>
            <p:ph type="ftr" sz="quarter" idx="11"/>
          </p:nvPr>
        </p:nvSpPr>
        <p:spPr>
          <a:ln/>
        </p:spPr>
        <p:txBody>
          <a:bodyPr/>
          <a:lstStyle>
            <a:lvl1pPr>
              <a:defRPr/>
            </a:lvl1pPr>
          </a:lstStyle>
          <a:p>
            <a:pPr>
              <a:defRPr/>
            </a:pPr>
            <a:endParaRPr lang="fr-FR" altLang="fr-FR"/>
          </a:p>
        </p:txBody>
      </p:sp>
      <p:sp>
        <p:nvSpPr>
          <p:cNvPr id="9" name="Rectangle 6"/>
          <p:cNvSpPr>
            <a:spLocks noGrp="1" noChangeArrowheads="1"/>
          </p:cNvSpPr>
          <p:nvPr>
            <p:ph type="sldNum" sz="quarter" idx="12"/>
          </p:nvPr>
        </p:nvSpPr>
        <p:spPr>
          <a:ln/>
        </p:spPr>
        <p:txBody>
          <a:bodyPr/>
          <a:lstStyle>
            <a:lvl1pPr>
              <a:defRPr/>
            </a:lvl1pPr>
          </a:lstStyle>
          <a:p>
            <a:fld id="{8E67F0F8-F3B1-414E-ACED-5AF0F48682FD}" type="slidenum">
              <a:rPr lang="fr-FR" altLang="fr-FR"/>
              <a:pPr/>
              <a:t>‹N°›</a:t>
            </a:fld>
            <a:endParaRPr lang="fr-FR" altLang="fr-F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Rectangle 4"/>
          <p:cNvSpPr>
            <a:spLocks noGrp="1" noChangeArrowheads="1"/>
          </p:cNvSpPr>
          <p:nvPr>
            <p:ph type="dt" sz="half" idx="10"/>
          </p:nvPr>
        </p:nvSpPr>
        <p:spPr>
          <a:ln/>
        </p:spPr>
        <p:txBody>
          <a:bodyPr/>
          <a:lstStyle>
            <a:lvl1pPr>
              <a:defRPr/>
            </a:lvl1pPr>
          </a:lstStyle>
          <a:p>
            <a:pPr>
              <a:defRPr/>
            </a:pPr>
            <a:endParaRPr lang="fr-FR" altLang="fr-FR"/>
          </a:p>
        </p:txBody>
      </p:sp>
      <p:sp>
        <p:nvSpPr>
          <p:cNvPr id="4" name="Rectangle 5"/>
          <p:cNvSpPr>
            <a:spLocks noGrp="1" noChangeArrowheads="1"/>
          </p:cNvSpPr>
          <p:nvPr>
            <p:ph type="ftr" sz="quarter" idx="11"/>
          </p:nvPr>
        </p:nvSpPr>
        <p:spPr>
          <a:ln/>
        </p:spPr>
        <p:txBody>
          <a:bodyPr/>
          <a:lstStyle>
            <a:lvl1pPr>
              <a:defRPr/>
            </a:lvl1pPr>
          </a:lstStyle>
          <a:p>
            <a:pPr>
              <a:defRPr/>
            </a:pPr>
            <a:endParaRPr lang="fr-FR" altLang="fr-FR"/>
          </a:p>
        </p:txBody>
      </p:sp>
      <p:sp>
        <p:nvSpPr>
          <p:cNvPr id="5" name="Rectangle 6"/>
          <p:cNvSpPr>
            <a:spLocks noGrp="1" noChangeArrowheads="1"/>
          </p:cNvSpPr>
          <p:nvPr>
            <p:ph type="sldNum" sz="quarter" idx="12"/>
          </p:nvPr>
        </p:nvSpPr>
        <p:spPr>
          <a:ln/>
        </p:spPr>
        <p:txBody>
          <a:bodyPr/>
          <a:lstStyle>
            <a:lvl1pPr>
              <a:defRPr/>
            </a:lvl1pPr>
          </a:lstStyle>
          <a:p>
            <a:fld id="{C17078AE-4977-40B4-98BF-34CD46666B8B}" type="slidenum">
              <a:rPr lang="fr-FR" altLang="fr-FR"/>
              <a:pPr/>
              <a:t>‹N°›</a:t>
            </a:fld>
            <a:endParaRPr lang="fr-FR" altLang="fr-F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fr-FR" altLang="fr-FR"/>
          </a:p>
        </p:txBody>
      </p:sp>
      <p:sp>
        <p:nvSpPr>
          <p:cNvPr id="3" name="Rectangle 5"/>
          <p:cNvSpPr>
            <a:spLocks noGrp="1" noChangeArrowheads="1"/>
          </p:cNvSpPr>
          <p:nvPr>
            <p:ph type="ftr" sz="quarter" idx="11"/>
          </p:nvPr>
        </p:nvSpPr>
        <p:spPr>
          <a:ln/>
        </p:spPr>
        <p:txBody>
          <a:bodyPr/>
          <a:lstStyle>
            <a:lvl1pPr>
              <a:defRPr/>
            </a:lvl1pPr>
          </a:lstStyle>
          <a:p>
            <a:pPr>
              <a:defRPr/>
            </a:pPr>
            <a:endParaRPr lang="fr-FR" altLang="fr-FR"/>
          </a:p>
        </p:txBody>
      </p:sp>
      <p:sp>
        <p:nvSpPr>
          <p:cNvPr id="4" name="Rectangle 6"/>
          <p:cNvSpPr>
            <a:spLocks noGrp="1" noChangeArrowheads="1"/>
          </p:cNvSpPr>
          <p:nvPr>
            <p:ph type="sldNum" sz="quarter" idx="12"/>
          </p:nvPr>
        </p:nvSpPr>
        <p:spPr>
          <a:ln/>
        </p:spPr>
        <p:txBody>
          <a:bodyPr/>
          <a:lstStyle>
            <a:lvl1pPr>
              <a:defRPr/>
            </a:lvl1pPr>
          </a:lstStyle>
          <a:p>
            <a:fld id="{6B80AC0B-FDD6-4CED-9098-06AA4586B8A6}" type="slidenum">
              <a:rPr lang="fr-FR" altLang="fr-FR"/>
              <a:pPr/>
              <a:t>‹N°›</a:t>
            </a:fld>
            <a:endParaRPr lang="fr-FR" altLang="fr-F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630238" y="457200"/>
            <a:ext cx="2949575" cy="1600200"/>
          </a:xfrm>
        </p:spPr>
        <p:txBody>
          <a:bodyPr anchor="b"/>
          <a:lstStyle>
            <a:lvl1pPr>
              <a:defRPr sz="3200"/>
            </a:lvl1pPr>
          </a:lstStyle>
          <a:p>
            <a:r>
              <a:rPr lang="fr-FR" smtClean="0"/>
              <a:t>Modifiez le style du titre</a:t>
            </a:r>
            <a:endParaRPr lang="fr-FR"/>
          </a:p>
        </p:txBody>
      </p:sp>
      <p:sp>
        <p:nvSpPr>
          <p:cNvPr id="3" name="Espace réservé du contenu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Modifiez les styles du texte du masque</a:t>
            </a:r>
          </a:p>
        </p:txBody>
      </p:sp>
      <p:sp>
        <p:nvSpPr>
          <p:cNvPr id="5" name="Rectangle 4"/>
          <p:cNvSpPr>
            <a:spLocks noGrp="1" noChangeArrowheads="1"/>
          </p:cNvSpPr>
          <p:nvPr>
            <p:ph type="dt" sz="half" idx="10"/>
          </p:nvPr>
        </p:nvSpPr>
        <p:spPr>
          <a:ln/>
        </p:spPr>
        <p:txBody>
          <a:bodyPr/>
          <a:lstStyle>
            <a:lvl1pPr>
              <a:defRPr/>
            </a:lvl1pPr>
          </a:lstStyle>
          <a:p>
            <a:pPr>
              <a:defRPr/>
            </a:pPr>
            <a:endParaRPr lang="fr-FR" altLang="fr-FR"/>
          </a:p>
        </p:txBody>
      </p:sp>
      <p:sp>
        <p:nvSpPr>
          <p:cNvPr id="6" name="Rectangle 5"/>
          <p:cNvSpPr>
            <a:spLocks noGrp="1" noChangeArrowheads="1"/>
          </p:cNvSpPr>
          <p:nvPr>
            <p:ph type="ftr" sz="quarter" idx="11"/>
          </p:nvPr>
        </p:nvSpPr>
        <p:spPr>
          <a:ln/>
        </p:spPr>
        <p:txBody>
          <a:bodyPr/>
          <a:lstStyle>
            <a:lvl1pPr>
              <a:defRPr/>
            </a:lvl1pPr>
          </a:lstStyle>
          <a:p>
            <a:pPr>
              <a:defRPr/>
            </a:pPr>
            <a:endParaRPr lang="fr-FR" altLang="fr-FR"/>
          </a:p>
        </p:txBody>
      </p:sp>
      <p:sp>
        <p:nvSpPr>
          <p:cNvPr id="7" name="Rectangle 6"/>
          <p:cNvSpPr>
            <a:spLocks noGrp="1" noChangeArrowheads="1"/>
          </p:cNvSpPr>
          <p:nvPr>
            <p:ph type="sldNum" sz="quarter" idx="12"/>
          </p:nvPr>
        </p:nvSpPr>
        <p:spPr>
          <a:ln/>
        </p:spPr>
        <p:txBody>
          <a:bodyPr/>
          <a:lstStyle>
            <a:lvl1pPr>
              <a:defRPr/>
            </a:lvl1pPr>
          </a:lstStyle>
          <a:p>
            <a:fld id="{814A3B98-3664-4960-958D-F9991516FB80}" type="slidenum">
              <a:rPr lang="fr-FR" altLang="fr-FR"/>
              <a:pPr/>
              <a:t>‹N°›</a:t>
            </a:fld>
            <a:endParaRPr lang="fr-FR" altLang="fr-F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630238" y="457200"/>
            <a:ext cx="2949575" cy="1600200"/>
          </a:xfrm>
        </p:spPr>
        <p:txBody>
          <a:bodyPr anchor="b"/>
          <a:lstStyle>
            <a:lvl1pPr>
              <a:defRPr sz="3200"/>
            </a:lvl1pPr>
          </a:lstStyle>
          <a:p>
            <a:r>
              <a:rPr lang="fr-FR" smtClean="0"/>
              <a:t>Modifiez le style du titre</a:t>
            </a:r>
            <a:endParaRPr lang="fr-FR"/>
          </a:p>
        </p:txBody>
      </p:sp>
      <p:sp>
        <p:nvSpPr>
          <p:cNvPr id="3" name="Espace réservé pour une image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smtClean="0"/>
          </a:p>
        </p:txBody>
      </p:sp>
      <p:sp>
        <p:nvSpPr>
          <p:cNvPr id="4" name="Espace réservé du texte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Modifiez les styles du texte du masque</a:t>
            </a:r>
          </a:p>
        </p:txBody>
      </p:sp>
      <p:sp>
        <p:nvSpPr>
          <p:cNvPr id="5" name="Rectangle 4"/>
          <p:cNvSpPr>
            <a:spLocks noGrp="1" noChangeArrowheads="1"/>
          </p:cNvSpPr>
          <p:nvPr>
            <p:ph type="dt" sz="half" idx="10"/>
          </p:nvPr>
        </p:nvSpPr>
        <p:spPr>
          <a:ln/>
        </p:spPr>
        <p:txBody>
          <a:bodyPr/>
          <a:lstStyle>
            <a:lvl1pPr>
              <a:defRPr/>
            </a:lvl1pPr>
          </a:lstStyle>
          <a:p>
            <a:pPr>
              <a:defRPr/>
            </a:pPr>
            <a:endParaRPr lang="fr-FR" altLang="fr-FR"/>
          </a:p>
        </p:txBody>
      </p:sp>
      <p:sp>
        <p:nvSpPr>
          <p:cNvPr id="6" name="Rectangle 5"/>
          <p:cNvSpPr>
            <a:spLocks noGrp="1" noChangeArrowheads="1"/>
          </p:cNvSpPr>
          <p:nvPr>
            <p:ph type="ftr" sz="quarter" idx="11"/>
          </p:nvPr>
        </p:nvSpPr>
        <p:spPr>
          <a:ln/>
        </p:spPr>
        <p:txBody>
          <a:bodyPr/>
          <a:lstStyle>
            <a:lvl1pPr>
              <a:defRPr/>
            </a:lvl1pPr>
          </a:lstStyle>
          <a:p>
            <a:pPr>
              <a:defRPr/>
            </a:pPr>
            <a:endParaRPr lang="fr-FR" altLang="fr-FR"/>
          </a:p>
        </p:txBody>
      </p:sp>
      <p:sp>
        <p:nvSpPr>
          <p:cNvPr id="7" name="Rectangle 6"/>
          <p:cNvSpPr>
            <a:spLocks noGrp="1" noChangeArrowheads="1"/>
          </p:cNvSpPr>
          <p:nvPr>
            <p:ph type="sldNum" sz="quarter" idx="12"/>
          </p:nvPr>
        </p:nvSpPr>
        <p:spPr>
          <a:ln/>
        </p:spPr>
        <p:txBody>
          <a:bodyPr/>
          <a:lstStyle>
            <a:lvl1pPr>
              <a:defRPr/>
            </a:lvl1pPr>
          </a:lstStyle>
          <a:p>
            <a:fld id="{1E617551-376D-483A-B32F-567A0BCF18B6}" type="slidenum">
              <a:rPr lang="fr-FR" altLang="fr-FR"/>
              <a:pPr/>
              <a:t>‹N°›</a:t>
            </a:fld>
            <a:endParaRPr lang="fr-FR" altLang="fr-F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fr-FR" altLang="fr-FR" smtClean="0"/>
              <a:t>Cliquez pour modifier le style du titre du masque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fr-FR" altLang="fr-FR" smtClean="0"/>
              <a:t>Cliquez pour modifier les styles du texte du masque</a:t>
            </a:r>
          </a:p>
          <a:p>
            <a:pPr lvl="1"/>
            <a:r>
              <a:rPr lang="fr-FR" altLang="fr-FR" smtClean="0"/>
              <a:t>Deuxième niveau</a:t>
            </a:r>
          </a:p>
          <a:p>
            <a:pPr lvl="2"/>
            <a:r>
              <a:rPr lang="fr-FR" altLang="fr-FR" smtClean="0"/>
              <a:t>Troisième niveau</a:t>
            </a:r>
          </a:p>
          <a:p>
            <a:pPr lvl="3"/>
            <a:r>
              <a:rPr lang="fr-FR" altLang="fr-FR" smtClean="0"/>
              <a:t>Quatrième niveau</a:t>
            </a:r>
          </a:p>
          <a:p>
            <a:pPr lvl="4"/>
            <a:r>
              <a:rPr lang="fr-FR" altLang="fr-FR" smtClean="0"/>
              <a:t>Cinquième niveau</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lvl1pPr>
          </a:lstStyle>
          <a:p>
            <a:pPr>
              <a:defRPr/>
            </a:pPr>
            <a:endParaRPr lang="fr-FR" altLang="fr-F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lvl1pPr>
          </a:lstStyle>
          <a:p>
            <a:pPr>
              <a:defRPr/>
            </a:pPr>
            <a:endParaRPr lang="fr-FR" altLang="fr-F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lvl1pPr>
          </a:lstStyle>
          <a:p>
            <a:fld id="{D15CE1DE-3957-4129-966F-E2E2EA7449CB}" type="slidenum">
              <a:rPr lang="fr-FR" altLang="fr-FR"/>
              <a:pPr/>
              <a:t>‹N°›</a:t>
            </a:fld>
            <a:endParaRPr lang="fr-FR" altLang="fr-FR"/>
          </a:p>
        </p:txBody>
      </p:sp>
    </p:spTree>
  </p:cSld>
  <p:clrMap bg1="lt1" tx1="dk1" bg2="lt2" tx2="dk2" accent1="accent1" accent2="accent2" accent3="accent3" accent4="accent4" accent5="accent5" accent6="accent6" hlink="hlink" folHlink="folHlink"/>
  <p:sldLayoutIdLst>
    <p:sldLayoutId id="2147483808" r:id="rId1"/>
    <p:sldLayoutId id="2147483809" r:id="rId2"/>
    <p:sldLayoutId id="2147483810" r:id="rId3"/>
    <p:sldLayoutId id="2147483811" r:id="rId4"/>
    <p:sldLayoutId id="2147483812" r:id="rId5"/>
    <p:sldLayoutId id="2147483813" r:id="rId6"/>
    <p:sldLayoutId id="2147483814" r:id="rId7"/>
    <p:sldLayoutId id="2147483815" r:id="rId8"/>
    <p:sldLayoutId id="2147483816" r:id="rId9"/>
    <p:sldLayoutId id="2147483817" r:id="rId10"/>
    <p:sldLayoutId id="2147483818" r:id="rId11"/>
    <p:sldLayoutId id="2147483819" r:id="rId12"/>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anose="02020603050405020304" pitchFamily="18" charset="0"/>
        </a:defRPr>
      </a:lvl2pPr>
      <a:lvl3pPr algn="ctr" rtl="0" eaLnBrk="0" fontAlgn="base" hangingPunct="0">
        <a:spcBef>
          <a:spcPct val="0"/>
        </a:spcBef>
        <a:spcAft>
          <a:spcPct val="0"/>
        </a:spcAft>
        <a:defRPr sz="4400">
          <a:solidFill>
            <a:schemeClr val="tx2"/>
          </a:solidFill>
          <a:latin typeface="Times New Roman" panose="02020603050405020304" pitchFamily="18" charset="0"/>
        </a:defRPr>
      </a:lvl3pPr>
      <a:lvl4pPr algn="ctr" rtl="0" eaLnBrk="0" fontAlgn="base" hangingPunct="0">
        <a:spcBef>
          <a:spcPct val="0"/>
        </a:spcBef>
        <a:spcAft>
          <a:spcPct val="0"/>
        </a:spcAft>
        <a:defRPr sz="4400">
          <a:solidFill>
            <a:schemeClr val="tx2"/>
          </a:solidFill>
          <a:latin typeface="Times New Roman" panose="02020603050405020304" pitchFamily="18" charset="0"/>
        </a:defRPr>
      </a:lvl4pPr>
      <a:lvl5pPr algn="ctr" rtl="0" eaLnBrk="0" fontAlgn="base" hangingPunct="0">
        <a:spcBef>
          <a:spcPct val="0"/>
        </a:spcBef>
        <a:spcAft>
          <a:spcPct val="0"/>
        </a:spcAft>
        <a:defRPr sz="4400">
          <a:solidFill>
            <a:schemeClr val="tx2"/>
          </a:solidFill>
          <a:latin typeface="Times New Roman" panose="02020603050405020304" pitchFamily="18" charset="0"/>
        </a:defRPr>
      </a:lvl5pPr>
      <a:lvl6pPr marL="457200" algn="ctr" rtl="0" fontAlgn="base">
        <a:spcBef>
          <a:spcPct val="0"/>
        </a:spcBef>
        <a:spcAft>
          <a:spcPct val="0"/>
        </a:spcAft>
        <a:defRPr sz="4400">
          <a:solidFill>
            <a:schemeClr val="tx2"/>
          </a:solidFill>
          <a:latin typeface="Times New Roman" panose="02020603050405020304" pitchFamily="18" charset="0"/>
        </a:defRPr>
      </a:lvl6pPr>
      <a:lvl7pPr marL="914400" algn="ctr" rtl="0" fontAlgn="base">
        <a:spcBef>
          <a:spcPct val="0"/>
        </a:spcBef>
        <a:spcAft>
          <a:spcPct val="0"/>
        </a:spcAft>
        <a:defRPr sz="4400">
          <a:solidFill>
            <a:schemeClr val="tx2"/>
          </a:solidFill>
          <a:latin typeface="Times New Roman" panose="02020603050405020304" pitchFamily="18" charset="0"/>
        </a:defRPr>
      </a:lvl7pPr>
      <a:lvl8pPr marL="1371600" algn="ctr" rtl="0" fontAlgn="base">
        <a:spcBef>
          <a:spcPct val="0"/>
        </a:spcBef>
        <a:spcAft>
          <a:spcPct val="0"/>
        </a:spcAft>
        <a:defRPr sz="4400">
          <a:solidFill>
            <a:schemeClr val="tx2"/>
          </a:solidFill>
          <a:latin typeface="Times New Roman" panose="02020603050405020304" pitchFamily="18" charset="0"/>
        </a:defRPr>
      </a:lvl8pPr>
      <a:lvl9pPr marL="1828800" algn="ctr" rtl="0" fontAlgn="base">
        <a:spcBef>
          <a:spcPct val="0"/>
        </a:spcBef>
        <a:spcAft>
          <a:spcPct val="0"/>
        </a:spcAft>
        <a:defRPr sz="4400">
          <a:solidFill>
            <a:schemeClr val="tx2"/>
          </a:solidFill>
          <a:latin typeface="Times New Roman" panose="02020603050405020304" pitchFamily="18"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fr-FR" altLang="fr-FR" smtClean="0"/>
              <a:t>Cliquez pour modifier le style du titre</a:t>
            </a:r>
          </a:p>
        </p:txBody>
      </p:sp>
      <p:sp>
        <p:nvSpPr>
          <p:cNvPr id="2051"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fr-FR" altLang="fr-FR" smtClean="0"/>
              <a:t>Cliquez pour modifier les styles du texte du masque</a:t>
            </a:r>
          </a:p>
          <a:p>
            <a:pPr lvl="1"/>
            <a:r>
              <a:rPr lang="fr-FR" altLang="fr-FR" smtClean="0"/>
              <a:t>Deuxième niveau</a:t>
            </a:r>
          </a:p>
          <a:p>
            <a:pPr lvl="2"/>
            <a:r>
              <a:rPr lang="fr-FR" altLang="fr-FR" smtClean="0"/>
              <a:t>Troisième niveau</a:t>
            </a:r>
          </a:p>
          <a:p>
            <a:pPr lvl="3"/>
            <a:r>
              <a:rPr lang="fr-FR" altLang="fr-FR" smtClean="0"/>
              <a:t>Quatrième niveau</a:t>
            </a:r>
          </a:p>
          <a:p>
            <a:pPr lvl="4"/>
            <a:r>
              <a:rPr lang="fr-FR" altLang="fr-FR" smtClean="0"/>
              <a:t>Cinquième niveau</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charset="0"/>
              </a:defRPr>
            </a:lvl1pPr>
          </a:lstStyle>
          <a:p>
            <a:pPr>
              <a:defRPr/>
            </a:pPr>
            <a:endParaRPr lang="fr-F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charset="0"/>
              </a:defRPr>
            </a:lvl1pPr>
          </a:lstStyle>
          <a:p>
            <a:pPr>
              <a:defRPr/>
            </a:pPr>
            <a:endParaRPr lang="fr-F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charset="0"/>
              </a:defRPr>
            </a:lvl1pPr>
          </a:lstStyle>
          <a:p>
            <a:fld id="{7B7D020F-D2F6-4A2C-80C1-7BEB64DFA2FB}" type="slidenum">
              <a:rPr lang="fr-FR"/>
              <a:pPr/>
              <a:t>‹N°›</a:t>
            </a:fld>
            <a:endParaRPr lang="fr-FR"/>
          </a:p>
        </p:txBody>
      </p:sp>
    </p:spTree>
  </p:cSld>
  <p:clrMap bg1="lt1" tx1="dk1" bg2="lt2" tx2="dk2" accent1="accent1" accent2="accent2" accent3="accent3" accent4="accent4" accent5="accent5" accent6="accent6" hlink="hlink" folHlink="folHlink"/>
  <p:sldLayoutIdLst>
    <p:sldLayoutId id="2147483820" r:id="rId1"/>
    <p:sldLayoutId id="2147483821" r:id="rId2"/>
    <p:sldLayoutId id="2147483822" r:id="rId3"/>
    <p:sldLayoutId id="2147483823" r:id="rId4"/>
    <p:sldLayoutId id="2147483824" r:id="rId5"/>
    <p:sldLayoutId id="2147483825" r:id="rId6"/>
    <p:sldLayoutId id="2147483826" r:id="rId7"/>
    <p:sldLayoutId id="2147483827" r:id="rId8"/>
    <p:sldLayoutId id="2147483828" r:id="rId9"/>
    <p:sldLayoutId id="2147483829" r:id="rId10"/>
    <p:sldLayoutId id="2147483830"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fr-FR" altLang="fr-FR" smtClean="0"/>
              <a:t>Cliquez pour modifier le style du titre</a:t>
            </a:r>
          </a:p>
        </p:txBody>
      </p:sp>
      <p:sp>
        <p:nvSpPr>
          <p:cNvPr id="4099"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fr-FR" altLang="fr-FR" smtClean="0"/>
              <a:t>Cliquez pour modifier les styles du texte du masque</a:t>
            </a:r>
          </a:p>
          <a:p>
            <a:pPr lvl="1"/>
            <a:r>
              <a:rPr lang="fr-FR" altLang="fr-FR" smtClean="0"/>
              <a:t>Deuxième niveau</a:t>
            </a:r>
          </a:p>
          <a:p>
            <a:pPr lvl="2"/>
            <a:r>
              <a:rPr lang="fr-FR" altLang="fr-FR" smtClean="0"/>
              <a:t>Troisième niveau</a:t>
            </a:r>
          </a:p>
          <a:p>
            <a:pPr lvl="3"/>
            <a:r>
              <a:rPr lang="fr-FR" altLang="fr-FR" smtClean="0"/>
              <a:t>Quatrième niveau</a:t>
            </a:r>
          </a:p>
          <a:p>
            <a:pPr lvl="4"/>
            <a:r>
              <a:rPr lang="fr-FR" altLang="fr-FR" smtClean="0"/>
              <a:t>Cinquième niveau</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charset="0"/>
              </a:defRPr>
            </a:lvl1pPr>
          </a:lstStyle>
          <a:p>
            <a:pPr>
              <a:defRPr/>
            </a:pPr>
            <a:endParaRPr lang="fr-F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charset="0"/>
              </a:defRPr>
            </a:lvl1pPr>
          </a:lstStyle>
          <a:p>
            <a:pPr>
              <a:defRPr/>
            </a:pPr>
            <a:endParaRPr lang="fr-F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charset="0"/>
              </a:defRPr>
            </a:lvl1pPr>
          </a:lstStyle>
          <a:p>
            <a:fld id="{76DE114E-8E62-4CD9-B73B-B4F8E245E0F3}" type="slidenum">
              <a:rPr lang="fr-FR"/>
              <a:pPr/>
              <a:t>‹N°›</a:t>
            </a:fld>
            <a:endParaRPr lang="fr-FR"/>
          </a:p>
        </p:txBody>
      </p:sp>
    </p:spTree>
  </p:cSld>
  <p:clrMap bg1="lt1" tx1="dk1" bg2="lt2" tx2="dk2" accent1="accent1" accent2="accent2" accent3="accent3" accent4="accent4" accent5="accent5" accent6="accent6" hlink="hlink" folHlink="folHlink"/>
  <p:sldLayoutIdLst>
    <p:sldLayoutId id="2147483842" r:id="rId1"/>
    <p:sldLayoutId id="2147483843" r:id="rId2"/>
    <p:sldLayoutId id="2147483844" r:id="rId3"/>
    <p:sldLayoutId id="2147483845" r:id="rId4"/>
    <p:sldLayoutId id="2147483846" r:id="rId5"/>
    <p:sldLayoutId id="2147483847" r:id="rId6"/>
    <p:sldLayoutId id="2147483848" r:id="rId7"/>
    <p:sldLayoutId id="2147483849" r:id="rId8"/>
    <p:sldLayoutId id="2147483850" r:id="rId9"/>
    <p:sldLayoutId id="2147483851" r:id="rId10"/>
    <p:sldLayoutId id="2147483852"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9.xml"/><Relationship Id="rId1" Type="http://schemas.openxmlformats.org/officeDocument/2006/relationships/slideLayout" Target="../slideLayouts/slideLayout19.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0.xml"/><Relationship Id="rId1" Type="http://schemas.openxmlformats.org/officeDocument/2006/relationships/slideLayout" Target="../slideLayouts/slideLayout19.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2.xml"/><Relationship Id="rId1" Type="http://schemas.openxmlformats.org/officeDocument/2006/relationships/slideLayout" Target="../slideLayouts/slideLayout19.xml"/><Relationship Id="rId4" Type="http://schemas.openxmlformats.org/officeDocument/2006/relationships/image" Target="../media/image15.jpeg"/></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19.xml"/></Relationships>
</file>

<file path=ppt/slides/_rels/slide16.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19.xml"/><Relationship Id="rId1" Type="http://schemas.openxmlformats.org/officeDocument/2006/relationships/vmlDrawing" Target="../drawings/vmlDrawing2.vml"/></Relationships>
</file>

<file path=ppt/slides/_rels/slide1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4.xml"/><Relationship Id="rId1" Type="http://schemas.openxmlformats.org/officeDocument/2006/relationships/slideLayout" Target="../slideLayouts/slideLayout19.xml"/><Relationship Id="rId4" Type="http://schemas.openxmlformats.org/officeDocument/2006/relationships/image" Target="../media/image16.png"/></Relationships>
</file>

<file path=ppt/slides/_rels/slide1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9.xml"/></Relationships>
</file>

<file path=ppt/slides/_rels/slide1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4.png"/><Relationship Id="rId1" Type="http://schemas.openxmlformats.org/officeDocument/2006/relationships/slideLayout" Target="../slideLayouts/slideLayout19.xml"/><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9.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19.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19.xml"/></Relationships>
</file>

<file path=ppt/slides/_rels/slide2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9.xml"/></Relationships>
</file>

<file path=ppt/slides/_rels/slide2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9.xml"/></Relationships>
</file>

<file path=ppt/slides/_rels/slide2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9.xml"/></Relationships>
</file>

<file path=ppt/slides/_rels/slide2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7.xml"/><Relationship Id="rId1" Type="http://schemas.openxmlformats.org/officeDocument/2006/relationships/slideLayout" Target="../slideLayouts/slideLayout19.xml"/></Relationships>
</file>

<file path=ppt/slides/_rels/slide26.xml.rels><?xml version="1.0" encoding="UTF-8" standalone="yes"?>
<Relationships xmlns="http://schemas.openxmlformats.org/package/2006/relationships"><Relationship Id="rId3" Type="http://schemas.microsoft.com/office/2007/relationships/media" Target="file:///C:\Users\Sylvie\Desktop\documents%20&#233;t&#233;%202014\&#233;t&#233;2014\aubrac2014\01_MDI~1.MPG" TargetMode="External"/><Relationship Id="rId2" Type="http://schemas.openxmlformats.org/officeDocument/2006/relationships/slideLayout" Target="../slideLayouts/slideLayout19.xml"/><Relationship Id="rId1" Type="http://schemas.openxmlformats.org/officeDocument/2006/relationships/video" Target="file:///C:\Users\Sylvie\Desktop\Fleurance2015\01_MDI~1.MPG" TargetMode="External"/><Relationship Id="rId4" Type="http://schemas.openxmlformats.org/officeDocument/2006/relationships/image" Target="../media/image28.png"/></Relationships>
</file>

<file path=ppt/slides/_rels/slide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8.xml"/><Relationship Id="rId1" Type="http://schemas.openxmlformats.org/officeDocument/2006/relationships/slideLayout" Target="../slideLayouts/slideLayout19.xml"/><Relationship Id="rId4" Type="http://schemas.openxmlformats.org/officeDocument/2006/relationships/image" Target="../media/image29.png"/></Relationships>
</file>

<file path=ppt/slides/_rels/slide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9.xml"/><Relationship Id="rId1" Type="http://schemas.openxmlformats.org/officeDocument/2006/relationships/slideLayout" Target="../slideLayouts/slideLayout19.xml"/><Relationship Id="rId4" Type="http://schemas.openxmlformats.org/officeDocument/2006/relationships/image" Target="../media/image30.jpe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9.xml"/><Relationship Id="rId1" Type="http://schemas.openxmlformats.org/officeDocument/2006/relationships/vmlDrawing" Target="../drawings/vmlDrawing3.vml"/><Relationship Id="rId5" Type="http://schemas.openxmlformats.org/officeDocument/2006/relationships/oleObject" Target="../embeddings/oleObject3.bin"/><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7.xml"/><Relationship Id="rId1" Type="http://schemas.openxmlformats.org/officeDocument/2006/relationships/vmlDrawing" Target="../drawings/vmlDrawing4.vml"/><Relationship Id="rId5" Type="http://schemas.openxmlformats.org/officeDocument/2006/relationships/image" Target="../media/image34.jpeg"/><Relationship Id="rId4" Type="http://schemas.openxmlformats.org/officeDocument/2006/relationships/image" Target="../media/image33.jpeg"/></Relationships>
</file>

<file path=ppt/slides/_rels/slide3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png"/><Relationship Id="rId1" Type="http://schemas.openxmlformats.org/officeDocument/2006/relationships/slideLayout" Target="../slideLayouts/slideLayout19.xml"/></Relationships>
</file>

<file path=ppt/slides/_rels/slide32.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slideLayout" Target="../slideLayouts/slideLayout7.xml"/><Relationship Id="rId1" Type="http://schemas.openxmlformats.org/officeDocument/2006/relationships/video" Target="file:///C:\Users\Sylvie\Desktop\Fleurance2015\01_MDI~1.MPG" TargetMode="External"/><Relationship Id="rId5" Type="http://schemas.openxmlformats.org/officeDocument/2006/relationships/image" Target="../media/image40.png"/><Relationship Id="rId4" Type="http://schemas.openxmlformats.org/officeDocument/2006/relationships/image" Target="../media/image39.png"/></Relationships>
</file>

<file path=ppt/slides/_rels/slide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2.xml"/><Relationship Id="rId1" Type="http://schemas.openxmlformats.org/officeDocument/2006/relationships/slideLayout" Target="../slideLayouts/slideLayout19.xml"/></Relationships>
</file>

<file path=ppt/slides/_rels/slide3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4.xml"/><Relationship Id="rId1" Type="http://schemas.openxmlformats.org/officeDocument/2006/relationships/slideLayout" Target="../slideLayouts/slideLayout30.xml"/><Relationship Id="rId4" Type="http://schemas.openxmlformats.org/officeDocument/2006/relationships/image" Target="../media/image44.png"/></Relationships>
</file>

<file path=ppt/slides/_rels/slide3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5.xml"/><Relationship Id="rId1" Type="http://schemas.openxmlformats.org/officeDocument/2006/relationships/slideLayout" Target="../slideLayouts/slideLayout30.xml"/></Relationships>
</file>

<file path=ppt/slides/_rels/slide3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46.jpe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7.xml"/><Relationship Id="rId1" Type="http://schemas.openxmlformats.org/officeDocument/2006/relationships/slideLayout" Target="../slideLayouts/slideLayout19.xm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19.xml"/><Relationship Id="rId1" Type="http://schemas.openxmlformats.org/officeDocument/2006/relationships/video" Target="file:///C:\Users\Sylvie\Desktop\Fleurance2015\ESA%20Science%20&amp;%20Technology%20Mapping%20the%20Cosmic%20Microwave%20Backgr.mov" TargetMode="External"/><Relationship Id="rId4" Type="http://schemas.openxmlformats.org/officeDocument/2006/relationships/image" Target="../media/image49.png"/></Relationships>
</file>

<file path=ppt/slides/_rels/slide4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9.xml"/><Relationship Id="rId1" Type="http://schemas.openxmlformats.org/officeDocument/2006/relationships/slideLayout" Target="../slideLayouts/slideLayout19.xml"/></Relationships>
</file>

<file path=ppt/slides/_rels/slide4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png"/><Relationship Id="rId1" Type="http://schemas.openxmlformats.org/officeDocument/2006/relationships/slideLayout" Target="../slideLayouts/slideLayout19.xml"/><Relationship Id="rId5" Type="http://schemas.openxmlformats.org/officeDocument/2006/relationships/image" Target="../media/image53.png"/><Relationship Id="rId4" Type="http://schemas.openxmlformats.org/officeDocument/2006/relationships/image" Target="../media/image52.png"/></Relationships>
</file>

<file path=ppt/slides/_rels/slide4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0.xml"/><Relationship Id="rId1" Type="http://schemas.openxmlformats.org/officeDocument/2006/relationships/slideLayout" Target="../slideLayouts/slideLayout30.xml"/></Relationships>
</file>

<file path=ppt/slides/_rels/slide46.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31.xml"/><Relationship Id="rId1" Type="http://schemas.openxmlformats.org/officeDocument/2006/relationships/slideLayout" Target="../slideLayouts/slideLayout19.xml"/><Relationship Id="rId5" Type="http://schemas.openxmlformats.org/officeDocument/2006/relationships/image" Target="../media/image48.png"/><Relationship Id="rId4" Type="http://schemas.openxmlformats.org/officeDocument/2006/relationships/image" Target="../media/image55.png"/></Relationships>
</file>

<file path=ppt/slides/_rels/slide4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2.xml"/><Relationship Id="rId1" Type="http://schemas.openxmlformats.org/officeDocument/2006/relationships/slideLayout" Target="../slideLayouts/slideLayout19.xml"/><Relationship Id="rId5" Type="http://schemas.openxmlformats.org/officeDocument/2006/relationships/image" Target="../media/image56.jpeg"/><Relationship Id="rId4" Type="http://schemas.openxmlformats.org/officeDocument/2006/relationships/image" Target="../media/image30.jpeg"/></Relationships>
</file>

<file path=ppt/slides/_rels/slide4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3.xml"/><Relationship Id="rId1" Type="http://schemas.openxmlformats.org/officeDocument/2006/relationships/slideLayout" Target="../slideLayouts/slideLayout19.xml"/><Relationship Id="rId4" Type="http://schemas.openxmlformats.org/officeDocument/2006/relationships/image" Target="../media/image29.png"/></Relationships>
</file>

<file path=ppt/slides/_rels/slide4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4.xml"/><Relationship Id="rId1" Type="http://schemas.openxmlformats.org/officeDocument/2006/relationships/slideLayout" Target="../slideLayouts/slideLayout19.xml"/><Relationship Id="rId5" Type="http://schemas.openxmlformats.org/officeDocument/2006/relationships/image" Target="../media/image56.jpeg"/><Relationship Id="rId4" Type="http://schemas.openxmlformats.org/officeDocument/2006/relationships/image" Target="../media/image30.jpeg"/></Relationships>
</file>

<file path=ppt/slides/_rels/slide5.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s>
</file>

<file path=ppt/slides/_rels/slide5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5.xml"/><Relationship Id="rId1" Type="http://schemas.openxmlformats.org/officeDocument/2006/relationships/slideLayout" Target="../slideLayouts/slideLayout30.xml"/><Relationship Id="rId4" Type="http://schemas.openxmlformats.org/officeDocument/2006/relationships/image" Target="../media/image57.png"/></Relationships>
</file>

<file path=ppt/slides/_rels/slide5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6.xml"/><Relationship Id="rId1" Type="http://schemas.openxmlformats.org/officeDocument/2006/relationships/slideLayout" Target="../slideLayouts/slideLayout19.xml"/><Relationship Id="rId6" Type="http://schemas.openxmlformats.org/officeDocument/2006/relationships/image" Target="../media/image59.jpeg"/><Relationship Id="rId5" Type="http://schemas.openxmlformats.org/officeDocument/2006/relationships/image" Target="../media/image58.jpeg"/><Relationship Id="rId4" Type="http://schemas.openxmlformats.org/officeDocument/2006/relationships/image" Target="../media/image56.jpeg"/></Relationships>
</file>

<file path=ppt/slides/_rels/slide52.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19.xml"/></Relationships>
</file>

<file path=ppt/slides/_rels/slide53.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37.xml"/><Relationship Id="rId1" Type="http://schemas.openxmlformats.org/officeDocument/2006/relationships/slideLayout" Target="../slideLayouts/slideLayout30.xml"/></Relationships>
</file>

<file path=ppt/slides/_rels/slide54.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38.xml"/><Relationship Id="rId1" Type="http://schemas.openxmlformats.org/officeDocument/2006/relationships/slideLayout" Target="../slideLayouts/slideLayout30.xml"/><Relationship Id="rId4" Type="http://schemas.openxmlformats.org/officeDocument/2006/relationships/image" Target="../media/image62.jpeg"/></Relationships>
</file>

<file path=ppt/slides/_rels/slide55.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39.xml"/><Relationship Id="rId1" Type="http://schemas.openxmlformats.org/officeDocument/2006/relationships/slideLayout" Target="../slideLayouts/slideLayout30.xml"/><Relationship Id="rId5" Type="http://schemas.openxmlformats.org/officeDocument/2006/relationships/image" Target="../media/image64.jpeg"/><Relationship Id="rId4" Type="http://schemas.openxmlformats.org/officeDocument/2006/relationships/image" Target="../media/image63.jpeg"/></Relationships>
</file>

<file path=ppt/slides/_rels/slide56.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40.xml"/><Relationship Id="rId1" Type="http://schemas.openxmlformats.org/officeDocument/2006/relationships/slideLayout" Target="../slideLayouts/slideLayout19.xml"/></Relationships>
</file>

<file path=ppt/slides/_rels/slide57.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41.xml"/><Relationship Id="rId1" Type="http://schemas.openxmlformats.org/officeDocument/2006/relationships/slideLayout" Target="../slideLayouts/slideLayout19.xml"/></Relationships>
</file>

<file path=ppt/slides/_rels/slide5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9.xml"/></Relationships>
</file>

<file path=ppt/slides/_rels/slide5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2.xml"/><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cstate="print"/>
          <a:srcRect/>
          <a:stretch>
            <a:fillRect/>
          </a:stretch>
        </p:blipFill>
        <p:spPr bwMode="auto">
          <a:xfrm>
            <a:off x="0" y="1"/>
            <a:ext cx="9409738" cy="6858000"/>
          </a:xfrm>
          <a:prstGeom prst="rect">
            <a:avLst/>
          </a:prstGeom>
          <a:noFill/>
          <a:ln w="9525">
            <a:noFill/>
            <a:miter lim="800000"/>
            <a:headEnd/>
            <a:tailEnd/>
          </a:ln>
        </p:spPr>
      </p:pic>
      <p:sp>
        <p:nvSpPr>
          <p:cNvPr id="4113" name="Text Box 27"/>
          <p:cNvSpPr txBox="1">
            <a:spLocks noChangeArrowheads="1"/>
          </p:cNvSpPr>
          <p:nvPr/>
        </p:nvSpPr>
        <p:spPr bwMode="auto">
          <a:xfrm>
            <a:off x="1224208" y="3081154"/>
            <a:ext cx="6841938" cy="707886"/>
          </a:xfrm>
          <a:prstGeom prst="rect">
            <a:avLst/>
          </a:prstGeom>
          <a:noFill/>
          <a:ln w="9525">
            <a:noFill/>
            <a:miter lim="800000"/>
            <a:headEnd/>
            <a:tailEnd/>
          </a:ln>
        </p:spPr>
        <p:txBody>
          <a:bodyPr wrap="none">
            <a:spAutoFit/>
          </a:bodyPr>
          <a:lstStyle/>
          <a:p>
            <a:pPr algn="ctr"/>
            <a:r>
              <a:rPr lang="fr-FR" sz="4000" dirty="0" smtClean="0">
                <a:solidFill>
                  <a:schemeClr val="bg1"/>
                </a:solidFill>
                <a:latin typeface="Comic Sans MS" pitchFamily="66" charset="0"/>
              </a:rPr>
              <a:t>Le Soleil et la matière noire</a:t>
            </a:r>
          </a:p>
        </p:txBody>
      </p:sp>
      <p:sp>
        <p:nvSpPr>
          <p:cNvPr id="4114" name="Text Box 28"/>
          <p:cNvSpPr txBox="1">
            <a:spLocks noChangeArrowheads="1"/>
          </p:cNvSpPr>
          <p:nvPr/>
        </p:nvSpPr>
        <p:spPr bwMode="auto">
          <a:xfrm>
            <a:off x="5908003" y="6165304"/>
            <a:ext cx="2624437" cy="338554"/>
          </a:xfrm>
          <a:prstGeom prst="rect">
            <a:avLst/>
          </a:prstGeom>
          <a:noFill/>
          <a:ln w="9525">
            <a:noFill/>
            <a:miter lim="800000"/>
            <a:headEnd/>
            <a:tailEnd/>
          </a:ln>
        </p:spPr>
        <p:txBody>
          <a:bodyPr wrap="none">
            <a:spAutoFit/>
          </a:bodyPr>
          <a:lstStyle/>
          <a:p>
            <a:pPr algn="ctr"/>
            <a:r>
              <a:rPr lang="fr-FR" sz="1600" dirty="0" smtClean="0">
                <a:solidFill>
                  <a:schemeClr val="bg1"/>
                </a:solidFill>
                <a:latin typeface="Comic Sans MS" pitchFamily="66" charset="0"/>
              </a:rPr>
              <a:t>25è festival de Fleurance</a:t>
            </a:r>
            <a:endParaRPr lang="fr-FR" sz="1600" dirty="0">
              <a:solidFill>
                <a:schemeClr val="bg1"/>
              </a:solidFill>
              <a:latin typeface="Comic Sans MS" pitchFamily="66" charset="0"/>
            </a:endParaRPr>
          </a:p>
        </p:txBody>
      </p:sp>
      <p:sp>
        <p:nvSpPr>
          <p:cNvPr id="4116" name="Text Box 8"/>
          <p:cNvSpPr txBox="1">
            <a:spLocks noChangeArrowheads="1"/>
          </p:cNvSpPr>
          <p:nvPr/>
        </p:nvSpPr>
        <p:spPr bwMode="auto">
          <a:xfrm>
            <a:off x="3419872" y="3975447"/>
            <a:ext cx="2382383" cy="461665"/>
          </a:xfrm>
          <a:prstGeom prst="rect">
            <a:avLst/>
          </a:prstGeom>
          <a:noFill/>
          <a:ln w="9525">
            <a:noFill/>
            <a:miter lim="800000"/>
            <a:headEnd/>
            <a:tailEnd/>
          </a:ln>
        </p:spPr>
        <p:txBody>
          <a:bodyPr wrap="none">
            <a:spAutoFit/>
          </a:bodyPr>
          <a:lstStyle/>
          <a:p>
            <a:pPr algn="ctr"/>
            <a:r>
              <a:rPr lang="fr-FR" sz="2400" dirty="0">
                <a:solidFill>
                  <a:schemeClr val="bg1"/>
                </a:solidFill>
                <a:latin typeface="Comic Sans MS" pitchFamily="66" charset="0"/>
              </a:rPr>
              <a:t>Sylvie </a:t>
            </a:r>
            <a:r>
              <a:rPr lang="fr-FR" sz="2400" dirty="0" smtClean="0">
                <a:solidFill>
                  <a:schemeClr val="bg1"/>
                </a:solidFill>
                <a:latin typeface="Comic Sans MS" pitchFamily="66" charset="0"/>
              </a:rPr>
              <a:t>Vauclair </a:t>
            </a:r>
          </a:p>
        </p:txBody>
      </p:sp>
      <p:sp>
        <p:nvSpPr>
          <p:cNvPr id="21" name="Text Box 28"/>
          <p:cNvSpPr txBox="1">
            <a:spLocks noChangeArrowheads="1"/>
          </p:cNvSpPr>
          <p:nvPr/>
        </p:nvSpPr>
        <p:spPr bwMode="auto">
          <a:xfrm>
            <a:off x="814256" y="6156593"/>
            <a:ext cx="1919115" cy="338554"/>
          </a:xfrm>
          <a:prstGeom prst="rect">
            <a:avLst/>
          </a:prstGeom>
          <a:noFill/>
          <a:ln w="9525">
            <a:noFill/>
            <a:miter lim="800000"/>
            <a:headEnd/>
            <a:tailEnd/>
          </a:ln>
        </p:spPr>
        <p:txBody>
          <a:bodyPr wrap="none">
            <a:spAutoFit/>
          </a:bodyPr>
          <a:lstStyle/>
          <a:p>
            <a:pPr algn="ctr"/>
            <a:r>
              <a:rPr lang="fr-FR" sz="1600" dirty="0">
                <a:solidFill>
                  <a:schemeClr val="bg1"/>
                </a:solidFill>
                <a:latin typeface="Comic Sans MS" pitchFamily="66" charset="0"/>
              </a:rPr>
              <a:t>l</a:t>
            </a:r>
            <a:r>
              <a:rPr lang="fr-FR" sz="1600" dirty="0" smtClean="0">
                <a:solidFill>
                  <a:schemeClr val="bg1"/>
                </a:solidFill>
                <a:latin typeface="Comic Sans MS" pitchFamily="66" charset="0"/>
              </a:rPr>
              <a:t>undi 10 août 2015</a:t>
            </a:r>
            <a:endParaRPr lang="fr-FR" sz="1600" dirty="0">
              <a:solidFill>
                <a:schemeClr val="bg1"/>
              </a:solidFill>
              <a:latin typeface="Comic Sans MS" pitchFamily="66" charset="0"/>
            </a:endParaRPr>
          </a:p>
        </p:txBody>
      </p:sp>
      <p:pic>
        <p:nvPicPr>
          <p:cNvPr id="7" name="Image 6"/>
          <p:cNvPicPr>
            <a:picLocks noChangeAspect="1"/>
          </p:cNvPicPr>
          <p:nvPr/>
        </p:nvPicPr>
        <p:blipFill>
          <a:blip r:embed="rId4" cstate="print">
            <a:extLst>
              <a:ext uri="{28A0092B-C50C-407E-A947-70E740481C1C}">
                <a14:useLocalDpi xmlns:a14="http://schemas.microsoft.com/office/drawing/2010/main" xmlns="" val="0"/>
              </a:ext>
            </a:extLst>
          </a:blip>
          <a:srcRect l="5151" r="6775"/>
          <a:stretch>
            <a:fillRect/>
          </a:stretch>
        </p:blipFill>
        <p:spPr>
          <a:xfrm>
            <a:off x="395536" y="332656"/>
            <a:ext cx="1872208" cy="1832844"/>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98658" name="Picture 2" descr="http://www.nasa.gov/sites/default/files/styles/full_width_feature/public/thumbnails/image/soho_c3_comet.jpg?itok=TpRofEef"/>
          <p:cNvPicPr>
            <a:picLocks noChangeAspect="1" noChangeArrowheads="1"/>
          </p:cNvPicPr>
          <p:nvPr/>
        </p:nvPicPr>
        <p:blipFill>
          <a:blip r:embed="rId3" cstate="print"/>
          <a:srcRect/>
          <a:stretch>
            <a:fillRect/>
          </a:stretch>
        </p:blipFill>
        <p:spPr bwMode="auto">
          <a:xfrm>
            <a:off x="1619672" y="260648"/>
            <a:ext cx="5951314" cy="5951315"/>
          </a:xfrm>
          <a:prstGeom prst="rect">
            <a:avLst/>
          </a:prstGeom>
          <a:noFill/>
        </p:spPr>
      </p:pic>
      <p:sp>
        <p:nvSpPr>
          <p:cNvPr id="3" name="ZoneTexte 2"/>
          <p:cNvSpPr txBox="1"/>
          <p:nvPr/>
        </p:nvSpPr>
        <p:spPr>
          <a:xfrm>
            <a:off x="2987824" y="6309320"/>
            <a:ext cx="3148619" cy="338554"/>
          </a:xfrm>
          <a:prstGeom prst="rect">
            <a:avLst/>
          </a:prstGeom>
          <a:noFill/>
        </p:spPr>
        <p:txBody>
          <a:bodyPr wrap="none" rtlCol="0">
            <a:spAutoFit/>
          </a:bodyPr>
          <a:lstStyle/>
          <a:p>
            <a:r>
              <a:rPr lang="fr-FR" sz="1600" dirty="0" smtClean="0">
                <a:solidFill>
                  <a:schemeClr val="bg2">
                    <a:lumMod val="40000"/>
                    <a:lumOff val="60000"/>
                  </a:schemeClr>
                </a:solidFill>
              </a:rPr>
              <a:t>Encore une comète! 20 février 2015</a:t>
            </a:r>
            <a:endParaRPr lang="fr-FR" sz="1600" dirty="0">
              <a:solidFill>
                <a:schemeClr val="bg2">
                  <a:lumMod val="40000"/>
                  <a:lumOff val="60000"/>
                </a:schemeClr>
              </a:solidFill>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850" name="Picture 2" descr="Artist concept of Magnetospheric Multiscale mission"/>
          <p:cNvPicPr>
            <a:picLocks noChangeAspect="1" noChangeArrowheads="1"/>
          </p:cNvPicPr>
          <p:nvPr/>
        </p:nvPicPr>
        <p:blipFill>
          <a:blip r:embed="rId3" cstate="print"/>
          <a:srcRect/>
          <a:stretch>
            <a:fillRect/>
          </a:stretch>
        </p:blipFill>
        <p:spPr bwMode="auto">
          <a:xfrm>
            <a:off x="1331640" y="332656"/>
            <a:ext cx="6624736" cy="5954469"/>
          </a:xfrm>
          <a:prstGeom prst="rect">
            <a:avLst/>
          </a:prstGeom>
          <a:noFill/>
        </p:spPr>
      </p:pic>
      <p:sp>
        <p:nvSpPr>
          <p:cNvPr id="3" name="ZoneTexte 2"/>
          <p:cNvSpPr txBox="1"/>
          <p:nvPr/>
        </p:nvSpPr>
        <p:spPr>
          <a:xfrm>
            <a:off x="1419200" y="6488668"/>
            <a:ext cx="6465168" cy="369332"/>
          </a:xfrm>
          <a:prstGeom prst="rect">
            <a:avLst/>
          </a:prstGeom>
          <a:noFill/>
        </p:spPr>
        <p:txBody>
          <a:bodyPr wrap="none" rtlCol="0">
            <a:spAutoFit/>
          </a:bodyPr>
          <a:lstStyle/>
          <a:p>
            <a:r>
              <a:rPr lang="fr-FR" sz="1800" dirty="0" smtClean="0">
                <a:solidFill>
                  <a:schemeClr val="bg2">
                    <a:lumMod val="40000"/>
                    <a:lumOff val="60000"/>
                  </a:schemeClr>
                </a:solidFill>
              </a:rPr>
              <a:t>Relations Soleil-Terre…. MMS (</a:t>
            </a:r>
            <a:r>
              <a:rPr lang="fr-FR" sz="1800" dirty="0" err="1" smtClean="0">
                <a:solidFill>
                  <a:schemeClr val="bg2">
                    <a:lumMod val="40000"/>
                    <a:lumOff val="60000"/>
                  </a:schemeClr>
                </a:solidFill>
              </a:rPr>
              <a:t>Magnospheric</a:t>
            </a:r>
            <a:r>
              <a:rPr lang="fr-FR" sz="1800" dirty="0" smtClean="0">
                <a:solidFill>
                  <a:schemeClr val="bg2">
                    <a:lumMod val="40000"/>
                    <a:lumOff val="60000"/>
                  </a:schemeClr>
                </a:solidFill>
              </a:rPr>
              <a:t> </a:t>
            </a:r>
            <a:r>
              <a:rPr lang="fr-FR" sz="1800" dirty="0" err="1" smtClean="0">
                <a:solidFill>
                  <a:schemeClr val="bg2">
                    <a:lumMod val="40000"/>
                    <a:lumOff val="60000"/>
                  </a:schemeClr>
                </a:solidFill>
              </a:rPr>
              <a:t>Multiscale</a:t>
            </a:r>
            <a:r>
              <a:rPr lang="fr-FR" sz="1800" dirty="0" smtClean="0">
                <a:solidFill>
                  <a:schemeClr val="bg2">
                    <a:lumMod val="40000"/>
                    <a:lumOff val="60000"/>
                  </a:schemeClr>
                </a:solidFill>
              </a:rPr>
              <a:t> Mission)</a:t>
            </a:r>
            <a:endParaRPr lang="fr-FR" sz="1800" dirty="0">
              <a:solidFill>
                <a:schemeClr val="bg2">
                  <a:lumMod val="40000"/>
                  <a:lumOff val="60000"/>
                </a:schemeClr>
              </a:solidFill>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4018" name="Picture 2" descr="http://www.nasa.gov/sites/default/files/styles/full_width_feature/public/thumbnails/image/russell1.jpg?itok=WbfegDJG"/>
          <p:cNvPicPr>
            <a:picLocks noChangeAspect="1" noChangeArrowheads="1"/>
          </p:cNvPicPr>
          <p:nvPr/>
        </p:nvPicPr>
        <p:blipFill>
          <a:blip r:embed="rId3" cstate="print"/>
          <a:srcRect t="34704"/>
          <a:stretch>
            <a:fillRect/>
          </a:stretch>
        </p:blipFill>
        <p:spPr bwMode="auto">
          <a:xfrm>
            <a:off x="1115616" y="0"/>
            <a:ext cx="6977409" cy="6858000"/>
          </a:xfrm>
          <a:prstGeom prst="rect">
            <a:avLst/>
          </a:prstGeom>
          <a:noFill/>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5410" name="Picture 2" descr="http://www.nasa.gov/sites/default/files/styles/full_width_feature/public/images/524990main_FAQ10_full.jpg?itok=z49-NliQ"/>
          <p:cNvPicPr>
            <a:picLocks noChangeAspect="1" noChangeArrowheads="1"/>
          </p:cNvPicPr>
          <p:nvPr/>
        </p:nvPicPr>
        <p:blipFill>
          <a:blip r:embed="rId3" cstate="print"/>
          <a:srcRect/>
          <a:stretch>
            <a:fillRect/>
          </a:stretch>
        </p:blipFill>
        <p:spPr bwMode="auto">
          <a:xfrm>
            <a:off x="1" y="-27384"/>
            <a:ext cx="9180512" cy="6887588"/>
          </a:xfrm>
          <a:prstGeom prst="rect">
            <a:avLst/>
          </a:prstGeom>
          <a:noFill/>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2386" name="Picture 2" descr="arc1"/>
          <p:cNvPicPr>
            <a:picLocks noChangeAspect="1" noChangeArrowheads="1"/>
          </p:cNvPicPr>
          <p:nvPr/>
        </p:nvPicPr>
        <p:blipFill>
          <a:blip r:embed="rId3" cstate="print">
            <a:extLst>
              <a:ext uri="{28A0092B-C50C-407E-A947-70E740481C1C}">
                <a14:useLocalDpi xmlns="" xmlns:a14="http://schemas.microsoft.com/office/drawing/2010/main" val="0"/>
              </a:ext>
            </a:extLst>
          </a:blip>
          <a:srcRect r="2670"/>
          <a:stretch>
            <a:fillRect/>
          </a:stretch>
        </p:blipFill>
        <p:spPr bwMode="auto">
          <a:xfrm>
            <a:off x="228600" y="304800"/>
            <a:ext cx="3263280" cy="3311525"/>
          </a:xfrm>
          <a:prstGeom prst="rect">
            <a:avLst/>
          </a:prstGeom>
          <a:noFill/>
          <a:extLst>
            <a:ext uri="{909E8E84-426E-40DD-AFC4-6F175D3DCCD1}">
              <a14:hiddenFill xmlns="" xmlns:a14="http://schemas.microsoft.com/office/drawing/2010/main">
                <a:solidFill>
                  <a:srgbClr val="FFFFFF"/>
                </a:solidFill>
              </a14:hiddenFill>
            </a:ext>
          </a:extLst>
        </p:spPr>
      </p:pic>
      <p:pic>
        <p:nvPicPr>
          <p:cNvPr id="272387" name="Picture 3" descr="arc2"/>
          <p:cNvPicPr>
            <a:picLocks noChangeAspect="1" noChangeArrowheads="1"/>
          </p:cNvPicPr>
          <p:nvPr/>
        </p:nvPicPr>
        <p:blipFill>
          <a:blip r:embed="rId4" cstate="print">
            <a:extLst>
              <a:ext uri="{28A0092B-C50C-407E-A947-70E740481C1C}">
                <a14:useLocalDpi xmlns="" xmlns:a14="http://schemas.microsoft.com/office/drawing/2010/main" val="0"/>
              </a:ext>
            </a:extLst>
          </a:blip>
          <a:srcRect r="3337"/>
          <a:stretch>
            <a:fillRect/>
          </a:stretch>
        </p:blipFill>
        <p:spPr bwMode="auto">
          <a:xfrm>
            <a:off x="3962400" y="3962400"/>
            <a:ext cx="4714056" cy="2500313"/>
          </a:xfrm>
          <a:prstGeom prst="rect">
            <a:avLst/>
          </a:prstGeom>
          <a:noFill/>
          <a:extLst>
            <a:ext uri="{909E8E84-426E-40DD-AFC4-6F175D3DCCD1}">
              <a14:hiddenFill xmlns="" xmlns:a14="http://schemas.microsoft.com/office/drawing/2010/main">
                <a:solidFill>
                  <a:srgbClr val="FFFFFF"/>
                </a:solidFill>
              </a14:hiddenFill>
            </a:ext>
          </a:extLst>
        </p:spPr>
      </p:pic>
      <p:sp>
        <p:nvSpPr>
          <p:cNvPr id="272388" name="Text Box 4"/>
          <p:cNvSpPr txBox="1">
            <a:spLocks noChangeArrowheads="1"/>
          </p:cNvSpPr>
          <p:nvPr/>
        </p:nvSpPr>
        <p:spPr bwMode="auto">
          <a:xfrm>
            <a:off x="5638800" y="1371600"/>
            <a:ext cx="1984375"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fr-FR" altLang="fr-FR" sz="2400" smtClean="0">
                <a:solidFill>
                  <a:srgbClr val="FFFFCC"/>
                </a:solidFill>
                <a:latin typeface="Times New Roman" panose="02020603050405020304" pitchFamily="18" charset="0"/>
              </a:rPr>
              <a:t>Spectre solaire</a:t>
            </a:r>
          </a:p>
        </p:txBody>
      </p:sp>
    </p:spTree>
    <p:extLst>
      <p:ext uri="{BB962C8B-B14F-4D97-AF65-F5344CB8AC3E}">
        <p14:creationId xmlns="" xmlns:p14="http://schemas.microsoft.com/office/powerpoint/2010/main" val="2412947595"/>
      </p:ext>
    </p:extLst>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4434"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295400" y="1905000"/>
            <a:ext cx="7010400" cy="15668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74435" name="Text Box 3"/>
          <p:cNvSpPr txBox="1">
            <a:spLocks noChangeArrowheads="1"/>
          </p:cNvSpPr>
          <p:nvPr/>
        </p:nvSpPr>
        <p:spPr bwMode="auto">
          <a:xfrm>
            <a:off x="3810000" y="4648200"/>
            <a:ext cx="1984375"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pPr eaLnBrk="0" hangingPunct="0"/>
            <a:r>
              <a:rPr lang="fr-FR" altLang="fr-FR" sz="2400" smtClean="0">
                <a:solidFill>
                  <a:srgbClr val="FFFFCC"/>
                </a:solidFill>
                <a:latin typeface="Times New Roman" panose="02020603050405020304" pitchFamily="18" charset="0"/>
              </a:rPr>
              <a:t>Spectre solaire</a:t>
            </a:r>
          </a:p>
        </p:txBody>
      </p:sp>
    </p:spTree>
    <p:extLst>
      <p:ext uri="{BB962C8B-B14F-4D97-AF65-F5344CB8AC3E}">
        <p14:creationId xmlns:p14="http://schemas.microsoft.com/office/powerpoint/2010/main" xmlns="" val="2404560887"/>
      </p:ext>
    </p:ext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48162" name="Object 2"/>
          <p:cNvGraphicFramePr>
            <a:graphicFrameLocks noChangeAspect="1"/>
          </p:cNvGraphicFramePr>
          <p:nvPr/>
        </p:nvGraphicFramePr>
        <p:xfrm>
          <a:off x="1524000" y="685800"/>
          <a:ext cx="6343650" cy="3981450"/>
        </p:xfrm>
        <a:graphic>
          <a:graphicData uri="http://schemas.openxmlformats.org/presentationml/2006/ole">
            <p:oleObj spid="_x0000_s223234" name="Image" r:id="rId3" imgW="16926227" imgH="10623367" progId="">
              <p:embed/>
            </p:oleObj>
          </a:graphicData>
        </a:graphic>
      </p:graphicFrame>
      <p:sp>
        <p:nvSpPr>
          <p:cNvPr id="348164" name="Rectangle 4"/>
          <p:cNvSpPr>
            <a:spLocks noChangeArrowheads="1"/>
          </p:cNvSpPr>
          <p:nvPr/>
        </p:nvSpPr>
        <p:spPr bwMode="auto">
          <a:xfrm>
            <a:off x="762000" y="4953000"/>
            <a:ext cx="7772400" cy="1066800"/>
          </a:xfrm>
          <a:prstGeom prst="rect">
            <a:avLst/>
          </a:prstGeom>
          <a:solidFill>
            <a:schemeClr val="tx1"/>
          </a:solidFill>
          <a:ln w="9525">
            <a:solidFill>
              <a:schemeClr val="bg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a:r>
              <a:rPr lang="fr-FR" altLang="fr-FR" sz="1800" dirty="0" smtClean="0">
                <a:solidFill>
                  <a:srgbClr val="FFFFFF"/>
                </a:solidFill>
                <a:latin typeface="Comic Sans MS" pitchFamily="66" charset="0"/>
              </a:rPr>
              <a:t>Couleurs de l’arc-en-ciel : violet  : 390-455 nm	jaune   : 577-597 nm</a:t>
            </a:r>
          </a:p>
          <a:p>
            <a:pPr algn="ctr"/>
            <a:r>
              <a:rPr lang="fr-FR" altLang="fr-FR" sz="1800" dirty="0" smtClean="0">
                <a:solidFill>
                  <a:srgbClr val="FFFFFF"/>
                </a:solidFill>
                <a:latin typeface="Comic Sans MS" pitchFamily="66" charset="0"/>
              </a:rPr>
              <a:t>			bleu    :  455-492 nm	orange : 597-622 nm</a:t>
            </a:r>
          </a:p>
          <a:p>
            <a:pPr algn="ctr"/>
            <a:r>
              <a:rPr lang="fr-FR" altLang="fr-FR" sz="1800" dirty="0" smtClean="0">
                <a:solidFill>
                  <a:srgbClr val="FFFFFF"/>
                </a:solidFill>
                <a:latin typeface="Comic Sans MS" pitchFamily="66" charset="0"/>
              </a:rPr>
              <a:t>			vert     :  492-577 nm	rouge   : 622-780 nm</a:t>
            </a:r>
          </a:p>
        </p:txBody>
      </p:sp>
      <p:sp>
        <p:nvSpPr>
          <p:cNvPr id="348165" name="Rectangle 5"/>
          <p:cNvSpPr>
            <a:spLocks noChangeArrowheads="1"/>
          </p:cNvSpPr>
          <p:nvPr/>
        </p:nvSpPr>
        <p:spPr bwMode="auto">
          <a:xfrm>
            <a:off x="1981200" y="6324600"/>
            <a:ext cx="5181600" cy="381000"/>
          </a:xfrm>
          <a:prstGeom prst="rect">
            <a:avLst/>
          </a:prstGeom>
          <a:solidFill>
            <a:schemeClr val="tx1"/>
          </a:solidFill>
          <a:ln w="9525">
            <a:solidFill>
              <a:schemeClr val="bg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a:r>
              <a:rPr lang="fr-FR" altLang="fr-FR" sz="1800" dirty="0" smtClean="0">
                <a:solidFill>
                  <a:srgbClr val="FFFFFF"/>
                </a:solidFill>
                <a:latin typeface="Comic Sans MS" pitchFamily="66" charset="0"/>
              </a:rPr>
              <a:t>Maximum de sensibilité de l’œil humain : 560 nm</a:t>
            </a:r>
          </a:p>
        </p:txBody>
      </p:sp>
      <p:sp>
        <p:nvSpPr>
          <p:cNvPr id="5" name="Rectangle 4"/>
          <p:cNvSpPr/>
          <p:nvPr/>
        </p:nvSpPr>
        <p:spPr>
          <a:xfrm>
            <a:off x="5724128" y="764704"/>
            <a:ext cx="1800200"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1600" i="1" dirty="0" smtClean="0">
                <a:solidFill>
                  <a:schemeClr val="bg2"/>
                </a:solidFill>
              </a:rPr>
              <a:t>5780 K</a:t>
            </a:r>
            <a:endParaRPr lang="fr-FR" sz="1600" i="1" dirty="0">
              <a:solidFill>
                <a:schemeClr val="bg2"/>
              </a:solidFill>
            </a:endParaRPr>
          </a:p>
        </p:txBody>
      </p:sp>
    </p:spTree>
    <p:extLst>
      <p:ext uri="{BB962C8B-B14F-4D97-AF65-F5344CB8AC3E}">
        <p14:creationId xmlns:p14="http://schemas.microsoft.com/office/powerpoint/2010/main" xmlns="" val="2710737758"/>
      </p:ext>
    </p:extLst>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4825184" y="3284984"/>
            <a:ext cx="3444848" cy="3124969"/>
          </a:xfrm>
          <a:prstGeom prst="rect">
            <a:avLst/>
          </a:prstGeom>
        </p:spPr>
      </p:pic>
      <p:pic>
        <p:nvPicPr>
          <p:cNvPr id="3" name="Picture 2"/>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1259632" y="764704"/>
            <a:ext cx="7010400" cy="15668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4" name="ZoneTexte 3"/>
          <p:cNvSpPr txBox="1"/>
          <p:nvPr/>
        </p:nvSpPr>
        <p:spPr>
          <a:xfrm>
            <a:off x="4067944" y="130677"/>
            <a:ext cx="1393330" cy="369332"/>
          </a:xfrm>
          <a:prstGeom prst="rect">
            <a:avLst/>
          </a:prstGeom>
          <a:noFill/>
        </p:spPr>
        <p:txBody>
          <a:bodyPr wrap="none" rtlCol="0">
            <a:spAutoFit/>
          </a:bodyPr>
          <a:lstStyle/>
          <a:p>
            <a:r>
              <a:rPr lang="fr-FR" dirty="0" smtClean="0">
                <a:solidFill>
                  <a:schemeClr val="bg1"/>
                </a:solidFill>
                <a:latin typeface="Comic Sans MS" panose="030F0702030302020204" pitchFamily="66" charset="0"/>
              </a:rPr>
              <a:t>Arc-en-ciel</a:t>
            </a:r>
            <a:endParaRPr lang="fr-FR" dirty="0">
              <a:solidFill>
                <a:schemeClr val="bg1"/>
              </a:solidFill>
              <a:latin typeface="Comic Sans MS" panose="030F0702030302020204" pitchFamily="66" charset="0"/>
            </a:endParaRPr>
          </a:p>
        </p:txBody>
      </p:sp>
      <p:sp>
        <p:nvSpPr>
          <p:cNvPr id="5" name="ZoneTexte 4"/>
          <p:cNvSpPr txBox="1"/>
          <p:nvPr/>
        </p:nvSpPr>
        <p:spPr>
          <a:xfrm>
            <a:off x="1547664" y="6045940"/>
            <a:ext cx="2323072" cy="369332"/>
          </a:xfrm>
          <a:prstGeom prst="rect">
            <a:avLst/>
          </a:prstGeom>
          <a:noFill/>
        </p:spPr>
        <p:txBody>
          <a:bodyPr wrap="none" rtlCol="0">
            <a:spAutoFit/>
          </a:bodyPr>
          <a:lstStyle/>
          <a:p>
            <a:r>
              <a:rPr lang="fr-FR" smtClean="0">
                <a:solidFill>
                  <a:schemeClr val="bg1"/>
                </a:solidFill>
                <a:latin typeface="Comic Sans MS" panose="030F0702030302020204" pitchFamily="66" charset="0"/>
              </a:rPr>
              <a:t>Cercle chromatique</a:t>
            </a:r>
            <a:endParaRPr lang="fr-FR" dirty="0">
              <a:solidFill>
                <a:schemeClr val="bg1"/>
              </a:solidFill>
              <a:latin typeface="Comic Sans MS" panose="030F0702030302020204" pitchFamily="66" charset="0"/>
            </a:endParaRPr>
          </a:p>
        </p:txBody>
      </p:sp>
    </p:spTree>
    <p:extLst>
      <p:ext uri="{BB962C8B-B14F-4D97-AF65-F5344CB8AC3E}">
        <p14:creationId xmlns="" xmlns:p14="http://schemas.microsoft.com/office/powerpoint/2010/main" val="3506704907"/>
      </p:ext>
    </p:ext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Image 1"/>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539552" y="1628800"/>
            <a:ext cx="4176464" cy="2600912"/>
          </a:xfrm>
          <a:prstGeom prst="rect">
            <a:avLst/>
          </a:prstGeom>
        </p:spPr>
      </p:pic>
      <p:sp>
        <p:nvSpPr>
          <p:cNvPr id="3" name="ZoneTexte 2"/>
          <p:cNvSpPr txBox="1"/>
          <p:nvPr/>
        </p:nvSpPr>
        <p:spPr>
          <a:xfrm>
            <a:off x="4716016" y="2276872"/>
            <a:ext cx="4219425" cy="1323439"/>
          </a:xfrm>
          <a:prstGeom prst="rect">
            <a:avLst/>
          </a:prstGeom>
          <a:noFill/>
        </p:spPr>
        <p:txBody>
          <a:bodyPr wrap="none" rtlCol="0">
            <a:spAutoFit/>
          </a:bodyPr>
          <a:lstStyle/>
          <a:p>
            <a:r>
              <a:rPr lang="fr-FR" sz="1600" dirty="0" smtClean="0">
                <a:solidFill>
                  <a:schemeClr val="bg1"/>
                </a:solidFill>
                <a:latin typeface="Comic Sans MS" pitchFamily="66" charset="0"/>
              </a:rPr>
              <a:t>Bâtonnets sensibles à l’intensité lumineuse</a:t>
            </a:r>
          </a:p>
          <a:p>
            <a:endParaRPr lang="fr-FR" sz="1600" dirty="0">
              <a:solidFill>
                <a:schemeClr val="bg1"/>
              </a:solidFill>
              <a:latin typeface="Comic Sans MS" pitchFamily="66" charset="0"/>
            </a:endParaRPr>
          </a:p>
          <a:p>
            <a:r>
              <a:rPr lang="fr-FR" sz="1600" dirty="0" smtClean="0">
                <a:solidFill>
                  <a:schemeClr val="bg1"/>
                </a:solidFill>
                <a:latin typeface="Comic Sans MS" pitchFamily="66" charset="0"/>
              </a:rPr>
              <a:t>Cônes sensibles aux couleurs</a:t>
            </a:r>
          </a:p>
          <a:p>
            <a:endParaRPr lang="fr-FR" sz="1600" dirty="0" smtClean="0">
              <a:solidFill>
                <a:schemeClr val="bg1"/>
              </a:solidFill>
              <a:latin typeface="Comic Sans MS" pitchFamily="66" charset="0"/>
            </a:endParaRPr>
          </a:p>
          <a:p>
            <a:r>
              <a:rPr lang="fr-FR" sz="1600" dirty="0" err="1" smtClean="0">
                <a:solidFill>
                  <a:schemeClr val="bg1"/>
                </a:solidFill>
                <a:latin typeface="Comic Sans MS" pitchFamily="66" charset="0"/>
              </a:rPr>
              <a:t>Fovea</a:t>
            </a:r>
            <a:r>
              <a:rPr lang="fr-FR" sz="1600" dirty="0" smtClean="0">
                <a:solidFill>
                  <a:schemeClr val="bg1"/>
                </a:solidFill>
                <a:latin typeface="Comic Sans MS" pitchFamily="66" charset="0"/>
              </a:rPr>
              <a:t>: zone sans bâtonnet</a:t>
            </a:r>
          </a:p>
        </p:txBody>
      </p:sp>
      <p:sp>
        <p:nvSpPr>
          <p:cNvPr id="4" name="ZoneTexte 3"/>
          <p:cNvSpPr txBox="1"/>
          <p:nvPr/>
        </p:nvSpPr>
        <p:spPr>
          <a:xfrm>
            <a:off x="1907704" y="5013176"/>
            <a:ext cx="5400600" cy="604909"/>
          </a:xfrm>
          <a:prstGeom prst="rect">
            <a:avLst/>
          </a:prstGeom>
          <a:noFill/>
        </p:spPr>
        <p:txBody>
          <a:bodyPr wrap="square" rtlCol="0">
            <a:spAutoFit/>
          </a:bodyPr>
          <a:lstStyle/>
          <a:p>
            <a:pPr>
              <a:lnSpc>
                <a:spcPct val="107000"/>
              </a:lnSpc>
              <a:spcAft>
                <a:spcPts val="800"/>
              </a:spcAft>
            </a:pPr>
            <a:r>
              <a:rPr lang="fr-FR" sz="1600" dirty="0">
                <a:solidFill>
                  <a:schemeClr val="bg1"/>
                </a:solidFill>
                <a:latin typeface="Comic Sans MS" pitchFamily="66" charset="0"/>
                <a:ea typeface="Calibri" panose="020F0502020204030204" pitchFamily="34" charset="0"/>
                <a:cs typeface="Times New Roman" panose="02020603050405020304" pitchFamily="18" charset="0"/>
              </a:rPr>
              <a:t>Après l’observation d’une couleur, on voit </a:t>
            </a:r>
            <a:r>
              <a:rPr lang="fr-FR" sz="1600" dirty="0" smtClean="0">
                <a:solidFill>
                  <a:schemeClr val="bg1"/>
                </a:solidFill>
                <a:latin typeface="Comic Sans MS" pitchFamily="66" charset="0"/>
                <a:ea typeface="Calibri" panose="020F0502020204030204" pitchFamily="34" charset="0"/>
                <a:cs typeface="Times New Roman" panose="02020603050405020304" pitchFamily="18" charset="0"/>
              </a:rPr>
              <a:t>la </a:t>
            </a:r>
            <a:r>
              <a:rPr lang="fr-FR" sz="1600" dirty="0">
                <a:solidFill>
                  <a:schemeClr val="bg1"/>
                </a:solidFill>
                <a:latin typeface="Comic Sans MS" pitchFamily="66" charset="0"/>
                <a:ea typeface="Calibri" panose="020F0502020204030204" pitchFamily="34" charset="0"/>
                <a:cs typeface="Times New Roman" panose="02020603050405020304" pitchFamily="18" charset="0"/>
              </a:rPr>
              <a:t>couleur complémentaire (</a:t>
            </a:r>
            <a:r>
              <a:rPr lang="fr-FR" sz="1600" dirty="0" smtClean="0">
                <a:solidFill>
                  <a:schemeClr val="bg1"/>
                </a:solidFill>
                <a:latin typeface="Comic Sans MS" pitchFamily="66" charset="0"/>
                <a:ea typeface="Calibri" panose="020F0502020204030204" pitchFamily="34" charset="0"/>
                <a:cs typeface="Times New Roman" panose="02020603050405020304" pitchFamily="18" charset="0"/>
              </a:rPr>
              <a:t>fatigue </a:t>
            </a:r>
            <a:r>
              <a:rPr lang="fr-FR" sz="1600" dirty="0">
                <a:solidFill>
                  <a:schemeClr val="bg1"/>
                </a:solidFill>
                <a:latin typeface="Comic Sans MS" pitchFamily="66" charset="0"/>
                <a:ea typeface="Calibri" panose="020F0502020204030204" pitchFamily="34" charset="0"/>
                <a:cs typeface="Times New Roman" panose="02020603050405020304" pitchFamily="18" charset="0"/>
              </a:rPr>
              <a:t>des cônes </a:t>
            </a:r>
            <a:r>
              <a:rPr lang="fr-FR" sz="1600" dirty="0" smtClean="0">
                <a:solidFill>
                  <a:schemeClr val="bg1"/>
                </a:solidFill>
                <a:latin typeface="Comic Sans MS" pitchFamily="66" charset="0"/>
                <a:ea typeface="Calibri" panose="020F0502020204030204" pitchFamily="34" charset="0"/>
                <a:cs typeface="Times New Roman" panose="02020603050405020304" pitchFamily="18" charset="0"/>
              </a:rPr>
              <a:t>correspondants)</a:t>
            </a:r>
            <a:endParaRPr lang="fr-FR" sz="1600" dirty="0">
              <a:solidFill>
                <a:schemeClr val="bg1"/>
              </a:solidFill>
              <a:latin typeface="Comic Sans MS" pitchFamily="66" charset="0"/>
            </a:endParaRPr>
          </a:p>
        </p:txBody>
      </p:sp>
      <p:sp>
        <p:nvSpPr>
          <p:cNvPr id="5" name="ZoneTexte 4"/>
          <p:cNvSpPr txBox="1"/>
          <p:nvPr/>
        </p:nvSpPr>
        <p:spPr>
          <a:xfrm>
            <a:off x="3707904" y="604139"/>
            <a:ext cx="1440160" cy="646331"/>
          </a:xfrm>
          <a:prstGeom prst="rect">
            <a:avLst/>
          </a:prstGeom>
          <a:noFill/>
        </p:spPr>
        <p:txBody>
          <a:bodyPr wrap="square" rtlCol="0">
            <a:spAutoFit/>
          </a:bodyPr>
          <a:lstStyle/>
          <a:p>
            <a:r>
              <a:rPr lang="fr-FR" sz="3600" dirty="0" smtClean="0">
                <a:solidFill>
                  <a:schemeClr val="bg1"/>
                </a:solidFill>
                <a:latin typeface="Comic Sans MS" pitchFamily="66" charset="0"/>
              </a:rPr>
              <a:t>L’</a:t>
            </a:r>
            <a:r>
              <a:rPr lang="fr-FR" sz="3600" dirty="0" err="1" smtClean="0">
                <a:solidFill>
                  <a:schemeClr val="bg1"/>
                </a:solidFill>
                <a:latin typeface="Comic Sans MS" pitchFamily="66" charset="0"/>
              </a:rPr>
              <a:t>oeil</a:t>
            </a:r>
            <a:endParaRPr lang="fr-FR" sz="3600" dirty="0">
              <a:solidFill>
                <a:schemeClr val="bg1"/>
              </a:solidFill>
              <a:latin typeface="Comic Sans MS" pitchFamily="66" charset="0"/>
            </a:endParaRPr>
          </a:p>
        </p:txBody>
      </p:sp>
    </p:spTree>
    <p:extLst>
      <p:ext uri="{BB962C8B-B14F-4D97-AF65-F5344CB8AC3E}">
        <p14:creationId xmlns="" xmlns:p14="http://schemas.microsoft.com/office/powerpoint/2010/main" val="931134758"/>
      </p:ext>
    </p:extLst>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pic>
        <p:nvPicPr>
          <p:cNvPr id="3" name="Image 2"/>
          <p:cNvPicPr>
            <a:picLocks noChangeAspect="1"/>
          </p:cNvPicPr>
          <p:nvPr/>
        </p:nvPicPr>
        <p:blipFill>
          <a:blip r:embed="rId3" cstate="print">
            <a:extLst>
              <a:ext uri="{28A0092B-C50C-407E-A947-70E740481C1C}">
                <a14:useLocalDpi xmlns="" xmlns:a14="http://schemas.microsoft.com/office/drawing/2010/main" val="0"/>
              </a:ext>
            </a:extLst>
          </a:blip>
          <a:srcRect b="8728"/>
          <a:stretch>
            <a:fillRect/>
          </a:stretch>
        </p:blipFill>
        <p:spPr>
          <a:xfrm>
            <a:off x="323528" y="404664"/>
            <a:ext cx="6814914" cy="2736304"/>
          </a:xfrm>
          <a:prstGeom prst="rect">
            <a:avLst/>
          </a:prstGeom>
        </p:spPr>
      </p:pic>
      <p:pic>
        <p:nvPicPr>
          <p:cNvPr id="4" name="Image 3"/>
          <p:cNvPicPr>
            <a:picLocks noChangeAspect="1"/>
          </p:cNvPicPr>
          <p:nvPr/>
        </p:nvPicPr>
        <p:blipFill rotWithShape="1">
          <a:blip r:embed="rId4" cstate="print"/>
          <a:srcRect l="20080" t="14306" r="15355" b="14306"/>
          <a:stretch/>
        </p:blipFill>
        <p:spPr>
          <a:xfrm>
            <a:off x="5436096" y="3717032"/>
            <a:ext cx="3384376" cy="2806555"/>
          </a:xfrm>
          <a:prstGeom prst="rect">
            <a:avLst/>
          </a:prstGeom>
        </p:spPr>
      </p:pic>
      <p:sp>
        <p:nvSpPr>
          <p:cNvPr id="5" name="ZoneTexte 4"/>
          <p:cNvSpPr txBox="1"/>
          <p:nvPr/>
        </p:nvSpPr>
        <p:spPr>
          <a:xfrm>
            <a:off x="827584" y="4653136"/>
            <a:ext cx="3666388" cy="400110"/>
          </a:xfrm>
          <a:prstGeom prst="rect">
            <a:avLst/>
          </a:prstGeom>
          <a:noFill/>
        </p:spPr>
        <p:txBody>
          <a:bodyPr wrap="none" rtlCol="0">
            <a:spAutoFit/>
          </a:bodyPr>
          <a:lstStyle/>
          <a:p>
            <a:r>
              <a:rPr lang="fr-FR" sz="2000" dirty="0" smtClean="0">
                <a:solidFill>
                  <a:schemeClr val="bg1"/>
                </a:solidFill>
                <a:latin typeface="Comic Sans MS" pitchFamily="66" charset="0"/>
              </a:rPr>
              <a:t>Les fenêtres atmosphériques</a:t>
            </a:r>
            <a:endParaRPr lang="fr-FR" sz="2000" dirty="0">
              <a:solidFill>
                <a:schemeClr val="bg1"/>
              </a:solidFill>
              <a:latin typeface="Comic Sans MS" pitchFamily="66" charset="0"/>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Documents and Settings\sylvie\Mes documents\photos\Photo-naissance-adele\Photo 047.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extLst>
      <p:ext uri="{BB962C8B-B14F-4D97-AF65-F5344CB8AC3E}">
        <p14:creationId xmlns:p14="http://schemas.microsoft.com/office/powerpoint/2010/main" xmlns="" val="3830652975"/>
      </p:ext>
    </p:extLst>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92866" name="Picture 2" descr="https://upload.wikimedia.org/wikipedia/commons/7/75/HRDiagram-Fr.png"/>
          <p:cNvPicPr>
            <a:picLocks noChangeAspect="1" noChangeArrowheads="1"/>
          </p:cNvPicPr>
          <p:nvPr/>
        </p:nvPicPr>
        <p:blipFill>
          <a:blip r:embed="rId3" cstate="print"/>
          <a:srcRect/>
          <a:stretch>
            <a:fillRect/>
          </a:stretch>
        </p:blipFill>
        <p:spPr bwMode="auto">
          <a:xfrm>
            <a:off x="1691680" y="188639"/>
            <a:ext cx="5616624" cy="6396711"/>
          </a:xfrm>
          <a:prstGeom prst="rect">
            <a:avLst/>
          </a:prstGeom>
          <a:noFill/>
        </p:spPr>
      </p:pic>
      <p:sp>
        <p:nvSpPr>
          <p:cNvPr id="3" name="Ellipse 2"/>
          <p:cNvSpPr/>
          <p:nvPr/>
        </p:nvSpPr>
        <p:spPr>
          <a:xfrm>
            <a:off x="3851920" y="3284984"/>
            <a:ext cx="144016" cy="14401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ZoneTexte 4"/>
          <p:cNvSpPr txBox="1"/>
          <p:nvPr/>
        </p:nvSpPr>
        <p:spPr>
          <a:xfrm>
            <a:off x="179512" y="5733256"/>
            <a:ext cx="1584176" cy="600164"/>
          </a:xfrm>
          <a:prstGeom prst="rect">
            <a:avLst/>
          </a:prstGeom>
          <a:noFill/>
        </p:spPr>
        <p:txBody>
          <a:bodyPr wrap="square" rtlCol="0">
            <a:spAutoFit/>
          </a:bodyPr>
          <a:lstStyle/>
          <a:p>
            <a:r>
              <a:rPr lang="fr-FR" sz="1100" dirty="0" smtClean="0">
                <a:solidFill>
                  <a:schemeClr val="accent3">
                    <a:lumMod val="85000"/>
                  </a:schemeClr>
                </a:solidFill>
                <a:latin typeface="Comic Sans MS" pitchFamily="66" charset="0"/>
              </a:rPr>
              <a:t>23000 étoiles</a:t>
            </a:r>
          </a:p>
          <a:p>
            <a:r>
              <a:rPr lang="fr-FR" sz="1100" dirty="0" smtClean="0">
                <a:solidFill>
                  <a:schemeClr val="accent3">
                    <a:lumMod val="85000"/>
                  </a:schemeClr>
                </a:solidFill>
                <a:latin typeface="Comic Sans MS" pitchFamily="66" charset="0"/>
              </a:rPr>
              <a:t>Catalogues </a:t>
            </a:r>
          </a:p>
          <a:p>
            <a:r>
              <a:rPr lang="fr-FR" sz="1100" dirty="0" err="1" smtClean="0">
                <a:solidFill>
                  <a:schemeClr val="accent3">
                    <a:lumMod val="85000"/>
                  </a:schemeClr>
                </a:solidFill>
                <a:latin typeface="Comic Sans MS" pitchFamily="66" charset="0"/>
              </a:rPr>
              <a:t>Gliese</a:t>
            </a:r>
            <a:r>
              <a:rPr lang="fr-FR" sz="1100" dirty="0" smtClean="0">
                <a:solidFill>
                  <a:schemeClr val="accent3">
                    <a:lumMod val="85000"/>
                  </a:schemeClr>
                </a:solidFill>
                <a:latin typeface="Comic Sans MS" pitchFamily="66" charset="0"/>
              </a:rPr>
              <a:t> et </a:t>
            </a:r>
            <a:r>
              <a:rPr lang="fr-FR" sz="1100" dirty="0" err="1" smtClean="0">
                <a:solidFill>
                  <a:schemeClr val="accent3">
                    <a:lumMod val="85000"/>
                  </a:schemeClr>
                </a:solidFill>
                <a:latin typeface="Comic Sans MS" pitchFamily="66" charset="0"/>
              </a:rPr>
              <a:t>Hipparcos</a:t>
            </a:r>
            <a:endParaRPr lang="fr-FR" sz="1100" dirty="0">
              <a:solidFill>
                <a:schemeClr val="accent3">
                  <a:lumMod val="85000"/>
                </a:schemeClr>
              </a:solidFill>
              <a:latin typeface="Comic Sans MS" pitchFamily="66" charset="0"/>
            </a:endParaRPr>
          </a:p>
        </p:txBody>
      </p:sp>
      <p:sp>
        <p:nvSpPr>
          <p:cNvPr id="6" name="ZoneTexte 5"/>
          <p:cNvSpPr txBox="1"/>
          <p:nvPr/>
        </p:nvSpPr>
        <p:spPr>
          <a:xfrm>
            <a:off x="2885243" y="3254787"/>
            <a:ext cx="822661" cy="246221"/>
          </a:xfrm>
          <a:prstGeom prst="rect">
            <a:avLst/>
          </a:prstGeom>
          <a:noFill/>
        </p:spPr>
        <p:txBody>
          <a:bodyPr wrap="none" rtlCol="0">
            <a:spAutoFit/>
          </a:bodyPr>
          <a:lstStyle/>
          <a:p>
            <a:r>
              <a:rPr lang="fr-FR" sz="1000" dirty="0" smtClean="0">
                <a:solidFill>
                  <a:schemeClr val="bg2">
                    <a:lumMod val="40000"/>
                    <a:lumOff val="60000"/>
                  </a:schemeClr>
                </a:solidFill>
              </a:rPr>
              <a:t>Soleil actuel</a:t>
            </a:r>
            <a:endParaRPr lang="fr-FR" sz="1000" dirty="0">
              <a:solidFill>
                <a:schemeClr val="bg2">
                  <a:lumMod val="40000"/>
                  <a:lumOff val="60000"/>
                </a:schemeClr>
              </a:solidFill>
            </a:endParaRPr>
          </a:p>
        </p:txBody>
      </p:sp>
    </p:spTree>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3" cstate="print"/>
          <a:srcRect/>
          <a:stretch>
            <a:fillRect/>
          </a:stretch>
        </p:blipFill>
        <p:spPr bwMode="auto">
          <a:xfrm>
            <a:off x="0" y="476250"/>
            <a:ext cx="9144000" cy="5943600"/>
          </a:xfrm>
          <a:prstGeom prst="rect">
            <a:avLst/>
          </a:prstGeom>
          <a:noFill/>
          <a:ln w="9525">
            <a:noFill/>
            <a:miter lim="800000"/>
            <a:headEnd/>
            <a:tailEnd/>
          </a:ln>
        </p:spPr>
      </p:pic>
    </p:spTree>
    <p:extLst>
      <p:ext uri="{BB962C8B-B14F-4D97-AF65-F5344CB8AC3E}">
        <p14:creationId xmlns="" xmlns:p14="http://schemas.microsoft.com/office/powerpoint/2010/main" val="3948180576"/>
      </p:ext>
    </p:extLst>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1506" name="Rectangle 2"/>
          <p:cNvSpPr>
            <a:spLocks noChangeArrowheads="1"/>
          </p:cNvSpPr>
          <p:nvPr/>
        </p:nvSpPr>
        <p:spPr bwMode="auto">
          <a:xfrm>
            <a:off x="0" y="990600"/>
            <a:ext cx="9144000" cy="5181600"/>
          </a:xfrm>
          <a:prstGeom prst="rect">
            <a:avLst/>
          </a:prstGeom>
          <a:solidFill>
            <a:schemeClr val="tx1"/>
          </a:solidFill>
          <a:ln w="9525">
            <a:solidFill>
              <a:schemeClr val="tx1"/>
            </a:solidFill>
            <a:miter lim="800000"/>
            <a:headEnd/>
            <a:tailEnd/>
          </a:ln>
        </p:spPr>
        <p:txBody>
          <a:bodyPr wrap="none" anchor="ctr"/>
          <a:lstStyle/>
          <a:p>
            <a:endParaRPr lang="fr-FR"/>
          </a:p>
        </p:txBody>
      </p:sp>
      <p:pic>
        <p:nvPicPr>
          <p:cNvPr id="36867" name="Picture 3"/>
          <p:cNvPicPr>
            <a:picLocks noChangeAspect="1" noChangeArrowheads="1"/>
          </p:cNvPicPr>
          <p:nvPr/>
        </p:nvPicPr>
        <p:blipFill>
          <a:blip r:embed="rId2" cstate="print"/>
          <a:srcRect l="2106" t="3523" r="3159" b="4079"/>
          <a:stretch>
            <a:fillRect/>
          </a:stretch>
        </p:blipFill>
        <p:spPr bwMode="auto">
          <a:xfrm>
            <a:off x="0" y="304800"/>
            <a:ext cx="9144000" cy="5995988"/>
          </a:xfrm>
          <a:prstGeom prst="rect">
            <a:avLst/>
          </a:prstGeom>
          <a:noFill/>
          <a:ln w="9525">
            <a:noFill/>
            <a:miter lim="800000"/>
            <a:headEnd/>
            <a:tailEnd/>
          </a:ln>
        </p:spPr>
      </p:pic>
      <p:sp>
        <p:nvSpPr>
          <p:cNvPr id="21508" name="Text Box 4"/>
          <p:cNvSpPr txBox="1">
            <a:spLocks noChangeArrowheads="1"/>
          </p:cNvSpPr>
          <p:nvPr/>
        </p:nvSpPr>
        <p:spPr bwMode="auto">
          <a:xfrm>
            <a:off x="2268538" y="6461125"/>
            <a:ext cx="4768850" cy="396875"/>
          </a:xfrm>
          <a:prstGeom prst="rect">
            <a:avLst/>
          </a:prstGeom>
          <a:noFill/>
          <a:ln w="9525">
            <a:noFill/>
            <a:miter lim="800000"/>
            <a:headEnd/>
            <a:tailEnd/>
          </a:ln>
        </p:spPr>
        <p:txBody>
          <a:bodyPr wrap="none">
            <a:spAutoFit/>
          </a:bodyPr>
          <a:lstStyle/>
          <a:p>
            <a:pPr eaLnBrk="0" hangingPunct="0"/>
            <a:r>
              <a:rPr lang="fr-FR" sz="2000">
                <a:solidFill>
                  <a:schemeClr val="bg1"/>
                </a:solidFill>
                <a:latin typeface="Times New Roman" pitchFamily="18" charset="0"/>
              </a:rPr>
              <a:t>Naissance d’étoile dans la nébuleuse d’Orion</a:t>
            </a:r>
          </a:p>
        </p:txBody>
      </p:sp>
    </p:spTree>
    <p:extLst>
      <p:ext uri="{BB962C8B-B14F-4D97-AF65-F5344CB8AC3E}">
        <p14:creationId xmlns="" xmlns:p14="http://schemas.microsoft.com/office/powerpoint/2010/main" val="263902366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36867"/>
                                        </p:tgtEl>
                                        <p:attrNameLst>
                                          <p:attrName>style.visibility</p:attrName>
                                        </p:attrNameLst>
                                      </p:cBhvr>
                                      <p:to>
                                        <p:strVal val="visible"/>
                                      </p:to>
                                    </p:set>
                                    <p:animEffect transition="in" filter="box(out)">
                                      <p:cBhvr>
                                        <p:cTn id="7" dur="500"/>
                                        <p:tgtEl>
                                          <p:spTgt spid="368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Image 1"/>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1062037" y="1190625"/>
            <a:ext cx="7019925" cy="4476750"/>
          </a:xfrm>
          <a:prstGeom prst="rect">
            <a:avLst/>
          </a:prstGeom>
        </p:spPr>
      </p:pic>
    </p:spTree>
    <p:extLst>
      <p:ext uri="{BB962C8B-B14F-4D97-AF65-F5344CB8AC3E}">
        <p14:creationId xmlns="" xmlns:p14="http://schemas.microsoft.com/office/powerpoint/2010/main" val="899238333"/>
      </p:ext>
    </p:extLst>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9938" name="Picture 2"/>
          <p:cNvPicPr>
            <a:picLocks noChangeAspect="1" noChangeArrowheads="1"/>
          </p:cNvPicPr>
          <p:nvPr/>
        </p:nvPicPr>
        <p:blipFill>
          <a:blip r:embed="rId2" cstate="print"/>
          <a:srcRect/>
          <a:stretch>
            <a:fillRect/>
          </a:stretch>
        </p:blipFill>
        <p:spPr bwMode="auto">
          <a:xfrm>
            <a:off x="1143000" y="747713"/>
            <a:ext cx="6858000" cy="536257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050" name="AutoShape 2" descr="http://www.spacetelescope.org/static/archives/images/screen/opo0432d.jpg"/>
          <p:cNvSpPr>
            <a:spLocks noChangeAspect="1" noChangeArrowheads="1"/>
          </p:cNvSpPr>
          <p:nvPr/>
        </p:nvSpPr>
        <p:spPr bwMode="auto">
          <a:xfrm>
            <a:off x="155575" y="-1714500"/>
            <a:ext cx="3314700" cy="3571875"/>
          </a:xfrm>
          <a:prstGeom prst="rect">
            <a:avLst/>
          </a:prstGeom>
          <a:noFill/>
        </p:spPr>
        <p:txBody>
          <a:bodyPr vert="horz" wrap="square" lIns="91440" tIns="45720" rIns="91440" bIns="45720" numCol="1" anchor="t" anchorCtr="0" compatLnSpc="1">
            <a:prstTxWarp prst="textNoShape">
              <a:avLst/>
            </a:prstTxWarp>
          </a:bodyPr>
          <a:lstStyle/>
          <a:p>
            <a:endParaRPr lang="fr-FR"/>
          </a:p>
        </p:txBody>
      </p:sp>
      <p:pic>
        <p:nvPicPr>
          <p:cNvPr id="3" name="Image 2" descr="opo0432d.jpg"/>
          <p:cNvPicPr>
            <a:picLocks noChangeAspect="1"/>
          </p:cNvPicPr>
          <p:nvPr/>
        </p:nvPicPr>
        <p:blipFill>
          <a:blip r:embed="rId3" cstate="print"/>
          <a:stretch>
            <a:fillRect/>
          </a:stretch>
        </p:blipFill>
        <p:spPr>
          <a:xfrm>
            <a:off x="1391478" y="0"/>
            <a:ext cx="6361043" cy="6858000"/>
          </a:xfrm>
          <a:prstGeom prst="rect">
            <a:avLst/>
          </a:prstGeom>
        </p:spPr>
      </p:pic>
    </p:spTree>
  </p:cSld>
  <p:clrMapOvr>
    <a:masterClrMapping/>
  </p:clrMapOvr>
  <p:transition spd="slow"/>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082" name="01_MDI~1.MPG">
            <a:hlinkClick r:id="" action="ppaction://media"/>
          </p:cNvPr>
          <p:cNvPicPr>
            <a:picLocks noChangeAspect="1" noChangeArrowheads="1"/>
          </p:cNvPicPr>
          <p:nvPr>
            <a:videoFile r:link="rId1"/>
            <p:extLst>
              <p:ext uri="{DAA4B4D4-6D71-4841-9C94-3DE7FCFB9230}">
                <p14:media xmlns:p14="http://schemas.microsoft.com/office/powerpoint/2010/main" xmlns="" r:link="rId3"/>
              </p:ext>
            </p:extLst>
          </p:nvPr>
        </p:nvPicPr>
        <p:blipFill>
          <a:blip r:embed="rId4" cstate="print"/>
          <a:srcRect/>
          <a:stretch>
            <a:fillRect/>
          </a:stretch>
        </p:blipFill>
        <p:spPr bwMode="auto">
          <a:xfrm>
            <a:off x="2209800" y="1076325"/>
            <a:ext cx="4800600" cy="4800600"/>
          </a:xfrm>
          <a:prstGeom prst="rect">
            <a:avLst/>
          </a:prstGeom>
          <a:noFill/>
          <a:ln w="9525">
            <a:noFill/>
            <a:miter lim="800000"/>
            <a:headEnd/>
            <a:tailEnd/>
          </a:ln>
        </p:spPr>
      </p:pic>
      <p:sp>
        <p:nvSpPr>
          <p:cNvPr id="4" name="Text Box 3"/>
          <p:cNvSpPr txBox="1">
            <a:spLocks noChangeArrowheads="1"/>
          </p:cNvSpPr>
          <p:nvPr/>
        </p:nvSpPr>
        <p:spPr bwMode="auto">
          <a:xfrm>
            <a:off x="2053951" y="473750"/>
            <a:ext cx="5112297" cy="461665"/>
          </a:xfrm>
          <a:prstGeom prst="rect">
            <a:avLst/>
          </a:prstGeom>
          <a:noFill/>
          <a:ln w="9525">
            <a:noFill/>
            <a:miter lim="800000"/>
            <a:headEnd/>
            <a:tailEnd/>
          </a:ln>
        </p:spPr>
        <p:txBody>
          <a:bodyPr wrap="none">
            <a:spAutoFit/>
          </a:bodyPr>
          <a:lstStyle/>
          <a:p>
            <a:r>
              <a:rPr lang="fr-FR" sz="2400" dirty="0" smtClean="0">
                <a:solidFill>
                  <a:srgbClr val="FFFFFF"/>
                </a:solidFill>
                <a:latin typeface="Comic Sans MS" pitchFamily="66" charset="0"/>
              </a:rPr>
              <a:t>Vibrations solaires très amplifiées</a:t>
            </a:r>
            <a:endParaRPr lang="fr-FR" sz="2400" dirty="0">
              <a:solidFill>
                <a:srgbClr val="FFFFFF"/>
              </a:solidFill>
              <a:latin typeface="Comic Sans MS" pitchFamily="66" charset="0"/>
            </a:endParaRPr>
          </a:p>
        </p:txBody>
      </p:sp>
      <p:sp>
        <p:nvSpPr>
          <p:cNvPr id="5" name="Text Box 3"/>
          <p:cNvSpPr txBox="1">
            <a:spLocks noChangeArrowheads="1"/>
          </p:cNvSpPr>
          <p:nvPr/>
        </p:nvSpPr>
        <p:spPr bwMode="auto">
          <a:xfrm>
            <a:off x="2397603" y="5848557"/>
            <a:ext cx="4725974" cy="400110"/>
          </a:xfrm>
          <a:prstGeom prst="rect">
            <a:avLst/>
          </a:prstGeom>
          <a:noFill/>
          <a:ln w="9525">
            <a:noFill/>
            <a:miter lim="800000"/>
            <a:headEnd/>
            <a:tailEnd/>
          </a:ln>
        </p:spPr>
        <p:txBody>
          <a:bodyPr wrap="none">
            <a:spAutoFit/>
          </a:bodyPr>
          <a:lstStyle/>
          <a:p>
            <a:r>
              <a:rPr lang="fr-FR" sz="2000" dirty="0" smtClean="0">
                <a:solidFill>
                  <a:srgbClr val="FFFFFF"/>
                </a:solidFill>
                <a:latin typeface="Comic Sans MS" pitchFamily="66" charset="0"/>
              </a:rPr>
              <a:t>Soleil : R = 700 000 km, période 5mn</a:t>
            </a:r>
            <a:endParaRPr lang="fr-FR" sz="2000" dirty="0">
              <a:solidFill>
                <a:srgbClr val="FFFFFF"/>
              </a:solidFill>
              <a:latin typeface="Comic Sans MS" pitchFamily="66" charset="0"/>
            </a:endParaRPr>
          </a:p>
        </p:txBody>
      </p:sp>
    </p:spTree>
    <p:extLst>
      <p:ext uri="{BB962C8B-B14F-4D97-AF65-F5344CB8AC3E}">
        <p14:creationId xmlns:p14="http://schemas.microsoft.com/office/powerpoint/2010/main" xmlns="" val="33891391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934" fill="hold"/>
                                        <p:tgtEl>
                                          <p:spTgt spid="43008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repeatCount="indefinite" fill="hold" display="0">
                  <p:stCondLst>
                    <p:cond delay="indefinite"/>
                  </p:stCondLst>
                  <p:endCondLst>
                    <p:cond evt="onNext" delay="0">
                      <p:tgtEl>
                        <p:sldTgt/>
                      </p:tgtEl>
                    </p:cond>
                    <p:cond evt="onPrev" delay="0">
                      <p:tgtEl>
                        <p:sldTgt/>
                      </p:tgtEl>
                    </p:cond>
                  </p:endCondLst>
                </p:cTn>
                <p:tgtEl>
                  <p:spTgt spid="430082"/>
                </p:tgtEl>
              </p:cMediaNode>
            </p:video>
            <p:seq concurrent="1" nextAc="seek">
              <p:cTn id="8" restart="whenNotActive" fill="hold" evtFilter="cancelBubble" nodeType="interactiveSeq">
                <p:stCondLst>
                  <p:cond evt="onClick" delay="0">
                    <p:tgtEl>
                      <p:spTgt spid="43008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30082"/>
                                        </p:tgtEl>
                                      </p:cBhvr>
                                    </p:cmd>
                                  </p:childTnLst>
                                </p:cTn>
                              </p:par>
                            </p:childTnLst>
                          </p:cTn>
                        </p:par>
                      </p:childTnLst>
                    </p:cTn>
                  </p:par>
                </p:childTnLst>
              </p:cTn>
              <p:nextCondLst>
                <p:cond evt="onClick" delay="0">
                  <p:tgtEl>
                    <p:spTgt spid="430082"/>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pic>
        <p:nvPicPr>
          <p:cNvPr id="9" name="Image 8"/>
          <p:cNvPicPr>
            <a:picLocks noChangeAspect="1"/>
          </p:cNvPicPr>
          <p:nvPr/>
        </p:nvPicPr>
        <p:blipFill rotWithShape="1">
          <a:blip r:embed="rId4" cstate="print"/>
          <a:srcRect l="25111" t="20937" r="24728" b="11875"/>
          <a:stretch/>
        </p:blipFill>
        <p:spPr>
          <a:xfrm>
            <a:off x="1187624" y="692696"/>
            <a:ext cx="6884636" cy="5184576"/>
          </a:xfrm>
          <a:prstGeom prst="rect">
            <a:avLst/>
          </a:prstGeom>
        </p:spPr>
      </p:pic>
    </p:spTree>
    <p:extLst>
      <p:ext uri="{BB962C8B-B14F-4D97-AF65-F5344CB8AC3E}">
        <p14:creationId xmlns:p14="http://schemas.microsoft.com/office/powerpoint/2010/main" xmlns="" val="2110698847"/>
      </p:ext>
    </p:extLst>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pic>
        <p:nvPicPr>
          <p:cNvPr id="4" name="Image 3" descr="Figure 6-4.jpg"/>
          <p:cNvPicPr>
            <a:picLocks noChangeAspect="1"/>
          </p:cNvPicPr>
          <p:nvPr/>
        </p:nvPicPr>
        <p:blipFill>
          <a:blip r:embed="rId4" cstate="print"/>
          <a:stretch>
            <a:fillRect/>
          </a:stretch>
        </p:blipFill>
        <p:spPr>
          <a:xfrm>
            <a:off x="1835696" y="1340768"/>
            <a:ext cx="5544616" cy="4130494"/>
          </a:xfrm>
          <a:prstGeom prst="rect">
            <a:avLst/>
          </a:prstGeom>
        </p:spPr>
      </p:pic>
    </p:spTree>
    <p:extLst>
      <p:ext uri="{BB962C8B-B14F-4D97-AF65-F5344CB8AC3E}">
        <p14:creationId xmlns:p14="http://schemas.microsoft.com/office/powerpoint/2010/main" xmlns="" val="2110698847"/>
      </p:ext>
    </p:extLst>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4" cstate="print"/>
          <a:srcRect/>
          <a:stretch>
            <a:fillRect/>
          </a:stretch>
        </p:blipFill>
        <p:spPr bwMode="auto">
          <a:xfrm>
            <a:off x="0" y="0"/>
            <a:ext cx="9144000" cy="6858000"/>
          </a:xfrm>
          <a:prstGeom prst="rect">
            <a:avLst/>
          </a:prstGeom>
          <a:noFill/>
          <a:ln w="9525">
            <a:noFill/>
            <a:miter lim="800000"/>
            <a:headEnd/>
            <a:tailEnd/>
          </a:ln>
        </p:spPr>
      </p:pic>
      <p:graphicFrame>
        <p:nvGraphicFramePr>
          <p:cNvPr id="397314" name="Object 2"/>
          <p:cNvGraphicFramePr>
            <a:graphicFrameLocks noChangeAspect="1"/>
          </p:cNvGraphicFramePr>
          <p:nvPr/>
        </p:nvGraphicFramePr>
        <p:xfrm>
          <a:off x="2411760" y="1052736"/>
          <a:ext cx="4632106" cy="4464496"/>
        </p:xfrm>
        <a:graphic>
          <a:graphicData uri="http://schemas.openxmlformats.org/presentationml/2006/ole">
            <p:oleObj spid="_x0000_s397314" name="Image" r:id="rId5" imgW="25363925" imgH="24448994" progId="">
              <p:embed/>
            </p:oleObj>
          </a:graphicData>
        </a:graphic>
      </p:graphicFrame>
    </p:spTree>
    <p:extLst>
      <p:ext uri="{BB962C8B-B14F-4D97-AF65-F5344CB8AC3E}">
        <p14:creationId xmlns:p14="http://schemas.microsoft.com/office/powerpoint/2010/main" xmlns="" val="2110698847"/>
      </p:ext>
    </p:ext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3" cstate="print"/>
          <a:srcRect/>
          <a:stretch>
            <a:fillRect/>
          </a:stretch>
        </p:blipFill>
        <p:spPr bwMode="auto">
          <a:xfrm>
            <a:off x="0" y="-14515"/>
            <a:ext cx="9144000" cy="6858000"/>
          </a:xfrm>
          <a:prstGeom prst="rect">
            <a:avLst/>
          </a:prstGeom>
          <a:noFill/>
          <a:ln w="9525">
            <a:noFill/>
            <a:miter lim="800000"/>
            <a:headEnd/>
            <a:tailEnd/>
          </a:ln>
        </p:spPr>
      </p:pic>
      <p:sp>
        <p:nvSpPr>
          <p:cNvPr id="2" name="Rectangle à coins arrondis 1"/>
          <p:cNvSpPr/>
          <p:nvPr/>
        </p:nvSpPr>
        <p:spPr>
          <a:xfrm>
            <a:off x="1556665" y="1859462"/>
            <a:ext cx="5958662" cy="576064"/>
          </a:xfrm>
          <a:prstGeom prst="roundRect">
            <a:avLst/>
          </a:prstGeom>
          <a:solidFill>
            <a:schemeClr val="bg1">
              <a:lumMod val="85000"/>
            </a:schemeClr>
          </a:solid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fr-FR" dirty="0" smtClean="0">
                <a:solidFill>
                  <a:srgbClr val="000000"/>
                </a:solidFill>
                <a:latin typeface="Comic Sans MS" panose="030F0702030302020204" pitchFamily="66" charset="0"/>
              </a:rPr>
              <a:t>Le Soleil</a:t>
            </a:r>
            <a:endParaRPr lang="fr-FR" dirty="0">
              <a:solidFill>
                <a:srgbClr val="000000"/>
              </a:solidFill>
              <a:latin typeface="Comic Sans MS" panose="030F0702030302020204" pitchFamily="66" charset="0"/>
            </a:endParaRPr>
          </a:p>
        </p:txBody>
      </p:sp>
      <p:sp>
        <p:nvSpPr>
          <p:cNvPr id="4" name="Rectangle à coins arrondis 3"/>
          <p:cNvSpPr/>
          <p:nvPr/>
        </p:nvSpPr>
        <p:spPr>
          <a:xfrm>
            <a:off x="1565666" y="3292303"/>
            <a:ext cx="5949661" cy="648072"/>
          </a:xfrm>
          <a:prstGeom prst="roundRect">
            <a:avLst/>
          </a:prstGeom>
          <a:solidFill>
            <a:schemeClr val="bg1">
              <a:lumMod val="85000"/>
            </a:schemeClr>
          </a:solid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fr-FR" dirty="0" smtClean="0">
                <a:solidFill>
                  <a:srgbClr val="000000"/>
                </a:solidFill>
                <a:latin typeface="Comic Sans MS" panose="030F0702030302020204" pitchFamily="66" charset="0"/>
              </a:rPr>
              <a:t>La matière noire</a:t>
            </a:r>
            <a:endParaRPr lang="fr-FR" dirty="0">
              <a:solidFill>
                <a:srgbClr val="000000"/>
              </a:solidFill>
              <a:latin typeface="Comic Sans MS" panose="030F0702030302020204" pitchFamily="66" charset="0"/>
            </a:endParaRPr>
          </a:p>
        </p:txBody>
      </p:sp>
      <p:sp>
        <p:nvSpPr>
          <p:cNvPr id="7" name="Rectangle à coins arrondis 6"/>
          <p:cNvSpPr/>
          <p:nvPr/>
        </p:nvSpPr>
        <p:spPr>
          <a:xfrm>
            <a:off x="1565667" y="4725144"/>
            <a:ext cx="5949660" cy="648072"/>
          </a:xfrm>
          <a:prstGeom prst="roundRect">
            <a:avLst/>
          </a:prstGeom>
          <a:solidFill>
            <a:schemeClr val="bg1">
              <a:lumMod val="85000"/>
            </a:schemeClr>
          </a:solid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fr-FR" dirty="0" smtClean="0">
                <a:solidFill>
                  <a:srgbClr val="000000"/>
                </a:solidFill>
                <a:latin typeface="Comic Sans MS" panose="030F0702030302020204" pitchFamily="66" charset="0"/>
              </a:rPr>
              <a:t>Qu’y a-t-il de commun entre les deux ?</a:t>
            </a:r>
            <a:endParaRPr lang="fr-FR" dirty="0">
              <a:solidFill>
                <a:srgbClr val="000000"/>
              </a:solidFill>
              <a:latin typeface="Comic Sans MS" panose="030F0702030302020204" pitchFamily="66" charset="0"/>
            </a:endParaRPr>
          </a:p>
        </p:txBody>
      </p:sp>
    </p:spTree>
    <p:extLst>
      <p:ext uri="{BB962C8B-B14F-4D97-AF65-F5344CB8AC3E}">
        <p14:creationId xmlns:p14="http://schemas.microsoft.com/office/powerpoint/2010/main" xmlns="" val="4266895999"/>
      </p:ext>
    </p:extLst>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4516" name="Text Box 4"/>
          <p:cNvSpPr txBox="1">
            <a:spLocks noChangeArrowheads="1"/>
          </p:cNvSpPr>
          <p:nvPr/>
        </p:nvSpPr>
        <p:spPr bwMode="auto">
          <a:xfrm>
            <a:off x="5755826" y="1419225"/>
            <a:ext cx="2686954" cy="707886"/>
          </a:xfrm>
          <a:prstGeom prst="rect">
            <a:avLst/>
          </a:prstGeom>
          <a:noFill/>
          <a:ln w="9525">
            <a:noFill/>
            <a:miter lim="800000"/>
            <a:headEnd/>
            <a:tailEnd/>
          </a:ln>
          <a:effectLst/>
        </p:spPr>
        <p:txBody>
          <a:bodyPr wrap="none">
            <a:spAutoFit/>
          </a:bodyPr>
          <a:lstStyle/>
          <a:p>
            <a:pPr algn="ctr" eaLnBrk="1" hangingPunct="1"/>
            <a:r>
              <a:rPr lang="fr-FR" altLang="fr-FR" sz="2000" dirty="0">
                <a:solidFill>
                  <a:schemeClr val="bg1"/>
                </a:solidFill>
                <a:latin typeface="Comic Sans MS" pitchFamily="66" charset="0"/>
              </a:rPr>
              <a:t>La rotation </a:t>
            </a:r>
            <a:r>
              <a:rPr lang="fr-FR" altLang="fr-FR" sz="2000" dirty="0" smtClean="0">
                <a:solidFill>
                  <a:schemeClr val="bg1"/>
                </a:solidFill>
                <a:latin typeface="Comic Sans MS" pitchFamily="66" charset="0"/>
              </a:rPr>
              <a:t> du Soleil</a:t>
            </a:r>
          </a:p>
          <a:p>
            <a:pPr algn="ctr" eaLnBrk="1" hangingPunct="1"/>
            <a:r>
              <a:rPr lang="fr-FR" altLang="fr-FR" sz="2000" dirty="0" smtClean="0">
                <a:solidFill>
                  <a:schemeClr val="bg1"/>
                </a:solidFill>
                <a:latin typeface="Comic Sans MS" pitchFamily="66" charset="0"/>
              </a:rPr>
              <a:t>et ses conséquences</a:t>
            </a:r>
            <a:endParaRPr lang="fr-FR" altLang="fr-FR" sz="2000" dirty="0">
              <a:solidFill>
                <a:schemeClr val="bg1"/>
              </a:solidFill>
              <a:latin typeface="Comic Sans MS" pitchFamily="66" charset="0"/>
            </a:endParaRPr>
          </a:p>
        </p:txBody>
      </p:sp>
      <p:graphicFrame>
        <p:nvGraphicFramePr>
          <p:cNvPr id="64517" name="Object 5"/>
          <p:cNvGraphicFramePr>
            <a:graphicFrameLocks noChangeAspect="1"/>
          </p:cNvGraphicFramePr>
          <p:nvPr/>
        </p:nvGraphicFramePr>
        <p:xfrm>
          <a:off x="4932039" y="3861048"/>
          <a:ext cx="3889699" cy="2568131"/>
        </p:xfrm>
        <a:graphic>
          <a:graphicData uri="http://schemas.openxmlformats.org/presentationml/2006/ole">
            <p:oleObj spid="_x0000_s64517" name="Image" r:id="rId3" imgW="17980939" imgH="11868690" progId="">
              <p:embed/>
            </p:oleObj>
          </a:graphicData>
        </a:graphic>
      </p:graphicFrame>
      <p:sp>
        <p:nvSpPr>
          <p:cNvPr id="64519" name="AutoShape 7" descr="Image result for internal solar rotation"/>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pic>
        <p:nvPicPr>
          <p:cNvPr id="64521" name="Picture 9" descr="http://solarscience.msfc.nasa.gov/images/internal_rotation_mjt.jpg"/>
          <p:cNvPicPr>
            <a:picLocks noChangeAspect="1" noChangeArrowheads="1"/>
          </p:cNvPicPr>
          <p:nvPr/>
        </p:nvPicPr>
        <p:blipFill>
          <a:blip r:embed="rId4" cstate="print"/>
          <a:srcRect/>
          <a:stretch>
            <a:fillRect/>
          </a:stretch>
        </p:blipFill>
        <p:spPr bwMode="auto">
          <a:xfrm>
            <a:off x="899592" y="476672"/>
            <a:ext cx="3544143" cy="3024336"/>
          </a:xfrm>
          <a:prstGeom prst="rect">
            <a:avLst/>
          </a:prstGeom>
          <a:noFill/>
        </p:spPr>
      </p:pic>
      <p:pic>
        <p:nvPicPr>
          <p:cNvPr id="64523" name="Picture 11" descr="Image result for internal solar rotation"/>
          <p:cNvPicPr>
            <a:picLocks noChangeAspect="1" noChangeArrowheads="1"/>
          </p:cNvPicPr>
          <p:nvPr/>
        </p:nvPicPr>
        <p:blipFill>
          <a:blip r:embed="rId5" cstate="print"/>
          <a:srcRect/>
          <a:stretch>
            <a:fillRect/>
          </a:stretch>
        </p:blipFill>
        <p:spPr bwMode="auto">
          <a:xfrm>
            <a:off x="899592" y="3861048"/>
            <a:ext cx="3528392" cy="2558967"/>
          </a:xfrm>
          <a:prstGeom prst="rect">
            <a:avLst/>
          </a:prstGeom>
          <a:noFill/>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1202" name="Picture 2"/>
          <p:cNvPicPr>
            <a:picLocks noChangeAspect="1" noChangeArrowheads="1"/>
          </p:cNvPicPr>
          <p:nvPr/>
        </p:nvPicPr>
        <p:blipFill>
          <a:blip r:embed="rId2" cstate="print"/>
          <a:srcRect l="45398" t="31100" r="9567" b="48149"/>
          <a:stretch>
            <a:fillRect/>
          </a:stretch>
        </p:blipFill>
        <p:spPr bwMode="auto">
          <a:xfrm>
            <a:off x="395288" y="908050"/>
            <a:ext cx="8267700" cy="2233613"/>
          </a:xfrm>
          <a:prstGeom prst="rect">
            <a:avLst/>
          </a:prstGeom>
          <a:noFill/>
          <a:ln w="9525">
            <a:noFill/>
            <a:miter lim="800000"/>
            <a:headEnd/>
            <a:tailEnd/>
          </a:ln>
        </p:spPr>
      </p:pic>
      <p:sp>
        <p:nvSpPr>
          <p:cNvPr id="51203" name="AutoShape 4" descr="http://sohowww.nascom.nasa.gov/gallery/Spacecraft/large/soho_photo11_prev.jpg"/>
          <p:cNvSpPr>
            <a:spLocks noChangeAspect="1" noChangeArrowheads="1"/>
          </p:cNvSpPr>
          <p:nvPr/>
        </p:nvSpPr>
        <p:spPr bwMode="auto">
          <a:xfrm>
            <a:off x="155575" y="-1897063"/>
            <a:ext cx="3190875" cy="3962401"/>
          </a:xfrm>
          <a:prstGeom prst="rect">
            <a:avLst/>
          </a:prstGeom>
          <a:noFill/>
          <a:ln w="9525">
            <a:noFill/>
            <a:miter lim="800000"/>
            <a:headEnd/>
            <a:tailEnd/>
          </a:ln>
        </p:spPr>
        <p:txBody>
          <a:bodyPr/>
          <a:lstStyle/>
          <a:p>
            <a:pPr eaLnBrk="1" hangingPunct="1"/>
            <a:endParaRPr lang="fr-FR" altLang="fr-FR" sz="1800">
              <a:solidFill>
                <a:srgbClr val="000000"/>
              </a:solidFill>
              <a:latin typeface="Arial" charset="0"/>
            </a:endParaRPr>
          </a:p>
        </p:txBody>
      </p:sp>
      <p:pic>
        <p:nvPicPr>
          <p:cNvPr id="51204" name="Image 3" descr="soho_photo11_prev.jpg"/>
          <p:cNvPicPr>
            <a:picLocks noChangeAspect="1"/>
          </p:cNvPicPr>
          <p:nvPr/>
        </p:nvPicPr>
        <p:blipFill>
          <a:blip r:embed="rId3" cstate="print"/>
          <a:srcRect/>
          <a:stretch>
            <a:fillRect/>
          </a:stretch>
        </p:blipFill>
        <p:spPr bwMode="auto">
          <a:xfrm>
            <a:off x="971550" y="3860800"/>
            <a:ext cx="1944688" cy="2409825"/>
          </a:xfrm>
          <a:prstGeom prst="rect">
            <a:avLst/>
          </a:prstGeom>
          <a:noFill/>
          <a:ln w="9525">
            <a:noFill/>
            <a:miter lim="800000"/>
            <a:headEnd/>
            <a:tailEnd/>
          </a:ln>
        </p:spPr>
      </p:pic>
      <p:sp>
        <p:nvSpPr>
          <p:cNvPr id="51205" name="ZoneTexte 4"/>
          <p:cNvSpPr txBox="1">
            <a:spLocks noChangeArrowheads="1"/>
          </p:cNvSpPr>
          <p:nvPr/>
        </p:nvSpPr>
        <p:spPr bwMode="auto">
          <a:xfrm>
            <a:off x="4500563" y="4581525"/>
            <a:ext cx="3344185" cy="1169551"/>
          </a:xfrm>
          <a:prstGeom prst="rect">
            <a:avLst/>
          </a:prstGeom>
          <a:noFill/>
          <a:ln w="9525">
            <a:noFill/>
            <a:miter lim="800000"/>
            <a:headEnd/>
            <a:tailEnd/>
          </a:ln>
        </p:spPr>
        <p:txBody>
          <a:bodyPr wrap="none">
            <a:spAutoFit/>
          </a:bodyPr>
          <a:lstStyle/>
          <a:p>
            <a:pPr eaLnBrk="1" hangingPunct="1"/>
            <a:r>
              <a:rPr lang="fr-FR" altLang="fr-FR" sz="1800" dirty="0">
                <a:solidFill>
                  <a:srgbClr val="FFFFFF"/>
                </a:solidFill>
                <a:latin typeface="Arial" charset="0"/>
              </a:rPr>
              <a:t>Lancé le 2 décembre 1995</a:t>
            </a:r>
          </a:p>
          <a:p>
            <a:pPr eaLnBrk="1" hangingPunct="1"/>
            <a:r>
              <a:rPr lang="fr-FR" altLang="fr-FR" sz="1800" dirty="0">
                <a:solidFill>
                  <a:srgbClr val="FFFFFF"/>
                </a:solidFill>
                <a:latin typeface="Arial" charset="0"/>
              </a:rPr>
              <a:t>12 instruments à bord</a:t>
            </a:r>
          </a:p>
          <a:p>
            <a:pPr eaLnBrk="1" hangingPunct="1"/>
            <a:endParaRPr lang="fr-FR" altLang="fr-FR" sz="1800" dirty="0">
              <a:solidFill>
                <a:srgbClr val="FFFFFF"/>
              </a:solidFill>
              <a:latin typeface="Arial" charset="0"/>
            </a:endParaRPr>
          </a:p>
          <a:p>
            <a:pPr eaLnBrk="1" hangingPunct="1"/>
            <a:r>
              <a:rPr lang="fr-FR" altLang="fr-FR" sz="1600" dirty="0">
                <a:solidFill>
                  <a:srgbClr val="FFFFFF"/>
                </a:solidFill>
                <a:latin typeface="Arial" charset="0"/>
              </a:rPr>
              <a:t>Fin programmée: décembre </a:t>
            </a:r>
            <a:r>
              <a:rPr lang="fr-FR" altLang="fr-FR" sz="1600" dirty="0" smtClean="0">
                <a:solidFill>
                  <a:srgbClr val="FFFFFF"/>
                </a:solidFill>
                <a:latin typeface="Arial" charset="0"/>
              </a:rPr>
              <a:t>2016?</a:t>
            </a:r>
            <a:endParaRPr lang="fr-FR" altLang="fr-FR" sz="1600" dirty="0">
              <a:solidFill>
                <a:srgbClr val="FFFFFF"/>
              </a:solidFill>
              <a:latin typeface="Arial" charset="0"/>
            </a:endParaRPr>
          </a:p>
        </p:txBody>
      </p:sp>
    </p:spTree>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pic>
        <p:nvPicPr>
          <p:cNvPr id="50178" name="Picture 2" descr="sitemap_med"/>
          <p:cNvPicPr>
            <a:picLocks noChangeAspect="1" noChangeArrowheads="1"/>
          </p:cNvPicPr>
          <p:nvPr/>
        </p:nvPicPr>
        <p:blipFill>
          <a:blip r:embed="rId2" cstate="print"/>
          <a:srcRect/>
          <a:stretch>
            <a:fillRect/>
          </a:stretch>
        </p:blipFill>
        <p:spPr bwMode="auto">
          <a:xfrm>
            <a:off x="304800" y="152400"/>
            <a:ext cx="8610600" cy="6457950"/>
          </a:xfrm>
          <a:prstGeom prst="rect">
            <a:avLst/>
          </a:prstGeom>
          <a:noFill/>
          <a:ln w="9525">
            <a:noFill/>
            <a:miter lim="800000"/>
            <a:headEnd/>
            <a:tailEnd/>
          </a:ln>
        </p:spPr>
      </p:pic>
      <p:sp>
        <p:nvSpPr>
          <p:cNvPr id="50179" name="Text Box 3"/>
          <p:cNvSpPr txBox="1">
            <a:spLocks noChangeArrowheads="1"/>
          </p:cNvSpPr>
          <p:nvPr/>
        </p:nvSpPr>
        <p:spPr bwMode="auto">
          <a:xfrm>
            <a:off x="609600" y="2971800"/>
            <a:ext cx="1731963" cy="457200"/>
          </a:xfrm>
          <a:prstGeom prst="rect">
            <a:avLst/>
          </a:prstGeom>
          <a:noFill/>
          <a:ln w="9525">
            <a:noFill/>
            <a:miter lim="800000"/>
            <a:headEnd/>
            <a:tailEnd/>
          </a:ln>
          <a:effectLst/>
        </p:spPr>
        <p:txBody>
          <a:bodyPr wrap="none">
            <a:spAutoFit/>
          </a:bodyPr>
          <a:lstStyle/>
          <a:p>
            <a:pPr eaLnBrk="1" hangingPunct="1"/>
            <a:r>
              <a:rPr lang="fr-FR" altLang="fr-FR">
                <a:solidFill>
                  <a:schemeClr val="accent2"/>
                </a:solidFill>
              </a:rPr>
              <a:t>a sun that …</a:t>
            </a:r>
          </a:p>
        </p:txBody>
      </p:sp>
      <p:sp>
        <p:nvSpPr>
          <p:cNvPr id="50180" name="Text Box 4"/>
          <p:cNvSpPr txBox="1">
            <a:spLocks noChangeArrowheads="1"/>
          </p:cNvSpPr>
          <p:nvPr/>
        </p:nvSpPr>
        <p:spPr bwMode="auto">
          <a:xfrm>
            <a:off x="7086600" y="2971800"/>
            <a:ext cx="1800225" cy="457200"/>
          </a:xfrm>
          <a:prstGeom prst="rect">
            <a:avLst/>
          </a:prstGeom>
          <a:noFill/>
          <a:ln w="9525">
            <a:noFill/>
            <a:miter lim="800000"/>
            <a:headEnd/>
            <a:tailEnd/>
          </a:ln>
          <a:effectLst/>
        </p:spPr>
        <p:txBody>
          <a:bodyPr wrap="none">
            <a:spAutoFit/>
          </a:bodyPr>
          <a:lstStyle/>
          <a:p>
            <a:pPr eaLnBrk="1" hangingPunct="1"/>
            <a:r>
              <a:rPr lang="fr-FR" altLang="fr-FR">
                <a:solidFill>
                  <a:schemeClr val="accent2"/>
                </a:solidFill>
              </a:rPr>
              <a:t>does not set !</a:t>
            </a:r>
          </a:p>
        </p:txBody>
      </p:sp>
    </p:spTree>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6" name="Groupe 5"/>
          <p:cNvGrpSpPr/>
          <p:nvPr/>
        </p:nvGrpSpPr>
        <p:grpSpPr>
          <a:xfrm>
            <a:off x="4932040" y="3933056"/>
            <a:ext cx="3600400" cy="2232248"/>
            <a:chOff x="1483532" y="1347219"/>
            <a:chExt cx="5733637" cy="3670845"/>
          </a:xfrm>
        </p:grpSpPr>
        <p:pic>
          <p:nvPicPr>
            <p:cNvPr id="68610" name="Picture 4"/>
            <p:cNvPicPr>
              <a:picLocks noChangeAspect="1" noChangeArrowheads="1"/>
            </p:cNvPicPr>
            <p:nvPr/>
          </p:nvPicPr>
          <p:blipFill>
            <a:blip r:embed="rId3" cstate="print"/>
            <a:srcRect l="29036" t="13147" r="41256" b="61497"/>
            <a:stretch>
              <a:fillRect/>
            </a:stretch>
          </p:blipFill>
          <p:spPr bwMode="auto">
            <a:xfrm>
              <a:off x="1483532" y="1347219"/>
              <a:ext cx="5733637" cy="3670845"/>
            </a:xfrm>
            <a:prstGeom prst="rect">
              <a:avLst/>
            </a:prstGeom>
            <a:noFill/>
            <a:ln w="9525">
              <a:noFill/>
              <a:miter lim="800000"/>
              <a:headEnd/>
              <a:tailEnd/>
            </a:ln>
          </p:spPr>
        </p:pic>
        <p:sp>
          <p:nvSpPr>
            <p:cNvPr id="3" name="Rectangle 2"/>
            <p:cNvSpPr/>
            <p:nvPr/>
          </p:nvSpPr>
          <p:spPr>
            <a:xfrm>
              <a:off x="2507396" y="1680933"/>
              <a:ext cx="912477" cy="77866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dirty="0" smtClean="0">
                <a:solidFill>
                  <a:schemeClr val="tx1"/>
                </a:solidFill>
              </a:endParaRPr>
            </a:p>
            <a:p>
              <a:pPr algn="ctr"/>
              <a:r>
                <a:rPr lang="fr-FR" sz="1000" dirty="0" smtClean="0">
                  <a:solidFill>
                    <a:schemeClr val="tx1"/>
                  </a:solidFill>
                </a:rPr>
                <a:t>Avant</a:t>
              </a:r>
            </a:p>
            <a:p>
              <a:pPr algn="ctr"/>
              <a:endParaRPr lang="fr-FR" sz="800" dirty="0" smtClean="0">
                <a:solidFill>
                  <a:schemeClr val="tx1"/>
                </a:solidFill>
              </a:endParaRPr>
            </a:p>
            <a:p>
              <a:pPr algn="ctr"/>
              <a:r>
                <a:rPr lang="fr-FR" sz="1000" dirty="0" smtClean="0">
                  <a:solidFill>
                    <a:schemeClr val="tx1"/>
                  </a:solidFill>
                </a:rPr>
                <a:t>Après</a:t>
              </a:r>
            </a:p>
            <a:p>
              <a:pPr algn="ctr"/>
              <a:endParaRPr lang="fr-FR" sz="1200" dirty="0" smtClean="0">
                <a:solidFill>
                  <a:schemeClr val="tx1"/>
                </a:solidFill>
              </a:endParaRPr>
            </a:p>
          </p:txBody>
        </p:sp>
        <p:sp>
          <p:nvSpPr>
            <p:cNvPr id="4" name="Rectangle 3"/>
            <p:cNvSpPr/>
            <p:nvPr/>
          </p:nvSpPr>
          <p:spPr>
            <a:xfrm>
              <a:off x="3131840" y="1792170"/>
              <a:ext cx="332141" cy="461666"/>
            </a:xfrm>
            <a:prstGeom prst="rect">
              <a:avLst/>
            </a:prstGeom>
          </p:spPr>
          <p:txBody>
            <a:bodyPr wrap="none">
              <a:spAutoFit/>
            </a:bodyPr>
            <a:lstStyle/>
            <a:p>
              <a:r>
                <a:rPr lang="fr-FR" dirty="0" smtClean="0"/>
                <a:t>{</a:t>
              </a:r>
              <a:endParaRPr lang="fr-FR" dirty="0"/>
            </a:p>
          </p:txBody>
        </p:sp>
      </p:grpSp>
      <p:pic>
        <p:nvPicPr>
          <p:cNvPr id="7" name="01_MDI~1.MPG">
            <a:hlinkClick r:id="" action="ppaction://media"/>
          </p:cNvPr>
          <p:cNvPicPr>
            <a:picLocks noRot="1" noChangeAspect="1"/>
          </p:cNvPicPr>
          <p:nvPr>
            <a:videoFile r:link="rId1"/>
          </p:nvPr>
        </p:nvPicPr>
        <p:blipFill>
          <a:blip r:embed="rId4" cstate="print"/>
          <a:stretch>
            <a:fillRect/>
          </a:stretch>
        </p:blipFill>
        <p:spPr>
          <a:xfrm>
            <a:off x="683568" y="476672"/>
            <a:ext cx="2952328" cy="2952328"/>
          </a:xfrm>
          <a:prstGeom prst="rect">
            <a:avLst/>
          </a:prstGeom>
        </p:spPr>
      </p:pic>
      <p:sp>
        <p:nvSpPr>
          <p:cNvPr id="9" name="Rectangle 8"/>
          <p:cNvSpPr/>
          <p:nvPr/>
        </p:nvSpPr>
        <p:spPr>
          <a:xfrm>
            <a:off x="179512" y="5729481"/>
            <a:ext cx="4163319" cy="507831"/>
          </a:xfrm>
          <a:prstGeom prst="rect">
            <a:avLst/>
          </a:prstGeom>
        </p:spPr>
        <p:txBody>
          <a:bodyPr wrap="none">
            <a:spAutoFit/>
          </a:bodyPr>
          <a:lstStyle/>
          <a:p>
            <a:pPr algn="ctr"/>
            <a:r>
              <a:rPr lang="fr-FR" sz="1600" dirty="0" smtClean="0">
                <a:solidFill>
                  <a:schemeClr val="bg1"/>
                </a:solidFill>
                <a:latin typeface="Comic Sans MS" pitchFamily="66" charset="0"/>
              </a:rPr>
              <a:t>La crise des abondances (depuis 2005!)</a:t>
            </a:r>
          </a:p>
          <a:p>
            <a:pPr algn="ctr"/>
            <a:r>
              <a:rPr lang="fr-FR" sz="1100" dirty="0" smtClean="0">
                <a:solidFill>
                  <a:schemeClr val="bg1"/>
                </a:solidFill>
                <a:latin typeface="Comic Sans MS" pitchFamily="66" charset="0"/>
              </a:rPr>
              <a:t>éléments lourds 20% moins nombreux  que ce que l’on croyait</a:t>
            </a:r>
          </a:p>
        </p:txBody>
      </p:sp>
      <p:pic>
        <p:nvPicPr>
          <p:cNvPr id="10" name="Picture 2"/>
          <p:cNvPicPr>
            <a:picLocks noChangeAspect="1" noChangeArrowheads="1"/>
          </p:cNvPicPr>
          <p:nvPr/>
        </p:nvPicPr>
        <p:blipFill>
          <a:blip r:embed="rId5" cstate="print"/>
          <a:srcRect/>
          <a:stretch>
            <a:fillRect/>
          </a:stretch>
        </p:blipFill>
        <p:spPr bwMode="auto">
          <a:xfrm>
            <a:off x="5004048" y="740701"/>
            <a:ext cx="3600400" cy="2400267"/>
          </a:xfrm>
          <a:prstGeom prst="rect">
            <a:avLst/>
          </a:prstGeom>
          <a:noFill/>
          <a:ln w="9525">
            <a:noFill/>
            <a:miter lim="800000"/>
            <a:headEnd/>
            <a:tailEnd/>
          </a:ln>
        </p:spPr>
      </p:pic>
      <p:sp>
        <p:nvSpPr>
          <p:cNvPr id="11" name="ZoneTexte 10"/>
          <p:cNvSpPr txBox="1"/>
          <p:nvPr/>
        </p:nvSpPr>
        <p:spPr>
          <a:xfrm>
            <a:off x="4067944" y="1628800"/>
            <a:ext cx="492443" cy="830997"/>
          </a:xfrm>
          <a:prstGeom prst="rect">
            <a:avLst/>
          </a:prstGeom>
          <a:noFill/>
        </p:spPr>
        <p:txBody>
          <a:bodyPr wrap="none" rtlCol="0">
            <a:spAutoFit/>
          </a:bodyPr>
          <a:lstStyle/>
          <a:p>
            <a:r>
              <a:rPr lang="fr-FR" sz="4800" b="1" dirty="0" smtClean="0">
                <a:solidFill>
                  <a:schemeClr val="bg1"/>
                </a:solidFill>
              </a:rPr>
              <a:t>?</a:t>
            </a:r>
            <a:endParaRPr lang="fr-FR" sz="4800" b="1"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93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3" cstate="print"/>
          <a:srcRect/>
          <a:stretch>
            <a:fillRect/>
          </a:stretch>
        </p:blipFill>
        <p:spPr bwMode="auto">
          <a:xfrm>
            <a:off x="0" y="-14515"/>
            <a:ext cx="9144000" cy="6858000"/>
          </a:xfrm>
          <a:prstGeom prst="rect">
            <a:avLst/>
          </a:prstGeom>
          <a:noFill/>
          <a:ln w="9525">
            <a:noFill/>
            <a:miter lim="800000"/>
            <a:headEnd/>
            <a:tailEnd/>
          </a:ln>
        </p:spPr>
      </p:pic>
      <p:sp>
        <p:nvSpPr>
          <p:cNvPr id="2" name="Rectangle à coins arrondis 1"/>
          <p:cNvSpPr/>
          <p:nvPr/>
        </p:nvSpPr>
        <p:spPr>
          <a:xfrm>
            <a:off x="1556665" y="1859462"/>
            <a:ext cx="5958662" cy="576064"/>
          </a:xfrm>
          <a:prstGeom prst="roundRect">
            <a:avLst/>
          </a:prstGeom>
          <a:solidFill>
            <a:schemeClr val="bg1">
              <a:lumMod val="85000"/>
            </a:schemeClr>
          </a:solid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fr-FR" dirty="0" smtClean="0">
                <a:solidFill>
                  <a:schemeClr val="bg1">
                    <a:lumMod val="75000"/>
                  </a:schemeClr>
                </a:solidFill>
                <a:latin typeface="Comic Sans MS" panose="030F0702030302020204" pitchFamily="66" charset="0"/>
              </a:rPr>
              <a:t>Le Soleil</a:t>
            </a:r>
            <a:endParaRPr lang="fr-FR" dirty="0">
              <a:solidFill>
                <a:schemeClr val="bg1">
                  <a:lumMod val="75000"/>
                </a:schemeClr>
              </a:solidFill>
              <a:latin typeface="Comic Sans MS" panose="030F0702030302020204" pitchFamily="66" charset="0"/>
            </a:endParaRPr>
          </a:p>
        </p:txBody>
      </p:sp>
      <p:sp>
        <p:nvSpPr>
          <p:cNvPr id="4" name="Rectangle à coins arrondis 3"/>
          <p:cNvSpPr/>
          <p:nvPr/>
        </p:nvSpPr>
        <p:spPr>
          <a:xfrm>
            <a:off x="1565666" y="3292303"/>
            <a:ext cx="5949661" cy="648072"/>
          </a:xfrm>
          <a:prstGeom prst="roundRect">
            <a:avLst/>
          </a:prstGeom>
          <a:solidFill>
            <a:schemeClr val="bg1">
              <a:lumMod val="85000"/>
            </a:schemeClr>
          </a:solid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fr-FR" dirty="0" smtClean="0">
                <a:solidFill>
                  <a:srgbClr val="000000"/>
                </a:solidFill>
                <a:latin typeface="Comic Sans MS" panose="030F0702030302020204" pitchFamily="66" charset="0"/>
              </a:rPr>
              <a:t>La matière noire</a:t>
            </a:r>
            <a:endParaRPr lang="fr-FR" dirty="0">
              <a:solidFill>
                <a:srgbClr val="000000"/>
              </a:solidFill>
              <a:latin typeface="Comic Sans MS" panose="030F0702030302020204" pitchFamily="66" charset="0"/>
            </a:endParaRPr>
          </a:p>
        </p:txBody>
      </p:sp>
      <p:sp>
        <p:nvSpPr>
          <p:cNvPr id="7" name="Rectangle à coins arrondis 6"/>
          <p:cNvSpPr/>
          <p:nvPr/>
        </p:nvSpPr>
        <p:spPr>
          <a:xfrm>
            <a:off x="1565667" y="4725144"/>
            <a:ext cx="5949660" cy="648072"/>
          </a:xfrm>
          <a:prstGeom prst="roundRect">
            <a:avLst/>
          </a:prstGeom>
          <a:solidFill>
            <a:schemeClr val="bg1">
              <a:lumMod val="85000"/>
            </a:schemeClr>
          </a:solid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fr-FR" dirty="0" smtClean="0">
                <a:solidFill>
                  <a:schemeClr val="bg1">
                    <a:lumMod val="75000"/>
                  </a:schemeClr>
                </a:solidFill>
                <a:latin typeface="Comic Sans MS" panose="030F0702030302020204" pitchFamily="66" charset="0"/>
              </a:rPr>
              <a:t>Qu’y a-t-il de commun entre les deux ?</a:t>
            </a:r>
            <a:endParaRPr lang="fr-FR" dirty="0">
              <a:solidFill>
                <a:schemeClr val="bg1">
                  <a:lumMod val="75000"/>
                </a:schemeClr>
              </a:solidFill>
              <a:latin typeface="Comic Sans MS" panose="030F0702030302020204" pitchFamily="66" charset="0"/>
            </a:endParaRPr>
          </a:p>
        </p:txBody>
      </p:sp>
    </p:spTree>
    <p:extLst>
      <p:ext uri="{BB962C8B-B14F-4D97-AF65-F5344CB8AC3E}">
        <p14:creationId xmlns:p14="http://schemas.microsoft.com/office/powerpoint/2010/main" xmlns="" val="4266895999"/>
      </p:ext>
    </p:extLst>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3" cstate="print"/>
          <a:srcRect/>
          <a:stretch>
            <a:fillRect/>
          </a:stretch>
        </p:blipFill>
        <p:spPr bwMode="auto">
          <a:xfrm>
            <a:off x="0" y="-22225"/>
            <a:ext cx="9144000" cy="690245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3186" name="Image 1"/>
          <p:cNvPicPr>
            <a:picLocks noChangeAspect="1"/>
          </p:cNvPicPr>
          <p:nvPr/>
        </p:nvPicPr>
        <p:blipFill>
          <a:blip r:embed="rId3" cstate="print"/>
          <a:srcRect/>
          <a:stretch>
            <a:fillRect/>
          </a:stretch>
        </p:blipFill>
        <p:spPr bwMode="auto">
          <a:xfrm>
            <a:off x="1268413" y="-7938"/>
            <a:ext cx="6616700" cy="6865938"/>
          </a:xfrm>
          <a:prstGeom prst="rect">
            <a:avLst/>
          </a:prstGeom>
          <a:noFill/>
          <a:ln w="9525">
            <a:noFill/>
            <a:miter lim="800000"/>
            <a:headEnd/>
            <a:tailEnd/>
          </a:ln>
        </p:spPr>
      </p:pic>
    </p:spTree>
  </p:cSld>
  <p:clrMapOvr>
    <a:masterClrMapping/>
  </p:clrMapOvr>
  <p:transition spd="slow"/>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2" descr="L'étonnant portrait, composite de l’objet SDP.81, situé à près de 12 milliards d’années-lumière, déformé en anneau par un effet de lentille gravitationnelle. Sur l’image acquise dans le visible par Hubble, on devine la galaxie spirale du premier plan qui a infléchi la lumière émise par celle située à l’arrière-plan. Sur les images (superposées) réalisées avec les antennes d’Alma dans les longueurs d’onde millimétriques et submillimétriques, on distingue le rayonnement des poussières qu’abrite la lointaine galaxie active. © Alma (NRAO, Eso, NAOJ), B. Saxton, AUI, NSF, Nasa, Esa, Hubble, T. Hunter"/>
          <p:cNvPicPr>
            <a:picLocks noChangeAspect="1" noChangeArrowheads="1"/>
          </p:cNvPicPr>
          <p:nvPr/>
        </p:nvPicPr>
        <p:blipFill>
          <a:blip r:embed="rId3" cstate="print"/>
          <a:srcRect t="6720" b="19361"/>
          <a:stretch>
            <a:fillRect/>
          </a:stretch>
        </p:blipFill>
        <p:spPr bwMode="auto">
          <a:xfrm>
            <a:off x="611560" y="692696"/>
            <a:ext cx="3800475" cy="3168352"/>
          </a:xfrm>
          <a:prstGeom prst="rect">
            <a:avLst/>
          </a:prstGeom>
          <a:noFill/>
          <a:ln w="9525">
            <a:noFill/>
            <a:miter lim="800000"/>
            <a:headEnd/>
            <a:tailEnd/>
          </a:ln>
        </p:spPr>
      </p:pic>
      <p:pic>
        <p:nvPicPr>
          <p:cNvPr id="4" name="Image 1"/>
          <p:cNvPicPr>
            <a:picLocks noChangeAspect="1"/>
          </p:cNvPicPr>
          <p:nvPr/>
        </p:nvPicPr>
        <p:blipFill>
          <a:blip r:embed="rId4" cstate="print"/>
          <a:srcRect l="20364" t="25713" r="24424" b="28002"/>
          <a:stretch>
            <a:fillRect/>
          </a:stretch>
        </p:blipFill>
        <p:spPr bwMode="auto">
          <a:xfrm>
            <a:off x="4932040" y="3068960"/>
            <a:ext cx="3744416" cy="3168352"/>
          </a:xfrm>
          <a:prstGeom prst="rect">
            <a:avLst/>
          </a:prstGeom>
          <a:noFill/>
          <a:ln w="9525">
            <a:noFill/>
            <a:miter lim="800000"/>
            <a:headEnd/>
            <a:tailEnd/>
          </a:ln>
        </p:spPr>
      </p:pic>
      <p:sp>
        <p:nvSpPr>
          <p:cNvPr id="5" name="Rectangle 4"/>
          <p:cNvSpPr/>
          <p:nvPr/>
        </p:nvSpPr>
        <p:spPr>
          <a:xfrm>
            <a:off x="1187624" y="4653136"/>
            <a:ext cx="2823209" cy="461665"/>
          </a:xfrm>
          <a:prstGeom prst="rect">
            <a:avLst/>
          </a:prstGeom>
        </p:spPr>
        <p:txBody>
          <a:bodyPr wrap="none">
            <a:spAutoFit/>
          </a:bodyPr>
          <a:lstStyle/>
          <a:p>
            <a:r>
              <a:rPr lang="fr-FR" altLang="fr-FR" dirty="0" smtClean="0">
                <a:solidFill>
                  <a:srgbClr val="FFFFFF"/>
                </a:solidFill>
                <a:latin typeface="Arial" charset="0"/>
              </a:rPr>
              <a:t>Anneaux d’Einstein</a:t>
            </a:r>
            <a:endParaRPr lang="fr-FR" dirty="0"/>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6" name="Image 1"/>
          <p:cNvPicPr>
            <a:picLocks noChangeAspect="1"/>
          </p:cNvPicPr>
          <p:nvPr/>
        </p:nvPicPr>
        <p:blipFill>
          <a:blip r:embed="rId3" cstate="print"/>
          <a:srcRect/>
          <a:stretch>
            <a:fillRect/>
          </a:stretch>
        </p:blipFill>
        <p:spPr bwMode="auto">
          <a:xfrm>
            <a:off x="1268413" y="-7938"/>
            <a:ext cx="6616700" cy="6865938"/>
          </a:xfrm>
          <a:prstGeom prst="rect">
            <a:avLst/>
          </a:prstGeom>
          <a:noFill/>
          <a:ln w="9525">
            <a:noFill/>
            <a:miter lim="800000"/>
            <a:headEnd/>
            <a:tailEnd/>
          </a:ln>
        </p:spPr>
      </p:pic>
    </p:spTree>
  </p:cSld>
  <p:clrMapOvr>
    <a:masterClrMapping/>
  </p:clrMapOvr>
  <p:transition spd="slow"/>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5" name="Groupe 4"/>
          <p:cNvGrpSpPr/>
          <p:nvPr/>
        </p:nvGrpSpPr>
        <p:grpSpPr>
          <a:xfrm>
            <a:off x="755576" y="476671"/>
            <a:ext cx="5472608" cy="4104457"/>
            <a:chOff x="683568" y="476671"/>
            <a:chExt cx="7560840" cy="5400601"/>
          </a:xfrm>
        </p:grpSpPr>
        <p:pic>
          <p:nvPicPr>
            <p:cNvPr id="377858" name="Picture 2" descr="File:Bullet cluster lensing.jpg"/>
            <p:cNvPicPr>
              <a:picLocks noChangeAspect="1" noChangeArrowheads="1"/>
            </p:cNvPicPr>
            <p:nvPr/>
          </p:nvPicPr>
          <p:blipFill>
            <a:blip r:embed="rId3" cstate="print"/>
            <a:srcRect/>
            <a:stretch>
              <a:fillRect/>
            </a:stretch>
          </p:blipFill>
          <p:spPr bwMode="auto">
            <a:xfrm>
              <a:off x="683568" y="476671"/>
              <a:ext cx="7560840" cy="5384040"/>
            </a:xfrm>
            <a:prstGeom prst="rect">
              <a:avLst/>
            </a:prstGeom>
            <a:noFill/>
          </p:spPr>
        </p:pic>
        <p:pic>
          <p:nvPicPr>
            <p:cNvPr id="3" name="Picture 2" descr="File:Bullet cluster lensing.jpg"/>
            <p:cNvPicPr>
              <a:picLocks noChangeAspect="1" noChangeArrowheads="1"/>
            </p:cNvPicPr>
            <p:nvPr/>
          </p:nvPicPr>
          <p:blipFill>
            <a:blip r:embed="rId3" cstate="print"/>
            <a:srcRect l="79890" t="80092" r="2968" b="14560"/>
            <a:stretch>
              <a:fillRect/>
            </a:stretch>
          </p:blipFill>
          <p:spPr bwMode="auto">
            <a:xfrm>
              <a:off x="6948264" y="5085184"/>
              <a:ext cx="1296144" cy="288032"/>
            </a:xfrm>
            <a:prstGeom prst="rect">
              <a:avLst/>
            </a:prstGeom>
            <a:noFill/>
          </p:spPr>
        </p:pic>
        <p:pic>
          <p:nvPicPr>
            <p:cNvPr id="4" name="Picture 2" descr="File:Bullet cluster lensing.jpg"/>
            <p:cNvPicPr>
              <a:picLocks noChangeAspect="1" noChangeArrowheads="1"/>
            </p:cNvPicPr>
            <p:nvPr/>
          </p:nvPicPr>
          <p:blipFill>
            <a:blip r:embed="rId3" cstate="print"/>
            <a:srcRect l="79890" t="80092" r="2968" b="14560"/>
            <a:stretch>
              <a:fillRect/>
            </a:stretch>
          </p:blipFill>
          <p:spPr bwMode="auto">
            <a:xfrm>
              <a:off x="4860032" y="5589240"/>
              <a:ext cx="1296144" cy="288032"/>
            </a:xfrm>
            <a:prstGeom prst="rect">
              <a:avLst/>
            </a:prstGeom>
            <a:noFill/>
          </p:spPr>
        </p:pic>
      </p:grpSp>
      <p:sp>
        <p:nvSpPr>
          <p:cNvPr id="6" name="ZoneTexte 5"/>
          <p:cNvSpPr txBox="1"/>
          <p:nvPr/>
        </p:nvSpPr>
        <p:spPr>
          <a:xfrm>
            <a:off x="35496" y="5445224"/>
            <a:ext cx="3744936" cy="892552"/>
          </a:xfrm>
          <a:prstGeom prst="rect">
            <a:avLst/>
          </a:prstGeom>
          <a:noFill/>
        </p:spPr>
        <p:txBody>
          <a:bodyPr wrap="none" rtlCol="0">
            <a:spAutoFit/>
          </a:bodyPr>
          <a:lstStyle/>
          <a:p>
            <a:pPr algn="ctr"/>
            <a:r>
              <a:rPr lang="fr-FR" sz="2000" dirty="0" smtClean="0">
                <a:solidFill>
                  <a:schemeClr val="bg1">
                    <a:lumMod val="95000"/>
                  </a:schemeClr>
                </a:solidFill>
                <a:latin typeface="Comic Sans MS" pitchFamily="66" charset="0"/>
              </a:rPr>
              <a:t>« Bullet Cluster »</a:t>
            </a:r>
          </a:p>
          <a:p>
            <a:pPr algn="ctr"/>
            <a:r>
              <a:rPr lang="fr-FR" sz="1600" dirty="0" smtClean="0">
                <a:solidFill>
                  <a:schemeClr val="bg1">
                    <a:lumMod val="95000"/>
                  </a:schemeClr>
                </a:solidFill>
                <a:latin typeface="Comic Sans MS" pitchFamily="66" charset="0"/>
              </a:rPr>
              <a:t>distance 3,7 millions d’années lumière</a:t>
            </a:r>
          </a:p>
          <a:p>
            <a:pPr algn="ctr"/>
            <a:r>
              <a:rPr lang="fr-FR" sz="1600" dirty="0" smtClean="0">
                <a:solidFill>
                  <a:schemeClr val="bg1">
                    <a:lumMod val="95000"/>
                  </a:schemeClr>
                </a:solidFill>
                <a:latin typeface="Comic Sans MS" pitchFamily="66" charset="0"/>
              </a:rPr>
              <a:t>collision il y a 150 millions d’années</a:t>
            </a:r>
            <a:endParaRPr lang="fr-FR" sz="1600" dirty="0">
              <a:solidFill>
                <a:schemeClr val="bg1">
                  <a:lumMod val="95000"/>
                </a:schemeClr>
              </a:solidFill>
              <a:latin typeface="Comic Sans MS" pitchFamily="66" charset="0"/>
            </a:endParaRPr>
          </a:p>
        </p:txBody>
      </p:sp>
      <p:pic>
        <p:nvPicPr>
          <p:cNvPr id="7" name="Picture 2" descr="Bullet cluster.jpg"/>
          <p:cNvPicPr>
            <a:picLocks noChangeAspect="1" noChangeArrowheads="1"/>
          </p:cNvPicPr>
          <p:nvPr/>
        </p:nvPicPr>
        <p:blipFill>
          <a:blip r:embed="rId4" cstate="print"/>
          <a:srcRect t="16360" b="20277"/>
          <a:stretch>
            <a:fillRect/>
          </a:stretch>
        </p:blipFill>
        <p:spPr bwMode="auto">
          <a:xfrm>
            <a:off x="3635895" y="3933057"/>
            <a:ext cx="5391289" cy="2664295"/>
          </a:xfrm>
          <a:prstGeom prst="rect">
            <a:avLst/>
          </a:prstGeom>
          <a:noFill/>
        </p:spPr>
      </p:pic>
      <p:sp>
        <p:nvSpPr>
          <p:cNvPr id="8" name="ZoneTexte 7"/>
          <p:cNvSpPr txBox="1"/>
          <p:nvPr/>
        </p:nvSpPr>
        <p:spPr>
          <a:xfrm>
            <a:off x="6804248" y="1268760"/>
            <a:ext cx="1226618" cy="1938992"/>
          </a:xfrm>
          <a:prstGeom prst="rect">
            <a:avLst/>
          </a:prstGeom>
          <a:noFill/>
        </p:spPr>
        <p:txBody>
          <a:bodyPr wrap="none" rtlCol="0">
            <a:spAutoFit/>
          </a:bodyPr>
          <a:lstStyle/>
          <a:p>
            <a:r>
              <a:rPr lang="fr-FR" dirty="0" smtClean="0">
                <a:solidFill>
                  <a:schemeClr val="bg1"/>
                </a:solidFill>
                <a:sym typeface="Wingdings" pitchFamily="2" charset="2"/>
              </a:rPr>
              <a:t></a:t>
            </a:r>
            <a:r>
              <a:rPr lang="fr-FR" dirty="0" smtClean="0">
                <a:solidFill>
                  <a:schemeClr val="bg1"/>
                </a:solidFill>
              </a:rPr>
              <a:t>HST</a:t>
            </a:r>
          </a:p>
          <a:p>
            <a:endParaRPr lang="fr-FR" dirty="0" smtClean="0">
              <a:solidFill>
                <a:schemeClr val="bg1"/>
              </a:solidFill>
            </a:endParaRPr>
          </a:p>
          <a:p>
            <a:endParaRPr lang="fr-FR" dirty="0" smtClean="0">
              <a:solidFill>
                <a:schemeClr val="bg1"/>
              </a:solidFill>
            </a:endParaRPr>
          </a:p>
          <a:p>
            <a:r>
              <a:rPr lang="fr-FR" dirty="0" smtClean="0">
                <a:solidFill>
                  <a:schemeClr val="bg1"/>
                </a:solidFill>
              </a:rPr>
              <a:t>Chandra</a:t>
            </a:r>
          </a:p>
          <a:p>
            <a:endParaRPr lang="fr-FR" dirty="0">
              <a:solidFill>
                <a:schemeClr val="bg1"/>
              </a:solidFill>
            </a:endParaRPr>
          </a:p>
        </p:txBody>
      </p:sp>
      <p:cxnSp>
        <p:nvCxnSpPr>
          <p:cNvPr id="10" name="Connecteur droit avec flèche 9"/>
          <p:cNvCxnSpPr/>
          <p:nvPr/>
        </p:nvCxnSpPr>
        <p:spPr>
          <a:xfrm>
            <a:off x="7092280" y="2852936"/>
            <a:ext cx="0" cy="432048"/>
          </a:xfrm>
          <a:prstGeom prst="straightConnector1">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3" cstate="print"/>
          <a:srcRect/>
          <a:stretch>
            <a:fillRect/>
          </a:stretch>
        </p:blipFill>
        <p:spPr bwMode="auto">
          <a:xfrm>
            <a:off x="0" y="-14515"/>
            <a:ext cx="9144000" cy="6858000"/>
          </a:xfrm>
          <a:prstGeom prst="rect">
            <a:avLst/>
          </a:prstGeom>
          <a:noFill/>
          <a:ln w="9525">
            <a:noFill/>
            <a:miter lim="800000"/>
            <a:headEnd/>
            <a:tailEnd/>
          </a:ln>
        </p:spPr>
      </p:pic>
      <p:sp>
        <p:nvSpPr>
          <p:cNvPr id="2" name="Rectangle à coins arrondis 1"/>
          <p:cNvSpPr/>
          <p:nvPr/>
        </p:nvSpPr>
        <p:spPr>
          <a:xfrm>
            <a:off x="1556665" y="1859462"/>
            <a:ext cx="5958662" cy="576064"/>
          </a:xfrm>
          <a:prstGeom prst="roundRect">
            <a:avLst/>
          </a:prstGeom>
          <a:solidFill>
            <a:schemeClr val="bg1">
              <a:lumMod val="85000"/>
            </a:schemeClr>
          </a:solid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fr-FR" dirty="0" smtClean="0">
                <a:solidFill>
                  <a:srgbClr val="000000"/>
                </a:solidFill>
                <a:latin typeface="Comic Sans MS" panose="030F0702030302020204" pitchFamily="66" charset="0"/>
              </a:rPr>
              <a:t>Le Soleil</a:t>
            </a:r>
            <a:endParaRPr lang="fr-FR" dirty="0">
              <a:solidFill>
                <a:srgbClr val="000000"/>
              </a:solidFill>
              <a:latin typeface="Comic Sans MS" panose="030F0702030302020204" pitchFamily="66" charset="0"/>
            </a:endParaRPr>
          </a:p>
        </p:txBody>
      </p:sp>
      <p:sp>
        <p:nvSpPr>
          <p:cNvPr id="4" name="Rectangle à coins arrondis 3"/>
          <p:cNvSpPr/>
          <p:nvPr/>
        </p:nvSpPr>
        <p:spPr>
          <a:xfrm>
            <a:off x="1565666" y="3292303"/>
            <a:ext cx="5949661" cy="648072"/>
          </a:xfrm>
          <a:prstGeom prst="roundRect">
            <a:avLst/>
          </a:prstGeom>
          <a:solidFill>
            <a:schemeClr val="bg1">
              <a:lumMod val="85000"/>
            </a:schemeClr>
          </a:solid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fr-FR" dirty="0" smtClean="0">
                <a:solidFill>
                  <a:schemeClr val="bg1">
                    <a:lumMod val="75000"/>
                  </a:schemeClr>
                </a:solidFill>
                <a:latin typeface="Comic Sans MS" panose="030F0702030302020204" pitchFamily="66" charset="0"/>
              </a:rPr>
              <a:t>La matière noire</a:t>
            </a:r>
            <a:endParaRPr lang="fr-FR" dirty="0">
              <a:solidFill>
                <a:schemeClr val="bg1">
                  <a:lumMod val="75000"/>
                </a:schemeClr>
              </a:solidFill>
              <a:latin typeface="Comic Sans MS" panose="030F0702030302020204" pitchFamily="66" charset="0"/>
            </a:endParaRPr>
          </a:p>
        </p:txBody>
      </p:sp>
      <p:sp>
        <p:nvSpPr>
          <p:cNvPr id="7" name="Rectangle à coins arrondis 6"/>
          <p:cNvSpPr/>
          <p:nvPr/>
        </p:nvSpPr>
        <p:spPr>
          <a:xfrm>
            <a:off x="1565667" y="4725144"/>
            <a:ext cx="5949660" cy="648072"/>
          </a:xfrm>
          <a:prstGeom prst="roundRect">
            <a:avLst/>
          </a:prstGeom>
          <a:solidFill>
            <a:schemeClr val="bg1">
              <a:lumMod val="85000"/>
            </a:schemeClr>
          </a:solid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fr-FR" dirty="0" smtClean="0">
                <a:solidFill>
                  <a:schemeClr val="bg1">
                    <a:lumMod val="75000"/>
                  </a:schemeClr>
                </a:solidFill>
                <a:latin typeface="Comic Sans MS" panose="030F0702030302020204" pitchFamily="66" charset="0"/>
              </a:rPr>
              <a:t>Qu’y a-t-il de commun entre les deux ?</a:t>
            </a:r>
            <a:endParaRPr lang="fr-FR" dirty="0">
              <a:solidFill>
                <a:schemeClr val="bg1">
                  <a:lumMod val="75000"/>
                </a:schemeClr>
              </a:solidFill>
              <a:latin typeface="Comic Sans MS" panose="030F0702030302020204" pitchFamily="66" charset="0"/>
            </a:endParaRPr>
          </a:p>
        </p:txBody>
      </p:sp>
    </p:spTree>
    <p:extLst>
      <p:ext uri="{BB962C8B-B14F-4D97-AF65-F5344CB8AC3E}">
        <p14:creationId xmlns:p14="http://schemas.microsoft.com/office/powerpoint/2010/main" xmlns="" val="4266895999"/>
      </p:ext>
    </p:extLst>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Image 2" descr="Image1.png"/>
          <p:cNvPicPr>
            <a:picLocks noChangeAspect="1"/>
          </p:cNvPicPr>
          <p:nvPr/>
        </p:nvPicPr>
        <p:blipFill>
          <a:blip r:embed="rId2" cstate="print"/>
          <a:srcRect r="50806"/>
          <a:stretch>
            <a:fillRect/>
          </a:stretch>
        </p:blipFill>
        <p:spPr>
          <a:xfrm>
            <a:off x="4748009" y="332656"/>
            <a:ext cx="4395991" cy="5955300"/>
          </a:xfrm>
          <a:prstGeom prst="rect">
            <a:avLst/>
          </a:prstGeom>
        </p:spPr>
      </p:pic>
      <p:pic>
        <p:nvPicPr>
          <p:cNvPr id="4" name="Image 3" descr="Image1.png"/>
          <p:cNvPicPr>
            <a:picLocks noChangeAspect="1"/>
          </p:cNvPicPr>
          <p:nvPr/>
        </p:nvPicPr>
        <p:blipFill>
          <a:blip r:embed="rId2" cstate="print"/>
          <a:srcRect l="49194"/>
          <a:stretch>
            <a:fillRect/>
          </a:stretch>
        </p:blipFill>
        <p:spPr>
          <a:xfrm>
            <a:off x="35496" y="332656"/>
            <a:ext cx="4540007" cy="5955300"/>
          </a:xfrm>
          <a:prstGeom prst="rect">
            <a:avLst/>
          </a:prstGeom>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3" cstate="print"/>
          <a:stretch>
            <a:fillRect/>
          </a:stretch>
        </p:blipFill>
        <p:spPr>
          <a:xfrm>
            <a:off x="1201115" y="805354"/>
            <a:ext cx="6757988" cy="5072063"/>
          </a:xfrm>
          <a:prstGeom prst="rect">
            <a:avLst/>
          </a:prstGeom>
        </p:spPr>
      </p:pic>
      <p:sp>
        <p:nvSpPr>
          <p:cNvPr id="2" name="ZoneTexte 1"/>
          <p:cNvSpPr txBox="1"/>
          <p:nvPr/>
        </p:nvSpPr>
        <p:spPr>
          <a:xfrm>
            <a:off x="2195736" y="620688"/>
            <a:ext cx="4743606" cy="369332"/>
          </a:xfrm>
          <a:prstGeom prst="rect">
            <a:avLst/>
          </a:prstGeom>
          <a:noFill/>
        </p:spPr>
        <p:txBody>
          <a:bodyPr wrap="none" rtlCol="0">
            <a:spAutoFit/>
          </a:bodyPr>
          <a:lstStyle/>
          <a:p>
            <a:r>
              <a:rPr lang="fr-FR" sz="1800" dirty="0" smtClean="0">
                <a:solidFill>
                  <a:schemeClr val="bg1"/>
                </a:solidFill>
                <a:latin typeface="Comic Sans MS" pitchFamily="66" charset="0"/>
              </a:rPr>
              <a:t>Âge de l’Univers: 13,798 milliards d’années</a:t>
            </a:r>
            <a:endParaRPr lang="fr-FR" sz="1800" dirty="0">
              <a:solidFill>
                <a:schemeClr val="bg1"/>
              </a:solidFill>
              <a:latin typeface="Comic Sans MS" pitchFamily="66" charset="0"/>
            </a:endParaRPr>
          </a:p>
        </p:txBody>
      </p:sp>
      <p:sp>
        <p:nvSpPr>
          <p:cNvPr id="6" name="ZoneTexte 5"/>
          <p:cNvSpPr txBox="1"/>
          <p:nvPr/>
        </p:nvSpPr>
        <p:spPr>
          <a:xfrm>
            <a:off x="2123728" y="5805264"/>
            <a:ext cx="5056577" cy="461665"/>
          </a:xfrm>
          <a:prstGeom prst="rect">
            <a:avLst/>
          </a:prstGeom>
          <a:noFill/>
        </p:spPr>
        <p:txBody>
          <a:bodyPr wrap="none" rtlCol="0">
            <a:spAutoFit/>
          </a:bodyPr>
          <a:lstStyle/>
          <a:p>
            <a:r>
              <a:rPr lang="fr-FR" dirty="0" smtClean="0">
                <a:solidFill>
                  <a:schemeClr val="bg1"/>
                </a:solidFill>
              </a:rPr>
              <a:t>Satellite Planck (après COBE, WMAP)</a:t>
            </a:r>
            <a:endParaRPr lang="fr-FR" dirty="0">
              <a:solidFill>
                <a:schemeClr val="bg1"/>
              </a:solidFill>
            </a:endParaRPr>
          </a:p>
        </p:txBody>
      </p:sp>
    </p:spTree>
    <p:extLst>
      <p:ext uri="{BB962C8B-B14F-4D97-AF65-F5344CB8AC3E}">
        <p14:creationId xmlns:p14="http://schemas.microsoft.com/office/powerpoint/2010/main" xmlns="" val="204088864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ESA Science &amp; Technology Mapping the Cosmic Microwave Backgr.mov">
            <a:hlinkClick r:id="" action="ppaction://media"/>
          </p:cNvPr>
          <p:cNvPicPr>
            <a:picLocks noRot="1" noChangeAspect="1"/>
          </p:cNvPicPr>
          <p:nvPr>
            <a:videoFile r:link="rId1"/>
          </p:nvPr>
        </p:nvPicPr>
        <p:blipFill>
          <a:blip r:embed="rId4" cstate="print"/>
          <a:stretch>
            <a:fillRect/>
          </a:stretch>
        </p:blipFill>
        <p:spPr>
          <a:xfrm>
            <a:off x="755576" y="404664"/>
            <a:ext cx="7848872" cy="5886654"/>
          </a:xfrm>
          <a:prstGeom prst="rect">
            <a:avLst/>
          </a:prstGeom>
        </p:spPr>
      </p:pic>
      <p:sp>
        <p:nvSpPr>
          <p:cNvPr id="3" name="ZoneTexte 2"/>
          <p:cNvSpPr txBox="1"/>
          <p:nvPr/>
        </p:nvSpPr>
        <p:spPr>
          <a:xfrm>
            <a:off x="2123728" y="6396335"/>
            <a:ext cx="5198859" cy="461665"/>
          </a:xfrm>
          <a:prstGeom prst="rect">
            <a:avLst/>
          </a:prstGeom>
          <a:noFill/>
        </p:spPr>
        <p:txBody>
          <a:bodyPr wrap="none" rtlCol="0">
            <a:spAutoFit/>
          </a:bodyPr>
          <a:lstStyle/>
          <a:p>
            <a:r>
              <a:rPr lang="fr-FR" dirty="0" smtClean="0">
                <a:solidFill>
                  <a:schemeClr val="bg1"/>
                </a:solidFill>
              </a:rPr>
              <a:t>Le satellite Planck cartographiant le ciel</a:t>
            </a:r>
            <a:endParaRPr lang="fr-FR"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3" cstate="print"/>
          <a:stretch>
            <a:fillRect/>
          </a:stretch>
        </p:blipFill>
        <p:spPr>
          <a:xfrm>
            <a:off x="1201115" y="805354"/>
            <a:ext cx="6757988" cy="5072063"/>
          </a:xfrm>
          <a:prstGeom prst="rect">
            <a:avLst/>
          </a:prstGeom>
        </p:spPr>
      </p:pic>
      <p:sp>
        <p:nvSpPr>
          <p:cNvPr id="2" name="ZoneTexte 1"/>
          <p:cNvSpPr txBox="1"/>
          <p:nvPr/>
        </p:nvSpPr>
        <p:spPr>
          <a:xfrm>
            <a:off x="2195736" y="620688"/>
            <a:ext cx="4743606" cy="369332"/>
          </a:xfrm>
          <a:prstGeom prst="rect">
            <a:avLst/>
          </a:prstGeom>
          <a:noFill/>
        </p:spPr>
        <p:txBody>
          <a:bodyPr wrap="none" rtlCol="0">
            <a:spAutoFit/>
          </a:bodyPr>
          <a:lstStyle/>
          <a:p>
            <a:r>
              <a:rPr lang="fr-FR" sz="1800" dirty="0" smtClean="0">
                <a:solidFill>
                  <a:schemeClr val="bg1"/>
                </a:solidFill>
                <a:latin typeface="Comic Sans MS" pitchFamily="66" charset="0"/>
              </a:rPr>
              <a:t>Âge de l’Univers: 13,798 milliards d’années</a:t>
            </a:r>
            <a:endParaRPr lang="fr-FR" sz="1800" dirty="0">
              <a:solidFill>
                <a:schemeClr val="bg1"/>
              </a:solidFill>
              <a:latin typeface="Comic Sans MS" pitchFamily="66" charset="0"/>
            </a:endParaRPr>
          </a:p>
        </p:txBody>
      </p:sp>
      <p:sp>
        <p:nvSpPr>
          <p:cNvPr id="3" name="ZoneTexte 2"/>
          <p:cNvSpPr txBox="1"/>
          <p:nvPr/>
        </p:nvSpPr>
        <p:spPr>
          <a:xfrm>
            <a:off x="3707904" y="5301208"/>
            <a:ext cx="4225837" cy="1569660"/>
          </a:xfrm>
          <a:prstGeom prst="rect">
            <a:avLst/>
          </a:prstGeom>
          <a:noFill/>
        </p:spPr>
        <p:txBody>
          <a:bodyPr wrap="none" rtlCol="0">
            <a:spAutoFit/>
          </a:bodyPr>
          <a:lstStyle/>
          <a:p>
            <a:r>
              <a:rPr lang="fr-FR" sz="1600" dirty="0" smtClean="0">
                <a:solidFill>
                  <a:schemeClr val="bg1"/>
                </a:solidFill>
              </a:rPr>
              <a:t>Matière baryonique (visible ou non) : 4,9%</a:t>
            </a:r>
          </a:p>
          <a:p>
            <a:r>
              <a:rPr lang="fr-FR" sz="1600" dirty="0" smtClean="0">
                <a:solidFill>
                  <a:schemeClr val="bg1"/>
                </a:solidFill>
              </a:rPr>
              <a:t>Matière noire non baryonique : 25,9%</a:t>
            </a:r>
          </a:p>
          <a:p>
            <a:r>
              <a:rPr lang="fr-FR" sz="1600" dirty="0" smtClean="0">
                <a:solidFill>
                  <a:schemeClr val="bg1"/>
                </a:solidFill>
              </a:rPr>
              <a:t>Energie sombre :  69,2%</a:t>
            </a:r>
          </a:p>
          <a:p>
            <a:endParaRPr lang="fr-FR" sz="1600" dirty="0" smtClean="0">
              <a:solidFill>
                <a:schemeClr val="bg1"/>
              </a:solidFill>
            </a:endParaRPr>
          </a:p>
          <a:p>
            <a:r>
              <a:rPr lang="fr-FR" sz="1600" dirty="0" smtClean="0">
                <a:solidFill>
                  <a:schemeClr val="bg1"/>
                </a:solidFill>
              </a:rPr>
              <a:t>(cohérent avec les galaxies, les amas de galaxies,</a:t>
            </a:r>
          </a:p>
          <a:p>
            <a:r>
              <a:rPr lang="fr-FR" sz="1600" dirty="0" smtClean="0">
                <a:solidFill>
                  <a:schemeClr val="bg1"/>
                </a:solidFill>
              </a:rPr>
              <a:t> les éléments légers et les supernovae)</a:t>
            </a:r>
            <a:endParaRPr lang="fr-FR" sz="1600" dirty="0">
              <a:solidFill>
                <a:schemeClr val="bg1"/>
              </a:solidFill>
            </a:endParaRPr>
          </a:p>
        </p:txBody>
      </p:sp>
      <p:sp>
        <p:nvSpPr>
          <p:cNvPr id="5" name="ZoneTexte 4"/>
          <p:cNvSpPr txBox="1"/>
          <p:nvPr/>
        </p:nvSpPr>
        <p:spPr>
          <a:xfrm>
            <a:off x="1666756" y="5661248"/>
            <a:ext cx="1249060" cy="369332"/>
          </a:xfrm>
          <a:prstGeom prst="rect">
            <a:avLst/>
          </a:prstGeom>
          <a:noFill/>
        </p:spPr>
        <p:txBody>
          <a:bodyPr wrap="none" rtlCol="0">
            <a:spAutoFit/>
          </a:bodyPr>
          <a:lstStyle/>
          <a:p>
            <a:r>
              <a:rPr lang="fr-FR" dirty="0" smtClean="0">
                <a:solidFill>
                  <a:schemeClr val="bg1"/>
                </a:solidFill>
              </a:rPr>
              <a:t>Contenu : </a:t>
            </a:r>
            <a:endParaRPr lang="fr-FR" dirty="0">
              <a:solidFill>
                <a:schemeClr val="bg1"/>
              </a:solidFill>
            </a:endParaRPr>
          </a:p>
        </p:txBody>
      </p:sp>
    </p:spTree>
    <p:extLst>
      <p:ext uri="{BB962C8B-B14F-4D97-AF65-F5344CB8AC3E}">
        <p14:creationId xmlns:p14="http://schemas.microsoft.com/office/powerpoint/2010/main" xmlns="" val="204088864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Line 2"/>
          <p:cNvSpPr>
            <a:spLocks noChangeShapeType="1"/>
          </p:cNvSpPr>
          <p:nvPr/>
        </p:nvSpPr>
        <p:spPr bwMode="auto">
          <a:xfrm flipV="1">
            <a:off x="1219200" y="228600"/>
            <a:ext cx="0" cy="6400800"/>
          </a:xfrm>
          <a:prstGeom prst="line">
            <a:avLst/>
          </a:prstGeom>
          <a:noFill/>
          <a:ln w="28575">
            <a:solidFill>
              <a:srgbClr val="FF6600"/>
            </a:solidFill>
            <a:round/>
            <a:headEnd/>
            <a:tailEnd type="triangle" w="med" len="med"/>
          </a:ln>
        </p:spPr>
        <p:txBody>
          <a:bodyPr wrap="none" anchor="ctr"/>
          <a:lstStyle/>
          <a:p>
            <a:endParaRPr lang="fr-FR">
              <a:solidFill>
                <a:srgbClr val="000000"/>
              </a:solidFill>
            </a:endParaRPr>
          </a:p>
        </p:txBody>
      </p:sp>
      <p:sp>
        <p:nvSpPr>
          <p:cNvPr id="6147" name="Text Box 3"/>
          <p:cNvSpPr txBox="1">
            <a:spLocks noChangeArrowheads="1"/>
          </p:cNvSpPr>
          <p:nvPr/>
        </p:nvSpPr>
        <p:spPr bwMode="auto">
          <a:xfrm>
            <a:off x="0" y="203200"/>
            <a:ext cx="1334020" cy="584775"/>
          </a:xfrm>
          <a:prstGeom prst="rect">
            <a:avLst/>
          </a:prstGeom>
          <a:noFill/>
          <a:ln w="9525">
            <a:noFill/>
            <a:miter lim="800000"/>
            <a:headEnd/>
            <a:tailEnd/>
          </a:ln>
        </p:spPr>
        <p:txBody>
          <a:bodyPr wrap="none">
            <a:spAutoFit/>
          </a:bodyPr>
          <a:lstStyle/>
          <a:p>
            <a:pPr eaLnBrk="0" hangingPunct="0"/>
            <a:r>
              <a:rPr lang="fr-FR" sz="1600" dirty="0" smtClean="0">
                <a:solidFill>
                  <a:srgbClr val="FFFFFF"/>
                </a:solidFill>
              </a:rPr>
              <a:t>13,7milliards</a:t>
            </a:r>
            <a:endParaRPr lang="fr-FR" sz="1600" dirty="0">
              <a:solidFill>
                <a:srgbClr val="FFFFFF"/>
              </a:solidFill>
            </a:endParaRPr>
          </a:p>
          <a:p>
            <a:pPr eaLnBrk="0" hangingPunct="0"/>
            <a:r>
              <a:rPr lang="fr-FR" sz="1600" dirty="0">
                <a:solidFill>
                  <a:srgbClr val="FFFFFF"/>
                </a:solidFill>
              </a:rPr>
              <a:t>  d’années</a:t>
            </a:r>
          </a:p>
        </p:txBody>
      </p:sp>
      <p:sp>
        <p:nvSpPr>
          <p:cNvPr id="6148" name="Text Box 4"/>
          <p:cNvSpPr txBox="1">
            <a:spLocks noChangeArrowheads="1"/>
          </p:cNvSpPr>
          <p:nvPr/>
        </p:nvSpPr>
        <p:spPr bwMode="auto">
          <a:xfrm>
            <a:off x="1524000" y="304800"/>
            <a:ext cx="3200400" cy="336550"/>
          </a:xfrm>
          <a:prstGeom prst="rect">
            <a:avLst/>
          </a:prstGeom>
          <a:noFill/>
          <a:ln w="9525">
            <a:noFill/>
            <a:miter lim="800000"/>
            <a:headEnd/>
            <a:tailEnd/>
          </a:ln>
        </p:spPr>
        <p:txBody>
          <a:bodyPr>
            <a:spAutoFit/>
          </a:bodyPr>
          <a:lstStyle/>
          <a:p>
            <a:pPr eaLnBrk="0" hangingPunct="0"/>
            <a:r>
              <a:rPr lang="fr-FR" sz="1600">
                <a:solidFill>
                  <a:srgbClr val="FFFFFF"/>
                </a:solidFill>
              </a:rPr>
              <a:t>2.7K     Temps présent</a:t>
            </a:r>
          </a:p>
        </p:txBody>
      </p:sp>
      <p:sp>
        <p:nvSpPr>
          <p:cNvPr id="6149" name="Text Box 5"/>
          <p:cNvSpPr txBox="1">
            <a:spLocks noChangeArrowheads="1"/>
          </p:cNvSpPr>
          <p:nvPr/>
        </p:nvSpPr>
        <p:spPr bwMode="auto">
          <a:xfrm>
            <a:off x="1066800" y="228600"/>
            <a:ext cx="285750" cy="457200"/>
          </a:xfrm>
          <a:prstGeom prst="rect">
            <a:avLst/>
          </a:prstGeom>
          <a:noFill/>
          <a:ln w="9525">
            <a:noFill/>
            <a:miter lim="800000"/>
            <a:headEnd/>
            <a:tailEnd/>
          </a:ln>
        </p:spPr>
        <p:txBody>
          <a:bodyPr>
            <a:spAutoFit/>
          </a:bodyPr>
          <a:lstStyle/>
          <a:p>
            <a:pPr eaLnBrk="0" hangingPunct="0"/>
            <a:r>
              <a:rPr lang="fr-FR">
                <a:solidFill>
                  <a:srgbClr val="FFFFFF"/>
                </a:solidFill>
              </a:rPr>
              <a:t>-</a:t>
            </a:r>
          </a:p>
        </p:txBody>
      </p:sp>
      <p:sp>
        <p:nvSpPr>
          <p:cNvPr id="6150" name="Text Box 6"/>
          <p:cNvSpPr txBox="1">
            <a:spLocks noChangeArrowheads="1"/>
          </p:cNvSpPr>
          <p:nvPr/>
        </p:nvSpPr>
        <p:spPr bwMode="auto">
          <a:xfrm>
            <a:off x="1050925" y="6289675"/>
            <a:ext cx="285750" cy="457200"/>
          </a:xfrm>
          <a:prstGeom prst="rect">
            <a:avLst/>
          </a:prstGeom>
          <a:noFill/>
          <a:ln w="9525">
            <a:noFill/>
            <a:miter lim="800000"/>
            <a:headEnd/>
            <a:tailEnd/>
          </a:ln>
        </p:spPr>
        <p:txBody>
          <a:bodyPr wrap="none">
            <a:spAutoFit/>
          </a:bodyPr>
          <a:lstStyle/>
          <a:p>
            <a:pPr eaLnBrk="0" hangingPunct="0"/>
            <a:r>
              <a:rPr lang="fr-FR">
                <a:solidFill>
                  <a:srgbClr val="FFFFFF"/>
                </a:solidFill>
              </a:rPr>
              <a:t>-</a:t>
            </a:r>
          </a:p>
        </p:txBody>
      </p:sp>
      <p:sp>
        <p:nvSpPr>
          <p:cNvPr id="6151" name="Text Box 7"/>
          <p:cNvSpPr txBox="1">
            <a:spLocks noChangeArrowheads="1"/>
          </p:cNvSpPr>
          <p:nvPr/>
        </p:nvSpPr>
        <p:spPr bwMode="auto">
          <a:xfrm>
            <a:off x="1066800" y="5943600"/>
            <a:ext cx="285750" cy="457200"/>
          </a:xfrm>
          <a:prstGeom prst="rect">
            <a:avLst/>
          </a:prstGeom>
          <a:noFill/>
          <a:ln w="9525">
            <a:noFill/>
            <a:miter lim="800000"/>
            <a:headEnd/>
            <a:tailEnd/>
          </a:ln>
        </p:spPr>
        <p:txBody>
          <a:bodyPr wrap="none">
            <a:spAutoFit/>
          </a:bodyPr>
          <a:lstStyle/>
          <a:p>
            <a:pPr eaLnBrk="0" hangingPunct="0"/>
            <a:r>
              <a:rPr lang="fr-FR">
                <a:solidFill>
                  <a:srgbClr val="FFFFFF"/>
                </a:solidFill>
              </a:rPr>
              <a:t>-</a:t>
            </a:r>
          </a:p>
        </p:txBody>
      </p:sp>
      <p:sp>
        <p:nvSpPr>
          <p:cNvPr id="6152" name="Text Box 8"/>
          <p:cNvSpPr txBox="1">
            <a:spLocks noChangeArrowheads="1"/>
          </p:cNvSpPr>
          <p:nvPr/>
        </p:nvSpPr>
        <p:spPr bwMode="auto">
          <a:xfrm>
            <a:off x="1066800" y="5181600"/>
            <a:ext cx="285750" cy="457200"/>
          </a:xfrm>
          <a:prstGeom prst="rect">
            <a:avLst/>
          </a:prstGeom>
          <a:noFill/>
          <a:ln w="9525">
            <a:noFill/>
            <a:miter lim="800000"/>
            <a:headEnd/>
            <a:tailEnd/>
          </a:ln>
        </p:spPr>
        <p:txBody>
          <a:bodyPr wrap="none">
            <a:spAutoFit/>
          </a:bodyPr>
          <a:lstStyle/>
          <a:p>
            <a:pPr eaLnBrk="0" hangingPunct="0"/>
            <a:r>
              <a:rPr lang="fr-FR">
                <a:solidFill>
                  <a:srgbClr val="FFFFFF"/>
                </a:solidFill>
              </a:rPr>
              <a:t>-</a:t>
            </a:r>
          </a:p>
        </p:txBody>
      </p:sp>
      <p:sp>
        <p:nvSpPr>
          <p:cNvPr id="6153" name="Text Box 9"/>
          <p:cNvSpPr txBox="1">
            <a:spLocks noChangeArrowheads="1"/>
          </p:cNvSpPr>
          <p:nvPr/>
        </p:nvSpPr>
        <p:spPr bwMode="auto">
          <a:xfrm>
            <a:off x="1066800" y="4495800"/>
            <a:ext cx="285750" cy="457200"/>
          </a:xfrm>
          <a:prstGeom prst="rect">
            <a:avLst/>
          </a:prstGeom>
          <a:noFill/>
          <a:ln w="9525">
            <a:noFill/>
            <a:miter lim="800000"/>
            <a:headEnd/>
            <a:tailEnd/>
          </a:ln>
        </p:spPr>
        <p:txBody>
          <a:bodyPr wrap="none">
            <a:spAutoFit/>
          </a:bodyPr>
          <a:lstStyle/>
          <a:p>
            <a:pPr eaLnBrk="0" hangingPunct="0"/>
            <a:r>
              <a:rPr lang="fr-FR">
                <a:solidFill>
                  <a:srgbClr val="FFFFFF"/>
                </a:solidFill>
              </a:rPr>
              <a:t>-</a:t>
            </a:r>
          </a:p>
        </p:txBody>
      </p:sp>
      <p:sp>
        <p:nvSpPr>
          <p:cNvPr id="6154" name="Text Box 10"/>
          <p:cNvSpPr txBox="1">
            <a:spLocks noChangeArrowheads="1"/>
          </p:cNvSpPr>
          <p:nvPr/>
        </p:nvSpPr>
        <p:spPr bwMode="auto">
          <a:xfrm>
            <a:off x="1066800" y="3810000"/>
            <a:ext cx="285750" cy="457200"/>
          </a:xfrm>
          <a:prstGeom prst="rect">
            <a:avLst/>
          </a:prstGeom>
          <a:noFill/>
          <a:ln w="9525">
            <a:noFill/>
            <a:miter lim="800000"/>
            <a:headEnd/>
            <a:tailEnd/>
          </a:ln>
        </p:spPr>
        <p:txBody>
          <a:bodyPr wrap="none">
            <a:spAutoFit/>
          </a:bodyPr>
          <a:lstStyle/>
          <a:p>
            <a:pPr eaLnBrk="0" hangingPunct="0"/>
            <a:r>
              <a:rPr lang="fr-FR">
                <a:solidFill>
                  <a:srgbClr val="FFFFFF"/>
                </a:solidFill>
              </a:rPr>
              <a:t>-</a:t>
            </a:r>
          </a:p>
        </p:txBody>
      </p:sp>
      <p:sp>
        <p:nvSpPr>
          <p:cNvPr id="6155" name="Text Box 11"/>
          <p:cNvSpPr txBox="1">
            <a:spLocks noChangeArrowheads="1"/>
          </p:cNvSpPr>
          <p:nvPr/>
        </p:nvSpPr>
        <p:spPr bwMode="auto">
          <a:xfrm>
            <a:off x="1066800" y="3429000"/>
            <a:ext cx="285750" cy="457200"/>
          </a:xfrm>
          <a:prstGeom prst="rect">
            <a:avLst/>
          </a:prstGeom>
          <a:noFill/>
          <a:ln w="9525">
            <a:noFill/>
            <a:miter lim="800000"/>
            <a:headEnd/>
            <a:tailEnd/>
          </a:ln>
        </p:spPr>
        <p:txBody>
          <a:bodyPr>
            <a:spAutoFit/>
          </a:bodyPr>
          <a:lstStyle/>
          <a:p>
            <a:pPr eaLnBrk="0" hangingPunct="0"/>
            <a:r>
              <a:rPr lang="fr-FR">
                <a:solidFill>
                  <a:srgbClr val="FFFFFF"/>
                </a:solidFill>
              </a:rPr>
              <a:t>-</a:t>
            </a:r>
          </a:p>
        </p:txBody>
      </p:sp>
      <p:sp>
        <p:nvSpPr>
          <p:cNvPr id="6156" name="Text Box 12"/>
          <p:cNvSpPr txBox="1">
            <a:spLocks noChangeArrowheads="1"/>
          </p:cNvSpPr>
          <p:nvPr/>
        </p:nvSpPr>
        <p:spPr bwMode="auto">
          <a:xfrm>
            <a:off x="1066800" y="2743200"/>
            <a:ext cx="285750" cy="457200"/>
          </a:xfrm>
          <a:prstGeom prst="rect">
            <a:avLst/>
          </a:prstGeom>
          <a:noFill/>
          <a:ln w="9525">
            <a:noFill/>
            <a:miter lim="800000"/>
            <a:headEnd/>
            <a:tailEnd/>
          </a:ln>
        </p:spPr>
        <p:txBody>
          <a:bodyPr wrap="none">
            <a:spAutoFit/>
          </a:bodyPr>
          <a:lstStyle/>
          <a:p>
            <a:pPr eaLnBrk="0" hangingPunct="0"/>
            <a:r>
              <a:rPr lang="fr-FR">
                <a:solidFill>
                  <a:srgbClr val="FFFFFF"/>
                </a:solidFill>
              </a:rPr>
              <a:t>-</a:t>
            </a:r>
          </a:p>
        </p:txBody>
      </p:sp>
      <p:sp>
        <p:nvSpPr>
          <p:cNvPr id="6157" name="Text Box 13"/>
          <p:cNvSpPr txBox="1">
            <a:spLocks noChangeArrowheads="1"/>
          </p:cNvSpPr>
          <p:nvPr/>
        </p:nvSpPr>
        <p:spPr bwMode="auto">
          <a:xfrm>
            <a:off x="1066800" y="1981200"/>
            <a:ext cx="285750" cy="457200"/>
          </a:xfrm>
          <a:prstGeom prst="rect">
            <a:avLst/>
          </a:prstGeom>
          <a:noFill/>
          <a:ln w="9525">
            <a:noFill/>
            <a:miter lim="800000"/>
            <a:headEnd/>
            <a:tailEnd/>
          </a:ln>
        </p:spPr>
        <p:txBody>
          <a:bodyPr wrap="none">
            <a:spAutoFit/>
          </a:bodyPr>
          <a:lstStyle/>
          <a:p>
            <a:pPr eaLnBrk="0" hangingPunct="0"/>
            <a:r>
              <a:rPr lang="fr-FR">
                <a:solidFill>
                  <a:srgbClr val="FFFFFF"/>
                </a:solidFill>
              </a:rPr>
              <a:t>-</a:t>
            </a:r>
          </a:p>
        </p:txBody>
      </p:sp>
      <p:sp>
        <p:nvSpPr>
          <p:cNvPr id="6158" name="Text Box 14"/>
          <p:cNvSpPr txBox="1">
            <a:spLocks noChangeArrowheads="1"/>
          </p:cNvSpPr>
          <p:nvPr/>
        </p:nvSpPr>
        <p:spPr bwMode="auto">
          <a:xfrm>
            <a:off x="1050925" y="1336675"/>
            <a:ext cx="285750" cy="457200"/>
          </a:xfrm>
          <a:prstGeom prst="rect">
            <a:avLst/>
          </a:prstGeom>
          <a:noFill/>
          <a:ln w="9525">
            <a:noFill/>
            <a:miter lim="800000"/>
            <a:headEnd/>
            <a:tailEnd/>
          </a:ln>
        </p:spPr>
        <p:txBody>
          <a:bodyPr wrap="none">
            <a:spAutoFit/>
          </a:bodyPr>
          <a:lstStyle/>
          <a:p>
            <a:pPr eaLnBrk="0" hangingPunct="0"/>
            <a:r>
              <a:rPr lang="fr-FR">
                <a:solidFill>
                  <a:srgbClr val="FFFFFF"/>
                </a:solidFill>
              </a:rPr>
              <a:t>-</a:t>
            </a:r>
          </a:p>
        </p:txBody>
      </p:sp>
      <p:sp>
        <p:nvSpPr>
          <p:cNvPr id="6159" name="Text Box 15"/>
          <p:cNvSpPr txBox="1">
            <a:spLocks noChangeArrowheads="1"/>
          </p:cNvSpPr>
          <p:nvPr/>
        </p:nvSpPr>
        <p:spPr bwMode="auto">
          <a:xfrm>
            <a:off x="0" y="1341438"/>
            <a:ext cx="1209675" cy="581025"/>
          </a:xfrm>
          <a:prstGeom prst="rect">
            <a:avLst/>
          </a:prstGeom>
          <a:noFill/>
          <a:ln w="9525">
            <a:noFill/>
            <a:miter lim="800000"/>
            <a:headEnd/>
            <a:tailEnd/>
          </a:ln>
        </p:spPr>
        <p:txBody>
          <a:bodyPr wrap="none">
            <a:spAutoFit/>
          </a:bodyPr>
          <a:lstStyle/>
          <a:p>
            <a:pPr eaLnBrk="0" hangingPunct="0"/>
            <a:r>
              <a:rPr lang="fr-FR" sz="1600">
                <a:solidFill>
                  <a:srgbClr val="FFFFFF"/>
                </a:solidFill>
              </a:rPr>
              <a:t>400 millions</a:t>
            </a:r>
          </a:p>
          <a:p>
            <a:pPr eaLnBrk="0" hangingPunct="0"/>
            <a:r>
              <a:rPr lang="fr-FR" sz="1600">
                <a:solidFill>
                  <a:srgbClr val="FFFFFF"/>
                </a:solidFill>
              </a:rPr>
              <a:t>   d’années</a:t>
            </a:r>
          </a:p>
        </p:txBody>
      </p:sp>
      <p:sp>
        <p:nvSpPr>
          <p:cNvPr id="6160" name="Text Box 16"/>
          <p:cNvSpPr txBox="1">
            <a:spLocks noChangeArrowheads="1"/>
          </p:cNvSpPr>
          <p:nvPr/>
        </p:nvSpPr>
        <p:spPr bwMode="auto">
          <a:xfrm>
            <a:off x="0" y="2057400"/>
            <a:ext cx="1447800" cy="336550"/>
          </a:xfrm>
          <a:prstGeom prst="rect">
            <a:avLst/>
          </a:prstGeom>
          <a:noFill/>
          <a:ln w="9525">
            <a:noFill/>
            <a:miter lim="800000"/>
            <a:headEnd/>
            <a:tailEnd/>
          </a:ln>
        </p:spPr>
        <p:txBody>
          <a:bodyPr>
            <a:spAutoFit/>
          </a:bodyPr>
          <a:lstStyle/>
          <a:p>
            <a:pPr eaLnBrk="0" hangingPunct="0"/>
            <a:r>
              <a:rPr lang="fr-FR" sz="1600">
                <a:solidFill>
                  <a:srgbClr val="FFFFFF"/>
                </a:solidFill>
              </a:rPr>
              <a:t>380 000 ans</a:t>
            </a:r>
          </a:p>
        </p:txBody>
      </p:sp>
      <p:sp>
        <p:nvSpPr>
          <p:cNvPr id="6161" name="Text Box 17"/>
          <p:cNvSpPr txBox="1">
            <a:spLocks noChangeArrowheads="1"/>
          </p:cNvSpPr>
          <p:nvPr/>
        </p:nvSpPr>
        <p:spPr bwMode="auto">
          <a:xfrm>
            <a:off x="304800" y="2819400"/>
            <a:ext cx="977900" cy="336550"/>
          </a:xfrm>
          <a:prstGeom prst="rect">
            <a:avLst/>
          </a:prstGeom>
          <a:noFill/>
          <a:ln w="9525">
            <a:noFill/>
            <a:miter lim="800000"/>
            <a:headEnd/>
            <a:tailEnd/>
          </a:ln>
        </p:spPr>
        <p:txBody>
          <a:bodyPr>
            <a:spAutoFit/>
          </a:bodyPr>
          <a:lstStyle/>
          <a:p>
            <a:pPr eaLnBrk="0" hangingPunct="0"/>
            <a:r>
              <a:rPr lang="fr-FR" sz="1600">
                <a:solidFill>
                  <a:srgbClr val="FFFFFF"/>
                </a:solidFill>
              </a:rPr>
              <a:t>100 s</a:t>
            </a:r>
          </a:p>
        </p:txBody>
      </p:sp>
      <p:sp>
        <p:nvSpPr>
          <p:cNvPr id="6162" name="Text Box 18"/>
          <p:cNvSpPr txBox="1">
            <a:spLocks noChangeArrowheads="1"/>
          </p:cNvSpPr>
          <p:nvPr/>
        </p:nvSpPr>
        <p:spPr bwMode="auto">
          <a:xfrm>
            <a:off x="381000" y="3479800"/>
            <a:ext cx="415925" cy="336550"/>
          </a:xfrm>
          <a:prstGeom prst="rect">
            <a:avLst/>
          </a:prstGeom>
          <a:noFill/>
          <a:ln w="9525">
            <a:noFill/>
            <a:miter lim="800000"/>
            <a:headEnd/>
            <a:tailEnd/>
          </a:ln>
        </p:spPr>
        <p:txBody>
          <a:bodyPr wrap="none">
            <a:spAutoFit/>
          </a:bodyPr>
          <a:lstStyle/>
          <a:p>
            <a:pPr eaLnBrk="0" hangingPunct="0"/>
            <a:r>
              <a:rPr lang="fr-FR" sz="1600">
                <a:solidFill>
                  <a:srgbClr val="FFFFFF"/>
                </a:solidFill>
              </a:rPr>
              <a:t>4 s</a:t>
            </a:r>
          </a:p>
        </p:txBody>
      </p:sp>
      <p:sp>
        <p:nvSpPr>
          <p:cNvPr id="6163" name="Text Box 19"/>
          <p:cNvSpPr txBox="1">
            <a:spLocks noChangeArrowheads="1"/>
          </p:cNvSpPr>
          <p:nvPr/>
        </p:nvSpPr>
        <p:spPr bwMode="auto">
          <a:xfrm>
            <a:off x="381000" y="3860800"/>
            <a:ext cx="415925" cy="336550"/>
          </a:xfrm>
          <a:prstGeom prst="rect">
            <a:avLst/>
          </a:prstGeom>
          <a:noFill/>
          <a:ln w="9525">
            <a:noFill/>
            <a:miter lim="800000"/>
            <a:headEnd/>
            <a:tailEnd/>
          </a:ln>
        </p:spPr>
        <p:txBody>
          <a:bodyPr wrap="none">
            <a:spAutoFit/>
          </a:bodyPr>
          <a:lstStyle/>
          <a:p>
            <a:pPr eaLnBrk="0" hangingPunct="0"/>
            <a:r>
              <a:rPr lang="fr-FR" sz="1600">
                <a:solidFill>
                  <a:srgbClr val="FFFFFF"/>
                </a:solidFill>
              </a:rPr>
              <a:t>1 s</a:t>
            </a:r>
          </a:p>
        </p:txBody>
      </p:sp>
      <p:sp>
        <p:nvSpPr>
          <p:cNvPr id="6164" name="Text Box 20"/>
          <p:cNvSpPr txBox="1">
            <a:spLocks noChangeArrowheads="1"/>
          </p:cNvSpPr>
          <p:nvPr/>
        </p:nvSpPr>
        <p:spPr bwMode="auto">
          <a:xfrm>
            <a:off x="288925" y="4557713"/>
            <a:ext cx="706438" cy="336550"/>
          </a:xfrm>
          <a:prstGeom prst="rect">
            <a:avLst/>
          </a:prstGeom>
          <a:noFill/>
          <a:ln w="9525">
            <a:noFill/>
            <a:miter lim="800000"/>
            <a:headEnd/>
            <a:tailEnd/>
          </a:ln>
        </p:spPr>
        <p:txBody>
          <a:bodyPr wrap="none">
            <a:spAutoFit/>
          </a:bodyPr>
          <a:lstStyle/>
          <a:p>
            <a:pPr eaLnBrk="0" hangingPunct="0"/>
            <a:r>
              <a:rPr lang="fr-FR" sz="1400">
                <a:solidFill>
                  <a:srgbClr val="333399"/>
                </a:solidFill>
              </a:rPr>
              <a:t>  </a:t>
            </a:r>
            <a:r>
              <a:rPr lang="fr-FR" sz="1600">
                <a:solidFill>
                  <a:srgbClr val="FFFFFF"/>
                </a:solidFill>
              </a:rPr>
              <a:t>10</a:t>
            </a:r>
            <a:r>
              <a:rPr lang="fr-FR" sz="1600" baseline="30000">
                <a:solidFill>
                  <a:srgbClr val="FFFFFF"/>
                </a:solidFill>
              </a:rPr>
              <a:t>-6 </a:t>
            </a:r>
            <a:r>
              <a:rPr lang="fr-FR" sz="1600">
                <a:solidFill>
                  <a:srgbClr val="FFFFFF"/>
                </a:solidFill>
              </a:rPr>
              <a:t>s</a:t>
            </a:r>
          </a:p>
        </p:txBody>
      </p:sp>
      <p:sp>
        <p:nvSpPr>
          <p:cNvPr id="6165" name="Text Box 21"/>
          <p:cNvSpPr txBox="1">
            <a:spLocks noChangeArrowheads="1"/>
          </p:cNvSpPr>
          <p:nvPr/>
        </p:nvSpPr>
        <p:spPr bwMode="auto">
          <a:xfrm>
            <a:off x="304800" y="5232400"/>
            <a:ext cx="731838" cy="336550"/>
          </a:xfrm>
          <a:prstGeom prst="rect">
            <a:avLst/>
          </a:prstGeom>
          <a:noFill/>
          <a:ln w="9525">
            <a:noFill/>
            <a:miter lim="800000"/>
            <a:headEnd/>
            <a:tailEnd/>
          </a:ln>
        </p:spPr>
        <p:txBody>
          <a:bodyPr wrap="none">
            <a:spAutoFit/>
          </a:bodyPr>
          <a:lstStyle/>
          <a:p>
            <a:pPr eaLnBrk="0" hangingPunct="0"/>
            <a:r>
              <a:rPr lang="fr-FR" sz="1400">
                <a:solidFill>
                  <a:srgbClr val="333399"/>
                </a:solidFill>
              </a:rPr>
              <a:t> </a:t>
            </a:r>
            <a:r>
              <a:rPr lang="fr-FR" sz="1600">
                <a:solidFill>
                  <a:srgbClr val="FFFFFF"/>
                </a:solidFill>
              </a:rPr>
              <a:t>10</a:t>
            </a:r>
            <a:r>
              <a:rPr lang="fr-FR" sz="1600" baseline="30000">
                <a:solidFill>
                  <a:srgbClr val="FFFFFF"/>
                </a:solidFill>
              </a:rPr>
              <a:t>-12 </a:t>
            </a:r>
            <a:r>
              <a:rPr lang="fr-FR" sz="1600">
                <a:solidFill>
                  <a:srgbClr val="FFFFFF"/>
                </a:solidFill>
              </a:rPr>
              <a:t>s</a:t>
            </a:r>
          </a:p>
        </p:txBody>
      </p:sp>
      <p:sp>
        <p:nvSpPr>
          <p:cNvPr id="6166" name="Text Box 22"/>
          <p:cNvSpPr txBox="1">
            <a:spLocks noChangeArrowheads="1"/>
          </p:cNvSpPr>
          <p:nvPr/>
        </p:nvSpPr>
        <p:spPr bwMode="auto">
          <a:xfrm>
            <a:off x="288925" y="6005513"/>
            <a:ext cx="731838" cy="336550"/>
          </a:xfrm>
          <a:prstGeom prst="rect">
            <a:avLst/>
          </a:prstGeom>
          <a:noFill/>
          <a:ln w="9525">
            <a:noFill/>
            <a:miter lim="800000"/>
            <a:headEnd/>
            <a:tailEnd/>
          </a:ln>
        </p:spPr>
        <p:txBody>
          <a:bodyPr wrap="none">
            <a:spAutoFit/>
          </a:bodyPr>
          <a:lstStyle/>
          <a:p>
            <a:pPr eaLnBrk="0" hangingPunct="0"/>
            <a:r>
              <a:rPr lang="fr-FR" sz="1400">
                <a:solidFill>
                  <a:srgbClr val="333399"/>
                </a:solidFill>
              </a:rPr>
              <a:t> </a:t>
            </a:r>
            <a:r>
              <a:rPr lang="fr-FR" sz="1600">
                <a:solidFill>
                  <a:srgbClr val="FFFFFF"/>
                </a:solidFill>
              </a:rPr>
              <a:t>10</a:t>
            </a:r>
            <a:r>
              <a:rPr lang="fr-FR" sz="1600" baseline="30000">
                <a:solidFill>
                  <a:srgbClr val="FFFFFF"/>
                </a:solidFill>
              </a:rPr>
              <a:t>-35 </a:t>
            </a:r>
            <a:r>
              <a:rPr lang="fr-FR" sz="1600">
                <a:solidFill>
                  <a:srgbClr val="FFFFFF"/>
                </a:solidFill>
              </a:rPr>
              <a:t>s</a:t>
            </a:r>
          </a:p>
        </p:txBody>
      </p:sp>
      <p:sp>
        <p:nvSpPr>
          <p:cNvPr id="6167" name="Text Box 23"/>
          <p:cNvSpPr txBox="1">
            <a:spLocks noChangeArrowheads="1"/>
          </p:cNvSpPr>
          <p:nvPr/>
        </p:nvSpPr>
        <p:spPr bwMode="auto">
          <a:xfrm>
            <a:off x="228600" y="6299200"/>
            <a:ext cx="776288" cy="336550"/>
          </a:xfrm>
          <a:prstGeom prst="rect">
            <a:avLst/>
          </a:prstGeom>
          <a:noFill/>
          <a:ln w="9525">
            <a:noFill/>
            <a:miter lim="800000"/>
            <a:headEnd/>
            <a:tailEnd/>
          </a:ln>
        </p:spPr>
        <p:txBody>
          <a:bodyPr wrap="none">
            <a:spAutoFit/>
          </a:bodyPr>
          <a:lstStyle/>
          <a:p>
            <a:pPr eaLnBrk="0" hangingPunct="0"/>
            <a:r>
              <a:rPr lang="fr-FR" sz="1400">
                <a:solidFill>
                  <a:srgbClr val="333399"/>
                </a:solidFill>
              </a:rPr>
              <a:t>  </a:t>
            </a:r>
            <a:r>
              <a:rPr lang="fr-FR" sz="1600">
                <a:solidFill>
                  <a:srgbClr val="FFFFFF"/>
                </a:solidFill>
              </a:rPr>
              <a:t>10</a:t>
            </a:r>
            <a:r>
              <a:rPr lang="fr-FR" sz="1600" baseline="30000">
                <a:solidFill>
                  <a:srgbClr val="FFFFFF"/>
                </a:solidFill>
              </a:rPr>
              <a:t>-43 </a:t>
            </a:r>
            <a:r>
              <a:rPr lang="fr-FR" sz="1600">
                <a:solidFill>
                  <a:srgbClr val="FFFFFF"/>
                </a:solidFill>
              </a:rPr>
              <a:t>s</a:t>
            </a:r>
          </a:p>
        </p:txBody>
      </p:sp>
      <p:sp>
        <p:nvSpPr>
          <p:cNvPr id="6168" name="Text Box 24"/>
          <p:cNvSpPr txBox="1">
            <a:spLocks noChangeArrowheads="1"/>
          </p:cNvSpPr>
          <p:nvPr/>
        </p:nvSpPr>
        <p:spPr bwMode="auto">
          <a:xfrm>
            <a:off x="1355725" y="1336675"/>
            <a:ext cx="3159125" cy="457200"/>
          </a:xfrm>
          <a:prstGeom prst="rect">
            <a:avLst/>
          </a:prstGeom>
          <a:noFill/>
          <a:ln w="9525">
            <a:noFill/>
            <a:miter lim="800000"/>
            <a:headEnd/>
            <a:tailEnd/>
          </a:ln>
        </p:spPr>
        <p:txBody>
          <a:bodyPr wrap="none">
            <a:spAutoFit/>
          </a:bodyPr>
          <a:lstStyle/>
          <a:p>
            <a:pPr eaLnBrk="0" hangingPunct="0"/>
            <a:r>
              <a:rPr lang="fr-FR">
                <a:solidFill>
                  <a:srgbClr val="333399"/>
                </a:solidFill>
              </a:rPr>
              <a:t>   </a:t>
            </a:r>
            <a:r>
              <a:rPr lang="fr-FR" sz="1600">
                <a:solidFill>
                  <a:srgbClr val="FFFFFF"/>
                </a:solidFill>
              </a:rPr>
              <a:t>Formation des premières galaxies</a:t>
            </a:r>
          </a:p>
        </p:txBody>
      </p:sp>
      <p:sp>
        <p:nvSpPr>
          <p:cNvPr id="6169" name="Text Box 25"/>
          <p:cNvSpPr txBox="1">
            <a:spLocks noChangeArrowheads="1"/>
          </p:cNvSpPr>
          <p:nvPr/>
        </p:nvSpPr>
        <p:spPr bwMode="auto">
          <a:xfrm>
            <a:off x="1524000" y="2057400"/>
            <a:ext cx="3352800" cy="336550"/>
          </a:xfrm>
          <a:prstGeom prst="rect">
            <a:avLst/>
          </a:prstGeom>
          <a:noFill/>
          <a:ln w="9525">
            <a:noFill/>
            <a:miter lim="800000"/>
            <a:headEnd/>
            <a:tailEnd/>
          </a:ln>
        </p:spPr>
        <p:txBody>
          <a:bodyPr>
            <a:spAutoFit/>
          </a:bodyPr>
          <a:lstStyle/>
          <a:p>
            <a:pPr eaLnBrk="0" hangingPunct="0"/>
            <a:r>
              <a:rPr lang="fr-FR" sz="1600">
                <a:solidFill>
                  <a:srgbClr val="FFFFFF"/>
                </a:solidFill>
              </a:rPr>
              <a:t>3000K     découplage des photons</a:t>
            </a:r>
          </a:p>
        </p:txBody>
      </p:sp>
      <p:sp>
        <p:nvSpPr>
          <p:cNvPr id="6170" name="Text Box 26"/>
          <p:cNvSpPr txBox="1">
            <a:spLocks noChangeArrowheads="1"/>
          </p:cNvSpPr>
          <p:nvPr/>
        </p:nvSpPr>
        <p:spPr bwMode="auto">
          <a:xfrm>
            <a:off x="1524000" y="2794000"/>
            <a:ext cx="2982913" cy="336550"/>
          </a:xfrm>
          <a:prstGeom prst="rect">
            <a:avLst/>
          </a:prstGeom>
          <a:noFill/>
          <a:ln w="9525">
            <a:noFill/>
            <a:miter lim="800000"/>
            <a:headEnd/>
            <a:tailEnd/>
          </a:ln>
        </p:spPr>
        <p:txBody>
          <a:bodyPr wrap="none">
            <a:spAutoFit/>
          </a:bodyPr>
          <a:lstStyle/>
          <a:p>
            <a:pPr eaLnBrk="0" hangingPunct="0"/>
            <a:r>
              <a:rPr lang="fr-FR" sz="1600" dirty="0">
                <a:solidFill>
                  <a:srgbClr val="FFFFFF"/>
                </a:solidFill>
              </a:rPr>
              <a:t>0.1 MeV ; 10</a:t>
            </a:r>
            <a:r>
              <a:rPr lang="fr-FR" sz="1600" baseline="30000" dirty="0">
                <a:solidFill>
                  <a:srgbClr val="FFFFFF"/>
                </a:solidFill>
              </a:rPr>
              <a:t>9</a:t>
            </a:r>
            <a:r>
              <a:rPr lang="fr-FR" sz="1600" dirty="0">
                <a:solidFill>
                  <a:srgbClr val="FFFFFF"/>
                </a:solidFill>
              </a:rPr>
              <a:t>K     nucléosynthèse</a:t>
            </a:r>
          </a:p>
        </p:txBody>
      </p:sp>
      <p:sp>
        <p:nvSpPr>
          <p:cNvPr id="6171" name="Text Box 27"/>
          <p:cNvSpPr txBox="1">
            <a:spLocks noChangeArrowheads="1"/>
          </p:cNvSpPr>
          <p:nvPr/>
        </p:nvSpPr>
        <p:spPr bwMode="auto">
          <a:xfrm>
            <a:off x="1524000" y="3479800"/>
            <a:ext cx="2593975" cy="336550"/>
          </a:xfrm>
          <a:prstGeom prst="rect">
            <a:avLst/>
          </a:prstGeom>
          <a:noFill/>
          <a:ln w="9525">
            <a:noFill/>
            <a:miter lim="800000"/>
            <a:headEnd/>
            <a:tailEnd/>
          </a:ln>
        </p:spPr>
        <p:txBody>
          <a:bodyPr wrap="none">
            <a:spAutoFit/>
          </a:bodyPr>
          <a:lstStyle/>
          <a:p>
            <a:pPr eaLnBrk="0" hangingPunct="0"/>
            <a:r>
              <a:rPr lang="fr-FR" sz="1600">
                <a:solidFill>
                  <a:srgbClr val="FFFFFF"/>
                </a:solidFill>
              </a:rPr>
              <a:t>0.5 MeV      annihilation e</a:t>
            </a:r>
            <a:r>
              <a:rPr lang="fr-FR" sz="1600" baseline="30000">
                <a:solidFill>
                  <a:srgbClr val="FFFFFF"/>
                </a:solidFill>
              </a:rPr>
              <a:t>+</a:t>
            </a:r>
            <a:r>
              <a:rPr lang="fr-FR" sz="1600">
                <a:solidFill>
                  <a:srgbClr val="FFFFFF"/>
                </a:solidFill>
              </a:rPr>
              <a:t> e</a:t>
            </a:r>
            <a:r>
              <a:rPr lang="fr-FR" sz="1600" baseline="30000">
                <a:solidFill>
                  <a:srgbClr val="FFFFFF"/>
                </a:solidFill>
              </a:rPr>
              <a:t>-</a:t>
            </a:r>
            <a:endParaRPr lang="fr-FR" sz="1600">
              <a:solidFill>
                <a:srgbClr val="FFFFFF"/>
              </a:solidFill>
            </a:endParaRPr>
          </a:p>
        </p:txBody>
      </p:sp>
      <p:sp>
        <p:nvSpPr>
          <p:cNvPr id="6172" name="Text Box 28"/>
          <p:cNvSpPr txBox="1">
            <a:spLocks noChangeArrowheads="1"/>
          </p:cNvSpPr>
          <p:nvPr/>
        </p:nvSpPr>
        <p:spPr bwMode="auto">
          <a:xfrm>
            <a:off x="1524000" y="3860800"/>
            <a:ext cx="3067050" cy="336550"/>
          </a:xfrm>
          <a:prstGeom prst="rect">
            <a:avLst/>
          </a:prstGeom>
          <a:noFill/>
          <a:ln w="9525">
            <a:noFill/>
            <a:miter lim="800000"/>
            <a:headEnd/>
            <a:tailEnd/>
          </a:ln>
        </p:spPr>
        <p:txBody>
          <a:bodyPr wrap="none">
            <a:spAutoFit/>
          </a:bodyPr>
          <a:lstStyle/>
          <a:p>
            <a:pPr eaLnBrk="0" hangingPunct="0"/>
            <a:r>
              <a:rPr lang="fr-FR" sz="1600">
                <a:solidFill>
                  <a:srgbClr val="FFFFFF"/>
                </a:solidFill>
              </a:rPr>
              <a:t>1 MeV     découplage des neutrinos</a:t>
            </a:r>
          </a:p>
        </p:txBody>
      </p:sp>
      <p:sp>
        <p:nvSpPr>
          <p:cNvPr id="6173" name="Text Box 29"/>
          <p:cNvSpPr txBox="1">
            <a:spLocks noChangeArrowheads="1"/>
          </p:cNvSpPr>
          <p:nvPr/>
        </p:nvSpPr>
        <p:spPr bwMode="auto">
          <a:xfrm>
            <a:off x="1524000" y="4546600"/>
            <a:ext cx="3197225" cy="336550"/>
          </a:xfrm>
          <a:prstGeom prst="rect">
            <a:avLst/>
          </a:prstGeom>
          <a:noFill/>
          <a:ln w="9525">
            <a:noFill/>
            <a:miter lim="800000"/>
            <a:headEnd/>
            <a:tailEnd/>
          </a:ln>
        </p:spPr>
        <p:txBody>
          <a:bodyPr wrap="none">
            <a:spAutoFit/>
          </a:bodyPr>
          <a:lstStyle/>
          <a:p>
            <a:pPr eaLnBrk="0" hangingPunct="0"/>
            <a:r>
              <a:rPr lang="fr-FR" sz="1600">
                <a:solidFill>
                  <a:srgbClr val="FFFFFF"/>
                </a:solidFill>
              </a:rPr>
              <a:t>100 MeV     Transition quark-hadron</a:t>
            </a:r>
          </a:p>
        </p:txBody>
      </p:sp>
      <p:sp>
        <p:nvSpPr>
          <p:cNvPr id="6174" name="Text Box 30"/>
          <p:cNvSpPr txBox="1">
            <a:spLocks noChangeArrowheads="1"/>
          </p:cNvSpPr>
          <p:nvPr/>
        </p:nvSpPr>
        <p:spPr bwMode="auto">
          <a:xfrm>
            <a:off x="1524000" y="5232400"/>
            <a:ext cx="3670300" cy="336550"/>
          </a:xfrm>
          <a:prstGeom prst="rect">
            <a:avLst/>
          </a:prstGeom>
          <a:noFill/>
          <a:ln w="9525">
            <a:noFill/>
            <a:miter lim="800000"/>
            <a:headEnd/>
            <a:tailEnd/>
          </a:ln>
        </p:spPr>
        <p:txBody>
          <a:bodyPr wrap="none">
            <a:spAutoFit/>
          </a:bodyPr>
          <a:lstStyle/>
          <a:p>
            <a:pPr eaLnBrk="0" hangingPunct="0"/>
            <a:r>
              <a:rPr lang="fr-FR" sz="1600">
                <a:solidFill>
                  <a:srgbClr val="FFFFFF"/>
                </a:solidFill>
              </a:rPr>
              <a:t>100 GeV     Brisure symétrie électro-faible</a:t>
            </a:r>
          </a:p>
        </p:txBody>
      </p:sp>
      <p:sp>
        <p:nvSpPr>
          <p:cNvPr id="6175" name="Text Box 31"/>
          <p:cNvSpPr txBox="1">
            <a:spLocks noChangeArrowheads="1"/>
          </p:cNvSpPr>
          <p:nvPr/>
        </p:nvSpPr>
        <p:spPr bwMode="auto">
          <a:xfrm>
            <a:off x="1524000" y="5994400"/>
            <a:ext cx="1630363" cy="336550"/>
          </a:xfrm>
          <a:prstGeom prst="rect">
            <a:avLst/>
          </a:prstGeom>
          <a:noFill/>
          <a:ln w="9525">
            <a:noFill/>
            <a:miter lim="800000"/>
            <a:headEnd/>
            <a:tailEnd/>
          </a:ln>
        </p:spPr>
        <p:txBody>
          <a:bodyPr wrap="none">
            <a:spAutoFit/>
          </a:bodyPr>
          <a:lstStyle/>
          <a:p>
            <a:pPr eaLnBrk="0" hangingPunct="0"/>
            <a:r>
              <a:rPr lang="fr-FR" sz="1600">
                <a:solidFill>
                  <a:srgbClr val="FFFFFF"/>
                </a:solidFill>
              </a:rPr>
              <a:t>10</a:t>
            </a:r>
            <a:r>
              <a:rPr lang="fr-FR" sz="1600" baseline="30000">
                <a:solidFill>
                  <a:srgbClr val="FFFFFF"/>
                </a:solidFill>
              </a:rPr>
              <a:t>15</a:t>
            </a:r>
            <a:r>
              <a:rPr lang="fr-FR" sz="1600">
                <a:solidFill>
                  <a:srgbClr val="FFFFFF"/>
                </a:solidFill>
              </a:rPr>
              <a:t> GeV     GUT</a:t>
            </a:r>
          </a:p>
        </p:txBody>
      </p:sp>
      <p:sp>
        <p:nvSpPr>
          <p:cNvPr id="6176" name="Text Box 32"/>
          <p:cNvSpPr txBox="1">
            <a:spLocks noChangeArrowheads="1"/>
          </p:cNvSpPr>
          <p:nvPr/>
        </p:nvSpPr>
        <p:spPr bwMode="auto">
          <a:xfrm>
            <a:off x="1524000" y="6299200"/>
            <a:ext cx="2317750" cy="336550"/>
          </a:xfrm>
          <a:prstGeom prst="rect">
            <a:avLst/>
          </a:prstGeom>
          <a:noFill/>
          <a:ln w="9525">
            <a:noFill/>
            <a:miter lim="800000"/>
            <a:headEnd/>
            <a:tailEnd/>
          </a:ln>
        </p:spPr>
        <p:txBody>
          <a:bodyPr wrap="none">
            <a:spAutoFit/>
          </a:bodyPr>
          <a:lstStyle/>
          <a:p>
            <a:pPr eaLnBrk="0" hangingPunct="0"/>
            <a:r>
              <a:rPr lang="fr-FR" sz="1600">
                <a:solidFill>
                  <a:srgbClr val="FFFFFF"/>
                </a:solidFill>
              </a:rPr>
              <a:t>10</a:t>
            </a:r>
            <a:r>
              <a:rPr lang="fr-FR" sz="1600" baseline="30000">
                <a:solidFill>
                  <a:srgbClr val="FFFFFF"/>
                </a:solidFill>
              </a:rPr>
              <a:t>19</a:t>
            </a:r>
            <a:r>
              <a:rPr lang="fr-FR" sz="1600">
                <a:solidFill>
                  <a:srgbClr val="FFFFFF"/>
                </a:solidFill>
              </a:rPr>
              <a:t> GeV     ère quantique</a:t>
            </a:r>
          </a:p>
        </p:txBody>
      </p:sp>
      <p:sp>
        <p:nvSpPr>
          <p:cNvPr id="6177" name="Text Box 33"/>
          <p:cNvSpPr txBox="1">
            <a:spLocks noChangeArrowheads="1"/>
          </p:cNvSpPr>
          <p:nvPr/>
        </p:nvSpPr>
        <p:spPr bwMode="auto">
          <a:xfrm>
            <a:off x="3851920" y="0"/>
            <a:ext cx="1885950" cy="466725"/>
          </a:xfrm>
          <a:prstGeom prst="rect">
            <a:avLst/>
          </a:prstGeom>
          <a:solidFill>
            <a:schemeClr val="tx1"/>
          </a:solidFill>
          <a:ln w="9525">
            <a:solidFill>
              <a:schemeClr val="bg1"/>
            </a:solidFill>
            <a:miter lim="800000"/>
            <a:headEnd/>
            <a:tailEnd/>
          </a:ln>
        </p:spPr>
        <p:txBody>
          <a:bodyPr wrap="none">
            <a:spAutoFit/>
          </a:bodyPr>
          <a:lstStyle/>
          <a:p>
            <a:pPr eaLnBrk="0" hangingPunct="0"/>
            <a:r>
              <a:rPr lang="fr-FR">
                <a:solidFill>
                  <a:srgbClr val="FFFFFF"/>
                </a:solidFill>
              </a:rPr>
              <a:t>Axe du temps</a:t>
            </a:r>
          </a:p>
        </p:txBody>
      </p:sp>
      <p:pic>
        <p:nvPicPr>
          <p:cNvPr id="6178" name="Picture 34"/>
          <p:cNvPicPr>
            <a:picLocks noChangeAspect="1" noChangeArrowheads="1"/>
          </p:cNvPicPr>
          <p:nvPr/>
        </p:nvPicPr>
        <p:blipFill>
          <a:blip r:embed="rId2" cstate="print"/>
          <a:srcRect/>
          <a:stretch>
            <a:fillRect/>
          </a:stretch>
        </p:blipFill>
        <p:spPr bwMode="auto">
          <a:xfrm>
            <a:off x="6445250" y="3357563"/>
            <a:ext cx="2159000" cy="1584325"/>
          </a:xfrm>
          <a:prstGeom prst="rect">
            <a:avLst/>
          </a:prstGeom>
          <a:noFill/>
          <a:ln w="9525">
            <a:noFill/>
            <a:miter lim="800000"/>
            <a:headEnd/>
            <a:tailEnd/>
          </a:ln>
        </p:spPr>
      </p:pic>
      <p:sp>
        <p:nvSpPr>
          <p:cNvPr id="6179" name="Line 36"/>
          <p:cNvSpPr>
            <a:spLocks noChangeShapeType="1"/>
          </p:cNvSpPr>
          <p:nvPr/>
        </p:nvSpPr>
        <p:spPr bwMode="auto">
          <a:xfrm>
            <a:off x="4859338" y="2276475"/>
            <a:ext cx="649287" cy="0"/>
          </a:xfrm>
          <a:prstGeom prst="line">
            <a:avLst/>
          </a:prstGeom>
          <a:noFill/>
          <a:ln w="9525">
            <a:solidFill>
              <a:schemeClr val="bg1"/>
            </a:solidFill>
            <a:round/>
            <a:headEnd/>
            <a:tailEnd type="triangle" w="med" len="med"/>
          </a:ln>
        </p:spPr>
        <p:txBody>
          <a:bodyPr/>
          <a:lstStyle/>
          <a:p>
            <a:endParaRPr lang="fr-FR">
              <a:solidFill>
                <a:srgbClr val="000000"/>
              </a:solidFill>
            </a:endParaRPr>
          </a:p>
        </p:txBody>
      </p:sp>
      <p:sp>
        <p:nvSpPr>
          <p:cNvPr id="6180" name="Line 37"/>
          <p:cNvSpPr>
            <a:spLocks noChangeShapeType="1"/>
          </p:cNvSpPr>
          <p:nvPr/>
        </p:nvSpPr>
        <p:spPr bwMode="auto">
          <a:xfrm>
            <a:off x="4716463" y="3068638"/>
            <a:ext cx="1150937" cy="1081087"/>
          </a:xfrm>
          <a:prstGeom prst="line">
            <a:avLst/>
          </a:prstGeom>
          <a:noFill/>
          <a:ln w="9525">
            <a:solidFill>
              <a:schemeClr val="bg1"/>
            </a:solidFill>
            <a:round/>
            <a:headEnd/>
            <a:tailEnd type="triangle" w="med" len="med"/>
          </a:ln>
        </p:spPr>
        <p:txBody>
          <a:bodyPr/>
          <a:lstStyle/>
          <a:p>
            <a:endParaRPr lang="fr-FR">
              <a:solidFill>
                <a:srgbClr val="000000"/>
              </a:solidFill>
            </a:endParaRPr>
          </a:p>
        </p:txBody>
      </p:sp>
      <p:grpSp>
        <p:nvGrpSpPr>
          <p:cNvPr id="2" name="Group 38"/>
          <p:cNvGrpSpPr>
            <a:grpSpLocks/>
          </p:cNvGrpSpPr>
          <p:nvPr/>
        </p:nvGrpSpPr>
        <p:grpSpPr bwMode="auto">
          <a:xfrm>
            <a:off x="5940425" y="-1279525"/>
            <a:ext cx="2303463" cy="2763838"/>
            <a:chOff x="0" y="0"/>
            <a:chExt cx="5758" cy="4318"/>
          </a:xfrm>
        </p:grpSpPr>
        <p:sp>
          <p:nvSpPr>
            <p:cNvPr id="6186" name="AutoShape 39"/>
            <p:cNvSpPr>
              <a:spLocks noChangeArrowheads="1"/>
            </p:cNvSpPr>
            <p:nvPr/>
          </p:nvSpPr>
          <p:spPr bwMode="auto">
            <a:xfrm>
              <a:off x="0" y="0"/>
              <a:ext cx="5759" cy="4319"/>
            </a:xfrm>
            <a:prstGeom prst="roundRect">
              <a:avLst>
                <a:gd name="adj" fmla="val 23"/>
              </a:avLst>
            </a:prstGeom>
            <a:solidFill>
              <a:srgbClr val="00CC99"/>
            </a:solidFill>
            <a:ln w="9525">
              <a:noFill/>
              <a:round/>
              <a:headEnd/>
              <a:tailEnd/>
            </a:ln>
          </p:spPr>
          <p:txBody>
            <a:bodyPr wrap="none" anchor="ctr"/>
            <a:lstStyle/>
            <a:p>
              <a:endParaRPr lang="fr-FR">
                <a:solidFill>
                  <a:srgbClr val="000000"/>
                </a:solidFill>
              </a:endParaRPr>
            </a:p>
          </p:txBody>
        </p:sp>
        <p:pic>
          <p:nvPicPr>
            <p:cNvPr id="6187" name="Picture 40"/>
            <p:cNvPicPr>
              <a:picLocks noChangeAspect="1" noChangeArrowheads="1"/>
            </p:cNvPicPr>
            <p:nvPr/>
          </p:nvPicPr>
          <p:blipFill>
            <a:blip r:embed="rId3" cstate="print"/>
            <a:srcRect/>
            <a:stretch>
              <a:fillRect/>
            </a:stretch>
          </p:blipFill>
          <p:spPr bwMode="auto">
            <a:xfrm>
              <a:off x="0" y="0"/>
              <a:ext cx="5759" cy="4319"/>
            </a:xfrm>
            <a:prstGeom prst="rect">
              <a:avLst/>
            </a:prstGeom>
            <a:noFill/>
            <a:ln w="9525">
              <a:noFill/>
              <a:miter lim="800000"/>
              <a:headEnd/>
              <a:tailEnd/>
            </a:ln>
          </p:spPr>
        </p:pic>
      </p:grpSp>
      <p:sp>
        <p:nvSpPr>
          <p:cNvPr id="6182" name="Line 41"/>
          <p:cNvSpPr>
            <a:spLocks noChangeShapeType="1"/>
          </p:cNvSpPr>
          <p:nvPr/>
        </p:nvSpPr>
        <p:spPr bwMode="auto">
          <a:xfrm flipV="1">
            <a:off x="4643438" y="765175"/>
            <a:ext cx="1008062" cy="719138"/>
          </a:xfrm>
          <a:prstGeom prst="line">
            <a:avLst/>
          </a:prstGeom>
          <a:noFill/>
          <a:ln w="9525">
            <a:solidFill>
              <a:schemeClr val="bg1"/>
            </a:solidFill>
            <a:round/>
            <a:headEnd/>
            <a:tailEnd type="triangle" w="med" len="med"/>
          </a:ln>
        </p:spPr>
        <p:txBody>
          <a:bodyPr/>
          <a:lstStyle/>
          <a:p>
            <a:endParaRPr lang="fr-FR">
              <a:solidFill>
                <a:srgbClr val="000000"/>
              </a:solidFill>
            </a:endParaRPr>
          </a:p>
        </p:txBody>
      </p:sp>
      <p:sp>
        <p:nvSpPr>
          <p:cNvPr id="469034" name="Text Box 42"/>
          <p:cNvSpPr txBox="1">
            <a:spLocks noChangeArrowheads="1"/>
          </p:cNvSpPr>
          <p:nvPr/>
        </p:nvSpPr>
        <p:spPr bwMode="auto">
          <a:xfrm>
            <a:off x="1887538" y="1774825"/>
            <a:ext cx="1284287" cy="304800"/>
          </a:xfrm>
          <a:prstGeom prst="rect">
            <a:avLst/>
          </a:prstGeom>
          <a:noFill/>
          <a:ln w="9525">
            <a:noFill/>
            <a:miter lim="800000"/>
            <a:headEnd/>
            <a:tailEnd/>
          </a:ln>
          <a:effectLst/>
        </p:spPr>
        <p:txBody>
          <a:bodyPr wrap="none">
            <a:spAutoFit/>
          </a:bodyPr>
          <a:lstStyle/>
          <a:p>
            <a:pPr>
              <a:defRPr/>
            </a:pPr>
            <a:r>
              <a:rPr lang="fr-FR" sz="1400">
                <a:solidFill>
                  <a:srgbClr val="000000"/>
                </a:solidFill>
                <a:effectLst>
                  <a:outerShdw blurRad="38100" dist="38100" dir="2700000" algn="tl">
                    <a:srgbClr val="FFFFFF"/>
                  </a:outerShdw>
                </a:effectLst>
                <a:latin typeface="Comic Sans MS" pitchFamily="66" charset="0"/>
              </a:rPr>
              <a:t>Âge sombre…</a:t>
            </a:r>
          </a:p>
        </p:txBody>
      </p:sp>
      <p:pic>
        <p:nvPicPr>
          <p:cNvPr id="6184" name="Picture 2"/>
          <p:cNvPicPr>
            <a:picLocks noChangeAspect="1" noChangeArrowheads="1"/>
          </p:cNvPicPr>
          <p:nvPr/>
        </p:nvPicPr>
        <p:blipFill>
          <a:blip r:embed="rId4" cstate="print"/>
          <a:srcRect/>
          <a:stretch>
            <a:fillRect/>
          </a:stretch>
        </p:blipFill>
        <p:spPr bwMode="auto">
          <a:xfrm>
            <a:off x="5724525" y="1700213"/>
            <a:ext cx="2879725" cy="1441450"/>
          </a:xfrm>
          <a:prstGeom prst="rect">
            <a:avLst/>
          </a:prstGeom>
          <a:noFill/>
          <a:ln w="9525">
            <a:noFill/>
            <a:miter lim="800000"/>
            <a:headEnd/>
            <a:tailEnd/>
          </a:ln>
        </p:spPr>
      </p:pic>
      <p:pic>
        <p:nvPicPr>
          <p:cNvPr id="6185" name="Picture 2"/>
          <p:cNvPicPr>
            <a:picLocks noChangeAspect="1" noChangeArrowheads="1"/>
          </p:cNvPicPr>
          <p:nvPr/>
        </p:nvPicPr>
        <p:blipFill>
          <a:blip r:embed="rId5" cstate="print"/>
          <a:srcRect/>
          <a:stretch>
            <a:fillRect/>
          </a:stretch>
        </p:blipFill>
        <p:spPr bwMode="auto">
          <a:xfrm>
            <a:off x="5694363" y="5157788"/>
            <a:ext cx="2909887" cy="1465262"/>
          </a:xfrm>
          <a:prstGeom prst="rect">
            <a:avLst/>
          </a:prstGeom>
          <a:noFill/>
          <a:ln w="9525">
            <a:noFill/>
            <a:miter lim="800000"/>
            <a:headEnd/>
            <a:tailEnd/>
          </a:ln>
        </p:spPr>
      </p:pic>
    </p:spTree>
    <p:extLst>
      <p:ext uri="{BB962C8B-B14F-4D97-AF65-F5344CB8AC3E}">
        <p14:creationId xmlns:p14="http://schemas.microsoft.com/office/powerpoint/2010/main" xmlns="" val="3303035307"/>
      </p:ext>
    </p:extLst>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3" cstate="print"/>
          <a:srcRect/>
          <a:stretch>
            <a:fillRect/>
          </a:stretch>
        </p:blipFill>
        <p:spPr bwMode="auto">
          <a:xfrm>
            <a:off x="0" y="-14515"/>
            <a:ext cx="9144000" cy="6858000"/>
          </a:xfrm>
          <a:prstGeom prst="rect">
            <a:avLst/>
          </a:prstGeom>
          <a:noFill/>
          <a:ln w="9525">
            <a:noFill/>
            <a:miter lim="800000"/>
            <a:headEnd/>
            <a:tailEnd/>
          </a:ln>
        </p:spPr>
      </p:pic>
      <p:sp>
        <p:nvSpPr>
          <p:cNvPr id="2" name="Rectangle à coins arrondis 1"/>
          <p:cNvSpPr/>
          <p:nvPr/>
        </p:nvSpPr>
        <p:spPr>
          <a:xfrm>
            <a:off x="1556665" y="1859462"/>
            <a:ext cx="5958662" cy="576064"/>
          </a:xfrm>
          <a:prstGeom prst="roundRect">
            <a:avLst/>
          </a:prstGeom>
          <a:ln/>
        </p:spPr>
        <p:style>
          <a:lnRef idx="1">
            <a:schemeClr val="accent4"/>
          </a:lnRef>
          <a:fillRef idx="2">
            <a:schemeClr val="accent4"/>
          </a:fillRef>
          <a:effectRef idx="1">
            <a:schemeClr val="accent4"/>
          </a:effectRef>
          <a:fontRef idx="minor">
            <a:schemeClr val="dk1"/>
          </a:fontRef>
        </p:style>
        <p:txBody>
          <a:bodyPr rtlCol="0" anchor="ctr"/>
          <a:lstStyle/>
          <a:p>
            <a:pPr algn="ctr"/>
            <a:r>
              <a:rPr lang="fr-FR" dirty="0" smtClean="0">
                <a:solidFill>
                  <a:schemeClr val="bg1">
                    <a:lumMod val="75000"/>
                  </a:schemeClr>
                </a:solidFill>
                <a:latin typeface="Comic Sans MS" panose="030F0702030302020204" pitchFamily="66" charset="0"/>
              </a:rPr>
              <a:t>Le Soleil</a:t>
            </a:r>
            <a:endParaRPr lang="fr-FR" dirty="0">
              <a:solidFill>
                <a:schemeClr val="bg1">
                  <a:lumMod val="75000"/>
                </a:schemeClr>
              </a:solidFill>
              <a:latin typeface="Comic Sans MS" panose="030F0702030302020204" pitchFamily="66" charset="0"/>
            </a:endParaRPr>
          </a:p>
        </p:txBody>
      </p:sp>
      <p:sp>
        <p:nvSpPr>
          <p:cNvPr id="4" name="Rectangle à coins arrondis 3"/>
          <p:cNvSpPr/>
          <p:nvPr/>
        </p:nvSpPr>
        <p:spPr>
          <a:xfrm>
            <a:off x="1565666" y="3292303"/>
            <a:ext cx="5949661" cy="648072"/>
          </a:xfrm>
          <a:prstGeom prst="roundRect">
            <a:avLst/>
          </a:prstGeom>
          <a:solidFill>
            <a:schemeClr val="bg1">
              <a:lumMod val="85000"/>
            </a:schemeClr>
          </a:solid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fr-FR" dirty="0" smtClean="0">
                <a:solidFill>
                  <a:schemeClr val="bg1">
                    <a:lumMod val="75000"/>
                  </a:schemeClr>
                </a:solidFill>
                <a:latin typeface="Comic Sans MS" panose="030F0702030302020204" pitchFamily="66" charset="0"/>
              </a:rPr>
              <a:t>La matière noire</a:t>
            </a:r>
            <a:endParaRPr lang="fr-FR" dirty="0">
              <a:solidFill>
                <a:schemeClr val="bg1">
                  <a:lumMod val="75000"/>
                </a:schemeClr>
              </a:solidFill>
              <a:latin typeface="Comic Sans MS" panose="030F0702030302020204" pitchFamily="66" charset="0"/>
            </a:endParaRPr>
          </a:p>
        </p:txBody>
      </p:sp>
      <p:sp>
        <p:nvSpPr>
          <p:cNvPr id="7" name="Rectangle à coins arrondis 6"/>
          <p:cNvSpPr/>
          <p:nvPr/>
        </p:nvSpPr>
        <p:spPr>
          <a:xfrm>
            <a:off x="1565667" y="4725144"/>
            <a:ext cx="5949660" cy="648072"/>
          </a:xfrm>
          <a:prstGeom prst="roundRect">
            <a:avLst/>
          </a:prstGeom>
          <a:ln/>
        </p:spPr>
        <p:style>
          <a:lnRef idx="1">
            <a:schemeClr val="accent4"/>
          </a:lnRef>
          <a:fillRef idx="2">
            <a:schemeClr val="accent4"/>
          </a:fillRef>
          <a:effectRef idx="1">
            <a:schemeClr val="accent4"/>
          </a:effectRef>
          <a:fontRef idx="minor">
            <a:schemeClr val="dk1"/>
          </a:fontRef>
        </p:style>
        <p:txBody>
          <a:bodyPr rtlCol="0" anchor="ctr"/>
          <a:lstStyle/>
          <a:p>
            <a:pPr algn="ctr"/>
            <a:r>
              <a:rPr lang="fr-FR" dirty="0" smtClean="0">
                <a:solidFill>
                  <a:srgbClr val="000000"/>
                </a:solidFill>
                <a:latin typeface="Comic Sans MS" panose="030F0702030302020204" pitchFamily="66" charset="0"/>
              </a:rPr>
              <a:t>Qu’y a-t-il de commun entre les deux ?</a:t>
            </a:r>
            <a:endParaRPr lang="fr-FR" dirty="0">
              <a:solidFill>
                <a:srgbClr val="000000"/>
              </a:solidFill>
              <a:latin typeface="Comic Sans MS" panose="030F0702030302020204" pitchFamily="66" charset="0"/>
            </a:endParaRPr>
          </a:p>
        </p:txBody>
      </p:sp>
    </p:spTree>
    <p:extLst>
      <p:ext uri="{BB962C8B-B14F-4D97-AF65-F5344CB8AC3E}">
        <p14:creationId xmlns:p14="http://schemas.microsoft.com/office/powerpoint/2010/main" xmlns="" val="4266895999"/>
      </p:ext>
    </p:extLst>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8706" name="Picture 2" descr="C:\Users\Sylvie\Desktop\Fleurance2015\Captureharmonique spheriques CMB.JPG"/>
          <p:cNvPicPr>
            <a:picLocks noChangeAspect="1" noChangeArrowheads="1"/>
          </p:cNvPicPr>
          <p:nvPr/>
        </p:nvPicPr>
        <p:blipFill>
          <a:blip r:embed="rId3" cstate="print"/>
          <a:srcRect/>
          <a:stretch>
            <a:fillRect/>
          </a:stretch>
        </p:blipFill>
        <p:spPr bwMode="auto">
          <a:xfrm>
            <a:off x="323528" y="332656"/>
            <a:ext cx="3076575" cy="4295775"/>
          </a:xfrm>
          <a:prstGeom prst="rect">
            <a:avLst/>
          </a:prstGeom>
          <a:noFill/>
        </p:spPr>
      </p:pic>
      <p:pic>
        <p:nvPicPr>
          <p:cNvPr id="329731" name="Picture 3"/>
          <p:cNvPicPr>
            <a:picLocks noChangeAspect="1" noChangeArrowheads="1"/>
          </p:cNvPicPr>
          <p:nvPr/>
        </p:nvPicPr>
        <p:blipFill>
          <a:blip r:embed="rId4" cstate="print"/>
          <a:srcRect/>
          <a:stretch>
            <a:fillRect/>
          </a:stretch>
        </p:blipFill>
        <p:spPr bwMode="auto">
          <a:xfrm>
            <a:off x="4067944" y="2924944"/>
            <a:ext cx="4378740" cy="2855392"/>
          </a:xfrm>
          <a:prstGeom prst="rect">
            <a:avLst/>
          </a:prstGeom>
          <a:noFill/>
          <a:ln w="9525">
            <a:noFill/>
            <a:miter lim="800000"/>
            <a:headEnd/>
            <a:tailEnd/>
          </a:ln>
        </p:spPr>
      </p:pic>
      <p:sp>
        <p:nvSpPr>
          <p:cNvPr id="10" name="ZoneTexte 9"/>
          <p:cNvSpPr txBox="1"/>
          <p:nvPr/>
        </p:nvSpPr>
        <p:spPr>
          <a:xfrm>
            <a:off x="4788024" y="980728"/>
            <a:ext cx="2844048" cy="461665"/>
          </a:xfrm>
          <a:prstGeom prst="rect">
            <a:avLst/>
          </a:prstGeom>
          <a:noFill/>
        </p:spPr>
        <p:txBody>
          <a:bodyPr wrap="none" rtlCol="0">
            <a:spAutoFit/>
          </a:bodyPr>
          <a:lstStyle/>
          <a:p>
            <a:r>
              <a:rPr lang="fr-FR" dirty="0" smtClean="0">
                <a:solidFill>
                  <a:schemeClr val="bg1"/>
                </a:solidFill>
                <a:sym typeface="Wingdings" pitchFamily="2" charset="2"/>
              </a:rPr>
              <a:t> </a:t>
            </a:r>
            <a:r>
              <a:rPr lang="fr-FR" dirty="0" smtClean="0">
                <a:solidFill>
                  <a:schemeClr val="bg1"/>
                </a:solidFill>
              </a:rPr>
              <a:t>Fluctuations CMB</a:t>
            </a:r>
            <a:endParaRPr lang="fr-FR" dirty="0">
              <a:solidFill>
                <a:schemeClr val="bg1"/>
              </a:solidFill>
            </a:endParaRPr>
          </a:p>
        </p:txBody>
      </p:sp>
      <p:sp>
        <p:nvSpPr>
          <p:cNvPr id="11" name="ZoneTexte 10"/>
          <p:cNvSpPr txBox="1"/>
          <p:nvPr/>
        </p:nvSpPr>
        <p:spPr>
          <a:xfrm>
            <a:off x="4860032" y="6093296"/>
            <a:ext cx="3010761" cy="461665"/>
          </a:xfrm>
          <a:prstGeom prst="rect">
            <a:avLst/>
          </a:prstGeom>
          <a:noFill/>
        </p:spPr>
        <p:txBody>
          <a:bodyPr wrap="none" rtlCol="0">
            <a:spAutoFit/>
          </a:bodyPr>
          <a:lstStyle/>
          <a:p>
            <a:r>
              <a:rPr lang="fr-FR" dirty="0" smtClean="0">
                <a:solidFill>
                  <a:schemeClr val="bg1"/>
                </a:solidFill>
              </a:rPr>
              <a:t>Harmoniques stellaires</a:t>
            </a:r>
            <a:endParaRPr lang="fr-FR" dirty="0">
              <a:solidFill>
                <a:schemeClr val="bg1"/>
              </a:solidFill>
            </a:endParaRPr>
          </a:p>
        </p:txBody>
      </p:sp>
      <p:pic>
        <p:nvPicPr>
          <p:cNvPr id="6" name="Image 5"/>
          <p:cNvPicPr>
            <a:picLocks noChangeAspect="1"/>
          </p:cNvPicPr>
          <p:nvPr/>
        </p:nvPicPr>
        <p:blipFill>
          <a:blip r:embed="rId5" cstate="print"/>
          <a:stretch>
            <a:fillRect/>
          </a:stretch>
        </p:blipFill>
        <p:spPr>
          <a:xfrm>
            <a:off x="611560" y="4725144"/>
            <a:ext cx="2520280" cy="1891542"/>
          </a:xfrm>
          <a:prstGeom prst="rect">
            <a:avLst/>
          </a:prstGeom>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pic>
        <p:nvPicPr>
          <p:cNvPr id="4" name="Image 3" descr="Figure 6-4.jpg"/>
          <p:cNvPicPr>
            <a:picLocks noChangeAspect="1"/>
          </p:cNvPicPr>
          <p:nvPr/>
        </p:nvPicPr>
        <p:blipFill>
          <a:blip r:embed="rId4" cstate="print"/>
          <a:stretch>
            <a:fillRect/>
          </a:stretch>
        </p:blipFill>
        <p:spPr>
          <a:xfrm>
            <a:off x="5004048" y="3789040"/>
            <a:ext cx="3816424" cy="2843067"/>
          </a:xfrm>
          <a:prstGeom prst="rect">
            <a:avLst/>
          </a:prstGeom>
        </p:spPr>
      </p:pic>
      <p:pic>
        <p:nvPicPr>
          <p:cNvPr id="5" name="Picture 2" descr="C:\Users\Sylvie\Desktop\Captureplanck PwS.JPG"/>
          <p:cNvPicPr>
            <a:picLocks noChangeAspect="1" noChangeArrowheads="1"/>
          </p:cNvPicPr>
          <p:nvPr/>
        </p:nvPicPr>
        <p:blipFill>
          <a:blip r:embed="rId5" cstate="print"/>
          <a:srcRect l="2564" t="6283" r="3846" b="5749"/>
          <a:stretch>
            <a:fillRect/>
          </a:stretch>
        </p:blipFill>
        <p:spPr bwMode="auto">
          <a:xfrm>
            <a:off x="179512" y="332656"/>
            <a:ext cx="5256584" cy="3024336"/>
          </a:xfrm>
          <a:prstGeom prst="rect">
            <a:avLst/>
          </a:prstGeom>
          <a:noFill/>
        </p:spPr>
      </p:pic>
      <p:sp>
        <p:nvSpPr>
          <p:cNvPr id="6" name="ZoneTexte 5"/>
          <p:cNvSpPr txBox="1"/>
          <p:nvPr/>
        </p:nvSpPr>
        <p:spPr>
          <a:xfrm>
            <a:off x="2051720" y="4941168"/>
            <a:ext cx="2089033" cy="461665"/>
          </a:xfrm>
          <a:prstGeom prst="rect">
            <a:avLst/>
          </a:prstGeom>
          <a:noFill/>
        </p:spPr>
        <p:txBody>
          <a:bodyPr wrap="none" rtlCol="0">
            <a:spAutoFit/>
          </a:bodyPr>
          <a:lstStyle/>
          <a:p>
            <a:r>
              <a:rPr lang="fr-FR" dirty="0" smtClean="0">
                <a:solidFill>
                  <a:schemeClr val="bg1"/>
                </a:solidFill>
              </a:rPr>
              <a:t>Soleil actuel</a:t>
            </a:r>
            <a:r>
              <a:rPr lang="fr-FR" dirty="0" smtClean="0">
                <a:solidFill>
                  <a:schemeClr val="bg1"/>
                </a:solidFill>
                <a:sym typeface="Wingdings" pitchFamily="2" charset="2"/>
              </a:rPr>
              <a:t></a:t>
            </a:r>
            <a:r>
              <a:rPr lang="fr-FR" dirty="0" smtClean="0">
                <a:sym typeface="Wingdings" pitchFamily="2" charset="2"/>
              </a:rPr>
              <a:t> </a:t>
            </a:r>
            <a:endParaRPr lang="fr-FR" dirty="0"/>
          </a:p>
        </p:txBody>
      </p:sp>
      <p:sp>
        <p:nvSpPr>
          <p:cNvPr id="7" name="ZoneTexte 6"/>
          <p:cNvSpPr txBox="1"/>
          <p:nvPr/>
        </p:nvSpPr>
        <p:spPr>
          <a:xfrm>
            <a:off x="5580112" y="1844824"/>
            <a:ext cx="3315331" cy="461665"/>
          </a:xfrm>
          <a:prstGeom prst="rect">
            <a:avLst/>
          </a:prstGeom>
          <a:noFill/>
        </p:spPr>
        <p:txBody>
          <a:bodyPr wrap="none" rtlCol="0">
            <a:spAutoFit/>
          </a:bodyPr>
          <a:lstStyle/>
          <a:p>
            <a:r>
              <a:rPr lang="fr-FR" dirty="0" smtClean="0">
                <a:solidFill>
                  <a:schemeClr val="bg1"/>
                </a:solidFill>
                <a:sym typeface="Wingdings" pitchFamily="2" charset="2"/>
              </a:rPr>
              <a:t> Univers à 380 000 ans</a:t>
            </a:r>
            <a:endParaRPr lang="fr-FR" dirty="0">
              <a:solidFill>
                <a:schemeClr val="bg1"/>
              </a:solidFill>
            </a:endParaRPr>
          </a:p>
        </p:txBody>
      </p:sp>
    </p:spTree>
    <p:extLst>
      <p:ext uri="{BB962C8B-B14F-4D97-AF65-F5344CB8AC3E}">
        <p14:creationId xmlns:p14="http://schemas.microsoft.com/office/powerpoint/2010/main" xmlns="" val="2110698847"/>
      </p:ext>
    </p:extLst>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pic>
        <p:nvPicPr>
          <p:cNvPr id="9" name="Image 8"/>
          <p:cNvPicPr>
            <a:picLocks noChangeAspect="1"/>
          </p:cNvPicPr>
          <p:nvPr/>
        </p:nvPicPr>
        <p:blipFill rotWithShape="1">
          <a:blip r:embed="rId4" cstate="print"/>
          <a:srcRect l="25111" t="20937" r="24728" b="11875"/>
          <a:stretch/>
        </p:blipFill>
        <p:spPr>
          <a:xfrm>
            <a:off x="1187624" y="692696"/>
            <a:ext cx="6884636" cy="5184576"/>
          </a:xfrm>
          <a:prstGeom prst="rect">
            <a:avLst/>
          </a:prstGeom>
        </p:spPr>
      </p:pic>
    </p:spTree>
    <p:extLst>
      <p:ext uri="{BB962C8B-B14F-4D97-AF65-F5344CB8AC3E}">
        <p14:creationId xmlns:p14="http://schemas.microsoft.com/office/powerpoint/2010/main" xmlns="" val="2110698847"/>
      </p:ext>
    </p:extLst>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pic>
        <p:nvPicPr>
          <p:cNvPr id="4" name="Image 3" descr="Figure 6-4.jpg"/>
          <p:cNvPicPr>
            <a:picLocks noChangeAspect="1"/>
          </p:cNvPicPr>
          <p:nvPr/>
        </p:nvPicPr>
        <p:blipFill>
          <a:blip r:embed="rId4" cstate="print"/>
          <a:stretch>
            <a:fillRect/>
          </a:stretch>
        </p:blipFill>
        <p:spPr>
          <a:xfrm>
            <a:off x="5004048" y="3789040"/>
            <a:ext cx="3816424" cy="2843067"/>
          </a:xfrm>
          <a:prstGeom prst="rect">
            <a:avLst/>
          </a:prstGeom>
        </p:spPr>
      </p:pic>
      <p:pic>
        <p:nvPicPr>
          <p:cNvPr id="5" name="Picture 2" descr="C:\Users\Sylvie\Desktop\Captureplanck PwS.JPG"/>
          <p:cNvPicPr>
            <a:picLocks noChangeAspect="1" noChangeArrowheads="1"/>
          </p:cNvPicPr>
          <p:nvPr/>
        </p:nvPicPr>
        <p:blipFill>
          <a:blip r:embed="rId5" cstate="print"/>
          <a:srcRect l="2564" t="6283" r="3846" b="5749"/>
          <a:stretch>
            <a:fillRect/>
          </a:stretch>
        </p:blipFill>
        <p:spPr bwMode="auto">
          <a:xfrm>
            <a:off x="179512" y="332656"/>
            <a:ext cx="5256584" cy="3024336"/>
          </a:xfrm>
          <a:prstGeom prst="rect">
            <a:avLst/>
          </a:prstGeom>
          <a:noFill/>
        </p:spPr>
      </p:pic>
      <p:sp>
        <p:nvSpPr>
          <p:cNvPr id="6" name="ZoneTexte 5"/>
          <p:cNvSpPr txBox="1"/>
          <p:nvPr/>
        </p:nvSpPr>
        <p:spPr>
          <a:xfrm>
            <a:off x="2051720" y="4941168"/>
            <a:ext cx="2089033" cy="461665"/>
          </a:xfrm>
          <a:prstGeom prst="rect">
            <a:avLst/>
          </a:prstGeom>
          <a:noFill/>
        </p:spPr>
        <p:txBody>
          <a:bodyPr wrap="none" rtlCol="0">
            <a:spAutoFit/>
          </a:bodyPr>
          <a:lstStyle/>
          <a:p>
            <a:r>
              <a:rPr lang="fr-FR" dirty="0" smtClean="0">
                <a:solidFill>
                  <a:schemeClr val="bg1"/>
                </a:solidFill>
              </a:rPr>
              <a:t>Soleil actuel</a:t>
            </a:r>
            <a:r>
              <a:rPr lang="fr-FR" dirty="0" smtClean="0">
                <a:solidFill>
                  <a:schemeClr val="bg1"/>
                </a:solidFill>
                <a:sym typeface="Wingdings" pitchFamily="2" charset="2"/>
              </a:rPr>
              <a:t></a:t>
            </a:r>
            <a:r>
              <a:rPr lang="fr-FR" dirty="0" smtClean="0">
                <a:sym typeface="Wingdings" pitchFamily="2" charset="2"/>
              </a:rPr>
              <a:t> </a:t>
            </a:r>
            <a:endParaRPr lang="fr-FR" dirty="0"/>
          </a:p>
        </p:txBody>
      </p:sp>
      <p:sp>
        <p:nvSpPr>
          <p:cNvPr id="7" name="ZoneTexte 6"/>
          <p:cNvSpPr txBox="1"/>
          <p:nvPr/>
        </p:nvSpPr>
        <p:spPr>
          <a:xfrm>
            <a:off x="5580112" y="1844824"/>
            <a:ext cx="3315331" cy="461665"/>
          </a:xfrm>
          <a:prstGeom prst="rect">
            <a:avLst/>
          </a:prstGeom>
          <a:noFill/>
        </p:spPr>
        <p:txBody>
          <a:bodyPr wrap="none" rtlCol="0">
            <a:spAutoFit/>
          </a:bodyPr>
          <a:lstStyle/>
          <a:p>
            <a:r>
              <a:rPr lang="fr-FR" dirty="0" smtClean="0">
                <a:solidFill>
                  <a:schemeClr val="bg1"/>
                </a:solidFill>
                <a:sym typeface="Wingdings" pitchFamily="2" charset="2"/>
              </a:rPr>
              <a:t> Univers à 380 000 ans</a:t>
            </a:r>
            <a:endParaRPr lang="fr-FR" dirty="0">
              <a:solidFill>
                <a:schemeClr val="bg1"/>
              </a:solidFill>
            </a:endParaRPr>
          </a:p>
        </p:txBody>
      </p:sp>
    </p:spTree>
    <p:extLst>
      <p:ext uri="{BB962C8B-B14F-4D97-AF65-F5344CB8AC3E}">
        <p14:creationId xmlns:p14="http://schemas.microsoft.com/office/powerpoint/2010/main" xmlns="" val="2110698847"/>
      </p:ext>
    </p:extLst>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aphicFrame>
        <p:nvGraphicFramePr>
          <p:cNvPr id="55298" name="Object 2"/>
          <p:cNvGraphicFramePr>
            <a:graphicFrameLocks noChangeAspect="1"/>
          </p:cNvGraphicFramePr>
          <p:nvPr/>
        </p:nvGraphicFramePr>
        <p:xfrm>
          <a:off x="-108520" y="-838200"/>
          <a:ext cx="10287000" cy="8297863"/>
        </p:xfrm>
        <a:graphic>
          <a:graphicData uri="http://schemas.openxmlformats.org/presentationml/2006/ole">
            <p:oleObj spid="_x0000_s55298" name="Image" r:id="rId3" imgW="5591246" imgH="4511119" progId="">
              <p:embed/>
            </p:oleObj>
          </a:graphicData>
        </a:graphic>
      </p:graphicFrame>
      <p:sp>
        <p:nvSpPr>
          <p:cNvPr id="55299" name="Rectangle 3"/>
          <p:cNvSpPr>
            <a:spLocks noChangeArrowheads="1"/>
          </p:cNvSpPr>
          <p:nvPr/>
        </p:nvSpPr>
        <p:spPr bwMode="auto">
          <a:xfrm>
            <a:off x="914400" y="0"/>
            <a:ext cx="1752600" cy="381000"/>
          </a:xfrm>
          <a:prstGeom prst="rect">
            <a:avLst/>
          </a:prstGeom>
          <a:solidFill>
            <a:srgbClr val="0066CC"/>
          </a:solidFill>
          <a:ln w="9525">
            <a:solidFill>
              <a:schemeClr val="tx1"/>
            </a:solidFill>
            <a:miter lim="800000"/>
            <a:headEnd/>
            <a:tailEnd/>
          </a:ln>
          <a:effectLst/>
        </p:spPr>
        <p:txBody>
          <a:bodyPr wrap="none" anchor="ctr"/>
          <a:lstStyle/>
          <a:p>
            <a:pPr algn="ctr" eaLnBrk="1" hangingPunct="1"/>
            <a:r>
              <a:rPr lang="fr-FR" altLang="fr-FR">
                <a:solidFill>
                  <a:srgbClr val="FF6600"/>
                </a:solidFill>
              </a:rPr>
              <a:t>protubérance</a:t>
            </a:r>
          </a:p>
        </p:txBody>
      </p:sp>
      <p:sp>
        <p:nvSpPr>
          <p:cNvPr id="55300" name="Rectangle 4"/>
          <p:cNvSpPr>
            <a:spLocks noChangeArrowheads="1"/>
          </p:cNvSpPr>
          <p:nvPr/>
        </p:nvSpPr>
        <p:spPr bwMode="auto">
          <a:xfrm>
            <a:off x="7162800" y="381000"/>
            <a:ext cx="1981200" cy="533400"/>
          </a:xfrm>
          <a:prstGeom prst="rect">
            <a:avLst/>
          </a:prstGeom>
          <a:solidFill>
            <a:srgbClr val="0066CC"/>
          </a:solidFill>
          <a:ln w="9525">
            <a:solidFill>
              <a:schemeClr val="tx1"/>
            </a:solidFill>
            <a:miter lim="800000"/>
            <a:headEnd/>
            <a:tailEnd/>
          </a:ln>
          <a:effectLst/>
        </p:spPr>
        <p:txBody>
          <a:bodyPr wrap="none" anchor="ctr"/>
          <a:lstStyle/>
          <a:p>
            <a:pPr algn="ctr" eaLnBrk="1" hangingPunct="1"/>
            <a:r>
              <a:rPr lang="fr-FR" altLang="fr-FR">
                <a:solidFill>
                  <a:srgbClr val="FF6600"/>
                </a:solidFill>
              </a:rPr>
              <a:t>jets coronaux</a:t>
            </a:r>
          </a:p>
        </p:txBody>
      </p:sp>
      <p:sp>
        <p:nvSpPr>
          <p:cNvPr id="55301" name="Rectangle 5"/>
          <p:cNvSpPr>
            <a:spLocks noChangeArrowheads="1"/>
          </p:cNvSpPr>
          <p:nvPr/>
        </p:nvSpPr>
        <p:spPr bwMode="auto">
          <a:xfrm>
            <a:off x="7696200" y="4495800"/>
            <a:ext cx="1219200" cy="762000"/>
          </a:xfrm>
          <a:prstGeom prst="rect">
            <a:avLst/>
          </a:prstGeom>
          <a:solidFill>
            <a:srgbClr val="0066CC"/>
          </a:solidFill>
          <a:ln w="9525">
            <a:solidFill>
              <a:schemeClr val="tx1"/>
            </a:solidFill>
            <a:miter lim="800000"/>
            <a:headEnd/>
            <a:tailEnd/>
          </a:ln>
          <a:effectLst/>
        </p:spPr>
        <p:txBody>
          <a:bodyPr wrap="none" anchor="ctr"/>
          <a:lstStyle/>
          <a:p>
            <a:pPr algn="ctr" eaLnBrk="1" hangingPunct="1"/>
            <a:r>
              <a:rPr lang="fr-FR" altLang="fr-FR">
                <a:solidFill>
                  <a:srgbClr val="FF6600"/>
                </a:solidFill>
              </a:rPr>
              <a:t>cœur</a:t>
            </a:r>
          </a:p>
          <a:p>
            <a:pPr algn="ctr" eaLnBrk="1" hangingPunct="1"/>
            <a:r>
              <a:rPr lang="fr-FR" altLang="fr-FR">
                <a:solidFill>
                  <a:srgbClr val="FF6600"/>
                </a:solidFill>
              </a:rPr>
              <a:t>nucléaire</a:t>
            </a:r>
          </a:p>
        </p:txBody>
      </p:sp>
      <p:sp>
        <p:nvSpPr>
          <p:cNvPr id="55302" name="Rectangle 6"/>
          <p:cNvSpPr>
            <a:spLocks noChangeArrowheads="1"/>
          </p:cNvSpPr>
          <p:nvPr/>
        </p:nvSpPr>
        <p:spPr bwMode="auto">
          <a:xfrm>
            <a:off x="7239000" y="5257800"/>
            <a:ext cx="1905000" cy="381000"/>
          </a:xfrm>
          <a:prstGeom prst="rect">
            <a:avLst/>
          </a:prstGeom>
          <a:solidFill>
            <a:srgbClr val="0066CC"/>
          </a:solidFill>
          <a:ln w="9525">
            <a:solidFill>
              <a:schemeClr val="tx1"/>
            </a:solidFill>
            <a:miter lim="800000"/>
            <a:headEnd/>
            <a:tailEnd/>
          </a:ln>
          <a:effectLst/>
        </p:spPr>
        <p:txBody>
          <a:bodyPr wrap="none" anchor="ctr"/>
          <a:lstStyle/>
          <a:p>
            <a:pPr algn="ctr" eaLnBrk="1" hangingPunct="1"/>
            <a:r>
              <a:rPr lang="fr-FR" altLang="fr-FR">
                <a:solidFill>
                  <a:srgbClr val="FF6600"/>
                </a:solidFill>
              </a:rPr>
              <a:t>zone radiative</a:t>
            </a:r>
          </a:p>
        </p:txBody>
      </p:sp>
      <p:sp>
        <p:nvSpPr>
          <p:cNvPr id="55303" name="Rectangle 7"/>
          <p:cNvSpPr>
            <a:spLocks noChangeArrowheads="1"/>
          </p:cNvSpPr>
          <p:nvPr/>
        </p:nvSpPr>
        <p:spPr bwMode="auto">
          <a:xfrm>
            <a:off x="6876256" y="5791200"/>
            <a:ext cx="2209800" cy="457200"/>
          </a:xfrm>
          <a:prstGeom prst="rect">
            <a:avLst/>
          </a:prstGeom>
          <a:solidFill>
            <a:srgbClr val="0066CC"/>
          </a:solidFill>
          <a:ln w="9525">
            <a:solidFill>
              <a:schemeClr val="tx1"/>
            </a:solidFill>
            <a:miter lim="800000"/>
            <a:headEnd/>
            <a:tailEnd/>
          </a:ln>
          <a:effectLst/>
        </p:spPr>
        <p:txBody>
          <a:bodyPr wrap="none" anchor="ctr"/>
          <a:lstStyle/>
          <a:p>
            <a:pPr algn="ctr" eaLnBrk="1" hangingPunct="1"/>
            <a:r>
              <a:rPr lang="fr-FR" altLang="fr-FR">
                <a:solidFill>
                  <a:srgbClr val="FF6600"/>
                </a:solidFill>
              </a:rPr>
              <a:t>zone convective</a:t>
            </a:r>
          </a:p>
        </p:txBody>
      </p:sp>
      <p:sp>
        <p:nvSpPr>
          <p:cNvPr id="55304" name="Rectangle 8"/>
          <p:cNvSpPr>
            <a:spLocks noChangeArrowheads="1"/>
          </p:cNvSpPr>
          <p:nvPr/>
        </p:nvSpPr>
        <p:spPr bwMode="auto">
          <a:xfrm>
            <a:off x="0" y="1981200"/>
            <a:ext cx="1676400" cy="762000"/>
          </a:xfrm>
          <a:prstGeom prst="rect">
            <a:avLst/>
          </a:prstGeom>
          <a:solidFill>
            <a:srgbClr val="0066CC"/>
          </a:solidFill>
          <a:ln w="9525">
            <a:solidFill>
              <a:schemeClr val="tx1"/>
            </a:solidFill>
            <a:miter lim="800000"/>
            <a:headEnd/>
            <a:tailEnd/>
          </a:ln>
          <a:effectLst/>
        </p:spPr>
        <p:txBody>
          <a:bodyPr wrap="none" anchor="ctr"/>
          <a:lstStyle/>
          <a:p>
            <a:pPr algn="ctr" eaLnBrk="1" hangingPunct="1"/>
            <a:r>
              <a:rPr lang="fr-FR" altLang="fr-FR">
                <a:solidFill>
                  <a:srgbClr val="FF6600"/>
                </a:solidFill>
              </a:rPr>
              <a:t>Photosphère</a:t>
            </a:r>
          </a:p>
          <a:p>
            <a:pPr algn="ctr" eaLnBrk="1" hangingPunct="1"/>
            <a:r>
              <a:rPr lang="fr-FR" altLang="fr-FR">
                <a:solidFill>
                  <a:srgbClr val="FF6600"/>
                </a:solidFill>
              </a:rPr>
              <a:t>(granules)</a:t>
            </a:r>
          </a:p>
        </p:txBody>
      </p:sp>
      <p:sp>
        <p:nvSpPr>
          <p:cNvPr id="55305" name="Rectangle 9"/>
          <p:cNvSpPr>
            <a:spLocks noChangeArrowheads="1"/>
          </p:cNvSpPr>
          <p:nvPr/>
        </p:nvSpPr>
        <p:spPr bwMode="auto">
          <a:xfrm>
            <a:off x="179512" y="3810000"/>
            <a:ext cx="1143000" cy="914400"/>
          </a:xfrm>
          <a:prstGeom prst="rect">
            <a:avLst/>
          </a:prstGeom>
          <a:solidFill>
            <a:srgbClr val="0066CC"/>
          </a:solidFill>
          <a:ln w="9525">
            <a:solidFill>
              <a:schemeClr val="tx1"/>
            </a:solidFill>
            <a:miter lim="800000"/>
            <a:headEnd/>
            <a:tailEnd/>
          </a:ln>
          <a:effectLst/>
        </p:spPr>
        <p:txBody>
          <a:bodyPr wrap="none" anchor="ctr"/>
          <a:lstStyle/>
          <a:p>
            <a:pPr algn="ctr" eaLnBrk="1" hangingPunct="1"/>
            <a:r>
              <a:rPr lang="fr-FR" altLang="fr-FR">
                <a:solidFill>
                  <a:srgbClr val="FF6600"/>
                </a:solidFill>
              </a:rPr>
              <a:t>taches</a:t>
            </a:r>
          </a:p>
          <a:p>
            <a:pPr algn="ctr" eaLnBrk="1" hangingPunct="1"/>
            <a:r>
              <a:rPr lang="fr-FR" altLang="fr-FR">
                <a:solidFill>
                  <a:srgbClr val="FF6600"/>
                </a:solidFill>
              </a:rPr>
              <a:t>solaires</a:t>
            </a:r>
          </a:p>
        </p:txBody>
      </p:sp>
      <p:sp>
        <p:nvSpPr>
          <p:cNvPr id="55306" name="Rectangle 10"/>
          <p:cNvSpPr>
            <a:spLocks noChangeArrowheads="1"/>
          </p:cNvSpPr>
          <p:nvPr/>
        </p:nvSpPr>
        <p:spPr bwMode="auto">
          <a:xfrm>
            <a:off x="0" y="5486400"/>
            <a:ext cx="2057400" cy="533400"/>
          </a:xfrm>
          <a:prstGeom prst="rect">
            <a:avLst/>
          </a:prstGeom>
          <a:solidFill>
            <a:srgbClr val="0066CC"/>
          </a:solidFill>
          <a:ln w="9525">
            <a:solidFill>
              <a:schemeClr val="tx1"/>
            </a:solidFill>
            <a:miter lim="800000"/>
            <a:headEnd/>
            <a:tailEnd/>
          </a:ln>
          <a:effectLst/>
        </p:spPr>
        <p:txBody>
          <a:bodyPr wrap="none" anchor="ctr"/>
          <a:lstStyle/>
          <a:p>
            <a:pPr algn="ctr" eaLnBrk="1" hangingPunct="1"/>
            <a:r>
              <a:rPr lang="fr-FR" altLang="fr-FR">
                <a:solidFill>
                  <a:srgbClr val="FF6600"/>
                </a:solidFill>
              </a:rPr>
              <a:t>chromosphère</a:t>
            </a:r>
          </a:p>
        </p:txBody>
      </p:sp>
      <p:sp>
        <p:nvSpPr>
          <p:cNvPr id="55307" name="Rectangle 11"/>
          <p:cNvSpPr>
            <a:spLocks noChangeArrowheads="1"/>
          </p:cNvSpPr>
          <p:nvPr/>
        </p:nvSpPr>
        <p:spPr bwMode="auto">
          <a:xfrm>
            <a:off x="990600" y="6019800"/>
            <a:ext cx="1447800" cy="533400"/>
          </a:xfrm>
          <a:prstGeom prst="rect">
            <a:avLst/>
          </a:prstGeom>
          <a:solidFill>
            <a:srgbClr val="0066CC"/>
          </a:solidFill>
          <a:ln w="9525">
            <a:solidFill>
              <a:schemeClr val="tx1"/>
            </a:solidFill>
            <a:miter lim="800000"/>
            <a:headEnd/>
            <a:tailEnd/>
          </a:ln>
          <a:effectLst/>
        </p:spPr>
        <p:txBody>
          <a:bodyPr wrap="none" anchor="ctr"/>
          <a:lstStyle/>
          <a:p>
            <a:pPr algn="ctr" eaLnBrk="1" hangingPunct="1"/>
            <a:r>
              <a:rPr lang="fr-FR" altLang="fr-FR">
                <a:solidFill>
                  <a:srgbClr val="FF6600"/>
                </a:solidFill>
              </a:rPr>
              <a:t>filament</a:t>
            </a:r>
          </a:p>
        </p:txBody>
      </p:sp>
      <p:sp>
        <p:nvSpPr>
          <p:cNvPr id="55308" name="Rectangle 12"/>
          <p:cNvSpPr>
            <a:spLocks noChangeArrowheads="1"/>
          </p:cNvSpPr>
          <p:nvPr/>
        </p:nvSpPr>
        <p:spPr bwMode="auto">
          <a:xfrm>
            <a:off x="3048000" y="6477000"/>
            <a:ext cx="2057400" cy="381000"/>
          </a:xfrm>
          <a:prstGeom prst="rect">
            <a:avLst/>
          </a:prstGeom>
          <a:solidFill>
            <a:srgbClr val="0066CC"/>
          </a:solidFill>
          <a:ln w="9525">
            <a:solidFill>
              <a:schemeClr val="tx1"/>
            </a:solidFill>
            <a:miter lim="800000"/>
            <a:headEnd/>
            <a:tailEnd/>
          </a:ln>
          <a:effectLst/>
        </p:spPr>
        <p:txBody>
          <a:bodyPr wrap="none" anchor="ctr"/>
          <a:lstStyle/>
          <a:p>
            <a:pPr algn="ctr" eaLnBrk="1" hangingPunct="1"/>
            <a:r>
              <a:rPr lang="fr-FR" altLang="fr-FR">
                <a:solidFill>
                  <a:srgbClr val="FF6600"/>
                </a:solidFill>
              </a:rPr>
              <a:t>trou coronal</a:t>
            </a: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pic>
        <p:nvPicPr>
          <p:cNvPr id="8" name="Image 1"/>
          <p:cNvPicPr>
            <a:picLocks noChangeAspect="1"/>
          </p:cNvPicPr>
          <p:nvPr/>
        </p:nvPicPr>
        <p:blipFill>
          <a:blip r:embed="rId4" cstate="print"/>
          <a:srcRect b="54123"/>
          <a:stretch>
            <a:fillRect/>
          </a:stretch>
        </p:blipFill>
        <p:spPr bwMode="auto">
          <a:xfrm>
            <a:off x="1115616" y="980728"/>
            <a:ext cx="6894537" cy="4464496"/>
          </a:xfrm>
          <a:prstGeom prst="rect">
            <a:avLst/>
          </a:prstGeom>
          <a:noFill/>
          <a:ln w="9525">
            <a:noFill/>
            <a:miter lim="800000"/>
            <a:headEnd/>
            <a:tailEnd/>
          </a:ln>
        </p:spPr>
      </p:pic>
      <p:sp>
        <p:nvSpPr>
          <p:cNvPr id="10" name="Rectangle 9"/>
          <p:cNvSpPr/>
          <p:nvPr/>
        </p:nvSpPr>
        <p:spPr>
          <a:xfrm>
            <a:off x="1259632" y="4797152"/>
            <a:ext cx="6696744" cy="5040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altLang="fr-FR" sz="1400" b="1" dirty="0" smtClean="0">
                <a:solidFill>
                  <a:schemeClr val="tx1"/>
                </a:solidFill>
                <a:latin typeface="Symbol" pitchFamily="18" charset="2"/>
              </a:rPr>
              <a:t>W</a:t>
            </a:r>
            <a:r>
              <a:rPr lang="fr-FR" altLang="fr-FR" sz="1400" b="1" baseline="-25000" dirty="0" smtClean="0">
                <a:solidFill>
                  <a:schemeClr val="tx1"/>
                </a:solidFill>
              </a:rPr>
              <a:t>DM</a:t>
            </a:r>
            <a:r>
              <a:rPr lang="fr-FR" altLang="fr-FR" sz="1400" b="1" dirty="0" smtClean="0">
                <a:solidFill>
                  <a:schemeClr val="tx1"/>
                </a:solidFill>
              </a:rPr>
              <a:t> ~ 5 </a:t>
            </a:r>
            <a:r>
              <a:rPr lang="fr-FR" altLang="fr-FR" sz="1400" b="1" dirty="0" smtClean="0">
                <a:solidFill>
                  <a:schemeClr val="tx1"/>
                </a:solidFill>
                <a:latin typeface="Symbol" pitchFamily="18" charset="2"/>
              </a:rPr>
              <a:t>W</a:t>
            </a:r>
            <a:r>
              <a:rPr lang="fr-FR" altLang="fr-FR" sz="1400" b="1" baseline="-25000" dirty="0" smtClean="0">
                <a:solidFill>
                  <a:schemeClr val="tx1"/>
                </a:solidFill>
              </a:rPr>
              <a:t>VM</a:t>
            </a:r>
            <a:r>
              <a:rPr lang="fr-FR" altLang="fr-FR" sz="1400" b="1" dirty="0" smtClean="0">
                <a:solidFill>
                  <a:schemeClr val="tx1"/>
                </a:solidFill>
              </a:rPr>
              <a:t>    (VM ~ matière visible, approximativement matière baryonique)</a:t>
            </a:r>
          </a:p>
          <a:p>
            <a:r>
              <a:rPr lang="fr-FR" altLang="fr-FR" sz="1400" b="1" dirty="0" smtClean="0">
                <a:solidFill>
                  <a:schemeClr val="tx1"/>
                </a:solidFill>
              </a:rPr>
              <a:t>Nombres de particules semblables mais masse DM &gt; masse VM (1-15 </a:t>
            </a:r>
            <a:r>
              <a:rPr lang="fr-FR" altLang="fr-FR" sz="1400" b="1" dirty="0" err="1" smtClean="0">
                <a:solidFill>
                  <a:schemeClr val="tx1"/>
                </a:solidFill>
              </a:rPr>
              <a:t>GeV</a:t>
            </a:r>
            <a:r>
              <a:rPr lang="fr-FR" altLang="fr-FR" sz="1400" b="1" dirty="0" smtClean="0">
                <a:solidFill>
                  <a:schemeClr val="tx1"/>
                </a:solidFill>
              </a:rPr>
              <a:t>)</a:t>
            </a:r>
            <a:endParaRPr lang="fr-FR" altLang="fr-FR" sz="1400" b="1" dirty="0">
              <a:solidFill>
                <a:schemeClr val="tx1"/>
              </a:solidFill>
            </a:endParaRPr>
          </a:p>
        </p:txBody>
      </p:sp>
    </p:spTree>
    <p:extLst>
      <p:ext uri="{BB962C8B-B14F-4D97-AF65-F5344CB8AC3E}">
        <p14:creationId xmlns:p14="http://schemas.microsoft.com/office/powerpoint/2010/main" xmlns="" val="2110698847"/>
      </p:ext>
    </p:extLst>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pic>
        <p:nvPicPr>
          <p:cNvPr id="5" name="Picture 2" descr="C:\Users\Sylvie\Desktop\Captureplanck PwS.JPG"/>
          <p:cNvPicPr>
            <a:picLocks noChangeAspect="1" noChangeArrowheads="1"/>
          </p:cNvPicPr>
          <p:nvPr/>
        </p:nvPicPr>
        <p:blipFill>
          <a:blip r:embed="rId4" cstate="print"/>
          <a:srcRect l="2564" t="6283" r="3846" b="5749"/>
          <a:stretch>
            <a:fillRect/>
          </a:stretch>
        </p:blipFill>
        <p:spPr bwMode="auto">
          <a:xfrm>
            <a:off x="4860032" y="3933056"/>
            <a:ext cx="4176464" cy="2444326"/>
          </a:xfrm>
          <a:prstGeom prst="rect">
            <a:avLst/>
          </a:prstGeom>
          <a:noFill/>
        </p:spPr>
      </p:pic>
      <p:grpSp>
        <p:nvGrpSpPr>
          <p:cNvPr id="2" name="Groupe 7"/>
          <p:cNvGrpSpPr/>
          <p:nvPr/>
        </p:nvGrpSpPr>
        <p:grpSpPr>
          <a:xfrm>
            <a:off x="4860032" y="476672"/>
            <a:ext cx="4176464" cy="3240360"/>
            <a:chOff x="1891974" y="534629"/>
            <a:chExt cx="5848378" cy="5270635"/>
          </a:xfrm>
        </p:grpSpPr>
        <p:pic>
          <p:nvPicPr>
            <p:cNvPr id="9" name="Image 8" descr="schema.JPG"/>
            <p:cNvPicPr>
              <a:picLocks noChangeAspect="1"/>
            </p:cNvPicPr>
            <p:nvPr/>
          </p:nvPicPr>
          <p:blipFill>
            <a:blip r:embed="rId5" cstate="print"/>
            <a:srcRect b="1348"/>
            <a:stretch>
              <a:fillRect/>
            </a:stretch>
          </p:blipFill>
          <p:spPr>
            <a:xfrm>
              <a:off x="1891974" y="534629"/>
              <a:ext cx="5848378" cy="5270635"/>
            </a:xfrm>
            <a:prstGeom prst="rect">
              <a:avLst/>
            </a:prstGeom>
          </p:spPr>
        </p:pic>
        <p:sp>
          <p:nvSpPr>
            <p:cNvPr id="10" name="ZoneTexte 9"/>
            <p:cNvSpPr txBox="1"/>
            <p:nvPr/>
          </p:nvSpPr>
          <p:spPr>
            <a:xfrm>
              <a:off x="2483768" y="3284984"/>
              <a:ext cx="671979" cy="276999"/>
            </a:xfrm>
            <a:prstGeom prst="rect">
              <a:avLst/>
            </a:prstGeom>
            <a:noFill/>
          </p:spPr>
          <p:txBody>
            <a:bodyPr wrap="none" rtlCol="0">
              <a:spAutoFit/>
            </a:bodyPr>
            <a:lstStyle/>
            <a:p>
              <a:r>
                <a:rPr lang="fr-FR" sz="1200" dirty="0" smtClean="0">
                  <a:solidFill>
                    <a:srgbClr val="7030A0"/>
                  </a:solidFill>
                </a:rPr>
                <a:t>baryons</a:t>
              </a:r>
              <a:endParaRPr lang="fr-FR" sz="1200" dirty="0">
                <a:solidFill>
                  <a:srgbClr val="7030A0"/>
                </a:solidFill>
              </a:endParaRPr>
            </a:p>
          </p:txBody>
        </p:sp>
      </p:grpSp>
      <p:pic>
        <p:nvPicPr>
          <p:cNvPr id="11" name="Image 10" descr="axe temps.JPG"/>
          <p:cNvPicPr>
            <a:picLocks noChangeAspect="1"/>
          </p:cNvPicPr>
          <p:nvPr/>
        </p:nvPicPr>
        <p:blipFill>
          <a:blip r:embed="rId6" cstate="print"/>
          <a:srcRect l="1683" t="1210"/>
          <a:stretch>
            <a:fillRect/>
          </a:stretch>
        </p:blipFill>
        <p:spPr>
          <a:xfrm>
            <a:off x="179512" y="476672"/>
            <a:ext cx="4536504" cy="5878501"/>
          </a:xfrm>
          <a:prstGeom prst="rect">
            <a:avLst/>
          </a:prstGeom>
          <a:ln w="28575">
            <a:solidFill>
              <a:schemeClr val="accent2">
                <a:lumMod val="40000"/>
                <a:lumOff val="60000"/>
              </a:schemeClr>
            </a:solidFill>
          </a:ln>
        </p:spPr>
      </p:pic>
    </p:spTree>
    <p:extLst>
      <p:ext uri="{BB962C8B-B14F-4D97-AF65-F5344CB8AC3E}">
        <p14:creationId xmlns:p14="http://schemas.microsoft.com/office/powerpoint/2010/main" xmlns="" val="2110698847"/>
      </p:ext>
    </p:extLst>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27682" name="Picture 2" descr="C:\Users\Sylvie\Desktop\Fleurance2015\CaptureBBN.JPG"/>
          <p:cNvPicPr>
            <a:picLocks noChangeAspect="1" noChangeArrowheads="1"/>
          </p:cNvPicPr>
          <p:nvPr/>
        </p:nvPicPr>
        <p:blipFill>
          <a:blip r:embed="rId2" cstate="print"/>
          <a:srcRect/>
          <a:stretch>
            <a:fillRect/>
          </a:stretch>
        </p:blipFill>
        <p:spPr bwMode="auto">
          <a:xfrm>
            <a:off x="2236950" y="882000"/>
            <a:ext cx="4999345" cy="4779248"/>
          </a:xfrm>
          <a:prstGeom prst="rect">
            <a:avLst/>
          </a:prstGeom>
          <a:noFill/>
        </p:spPr>
      </p:pic>
    </p:spTree>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Connecteur droit 11"/>
          <p:cNvCxnSpPr/>
          <p:nvPr/>
        </p:nvCxnSpPr>
        <p:spPr>
          <a:xfrm>
            <a:off x="2411760" y="4149080"/>
            <a:ext cx="21602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1" name="Picture 4" descr="http://www.nasa.gov/sites/default/files/styles/full_width_feature/public/thumbnails/image/hubble_friday_05292015.jpg?itok=BQkNP31S"/>
          <p:cNvPicPr>
            <a:picLocks noChangeAspect="1" noChangeArrowheads="1"/>
          </p:cNvPicPr>
          <p:nvPr/>
        </p:nvPicPr>
        <p:blipFill>
          <a:blip r:embed="rId3" cstate="print"/>
          <a:srcRect l="47355" t="58528"/>
          <a:stretch>
            <a:fillRect/>
          </a:stretch>
        </p:blipFill>
        <p:spPr bwMode="auto">
          <a:xfrm>
            <a:off x="0" y="19427"/>
            <a:ext cx="9144000" cy="6838573"/>
          </a:xfrm>
          <a:prstGeom prst="rect">
            <a:avLst/>
          </a:prstGeom>
          <a:noFill/>
        </p:spPr>
      </p:pic>
      <p:sp>
        <p:nvSpPr>
          <p:cNvPr id="13" name="ZoneTexte 12"/>
          <p:cNvSpPr txBox="1"/>
          <p:nvPr/>
        </p:nvSpPr>
        <p:spPr>
          <a:xfrm>
            <a:off x="539552" y="692696"/>
            <a:ext cx="8820472" cy="954107"/>
          </a:xfrm>
          <a:prstGeom prst="rect">
            <a:avLst/>
          </a:prstGeom>
          <a:noFill/>
        </p:spPr>
        <p:txBody>
          <a:bodyPr wrap="square" rtlCol="0">
            <a:spAutoFit/>
          </a:bodyPr>
          <a:lstStyle/>
          <a:p>
            <a:r>
              <a:rPr lang="fr-FR" sz="3200" b="1" dirty="0" smtClean="0">
                <a:solidFill>
                  <a:schemeClr val="bg1"/>
                </a:solidFill>
              </a:rPr>
              <a:t>Quelle sorte de matière noire?  </a:t>
            </a:r>
            <a:r>
              <a:rPr lang="fr-FR" b="1" dirty="0" smtClean="0">
                <a:solidFill>
                  <a:schemeClr val="bg1"/>
                </a:solidFill>
              </a:rPr>
              <a:t>WIMPS?</a:t>
            </a:r>
          </a:p>
          <a:p>
            <a:r>
              <a:rPr lang="fr-FR" b="1" dirty="0" smtClean="0">
                <a:solidFill>
                  <a:schemeClr val="bg1"/>
                </a:solidFill>
              </a:rPr>
              <a:t> </a:t>
            </a:r>
            <a:r>
              <a:rPr lang="fr-FR" sz="1600" dirty="0" smtClean="0">
                <a:solidFill>
                  <a:schemeClr val="bg1"/>
                </a:solidFill>
              </a:rPr>
              <a:t>(</a:t>
            </a:r>
            <a:r>
              <a:rPr lang="fr-FR" sz="1600" dirty="0" err="1" smtClean="0">
                <a:solidFill>
                  <a:schemeClr val="bg1"/>
                </a:solidFill>
              </a:rPr>
              <a:t>Weakly</a:t>
            </a:r>
            <a:r>
              <a:rPr lang="fr-FR" sz="1600" dirty="0" smtClean="0">
                <a:solidFill>
                  <a:schemeClr val="bg1"/>
                </a:solidFill>
              </a:rPr>
              <a:t> Interactive Massive </a:t>
            </a:r>
            <a:r>
              <a:rPr lang="fr-FR" sz="1600" dirty="0" err="1" smtClean="0">
                <a:solidFill>
                  <a:schemeClr val="bg1"/>
                </a:solidFill>
              </a:rPr>
              <a:t>particles</a:t>
            </a:r>
            <a:r>
              <a:rPr lang="fr-FR" sz="1600" dirty="0" smtClean="0">
                <a:solidFill>
                  <a:schemeClr val="bg1"/>
                </a:solidFill>
              </a:rPr>
              <a:t>)</a:t>
            </a:r>
            <a:endParaRPr lang="fr-FR" sz="1600" dirty="0">
              <a:solidFill>
                <a:schemeClr val="bg1"/>
              </a:solidFill>
            </a:endParaRPr>
          </a:p>
        </p:txBody>
      </p:sp>
      <p:sp>
        <p:nvSpPr>
          <p:cNvPr id="14" name="ZoneTexte 2"/>
          <p:cNvSpPr txBox="1">
            <a:spLocks noChangeArrowheads="1"/>
          </p:cNvSpPr>
          <p:nvPr/>
        </p:nvSpPr>
        <p:spPr bwMode="auto">
          <a:xfrm>
            <a:off x="577892" y="2196733"/>
            <a:ext cx="8026556" cy="800219"/>
          </a:xfrm>
          <a:prstGeom prst="rect">
            <a:avLst/>
          </a:prstGeom>
          <a:noFill/>
          <a:ln w="9525">
            <a:noFill/>
            <a:miter lim="800000"/>
            <a:headEnd/>
            <a:tailEnd/>
          </a:ln>
        </p:spPr>
        <p:txBody>
          <a:bodyPr wrap="none">
            <a:spAutoFit/>
          </a:bodyPr>
          <a:lstStyle/>
          <a:p>
            <a:r>
              <a:rPr lang="fr-FR" altLang="fr-FR" b="1" dirty="0" smtClean="0">
                <a:solidFill>
                  <a:schemeClr val="bg1"/>
                </a:solidFill>
              </a:rPr>
              <a:t>Idée nouvelle : </a:t>
            </a:r>
            <a:r>
              <a:rPr lang="fr-FR" altLang="fr-FR" sz="2800" b="1" dirty="0" err="1" smtClean="0">
                <a:solidFill>
                  <a:schemeClr val="bg1"/>
                </a:solidFill>
              </a:rPr>
              <a:t>Asymmetric</a:t>
            </a:r>
            <a:r>
              <a:rPr lang="fr-FR" altLang="fr-FR" sz="2800" b="1" dirty="0" smtClean="0">
                <a:solidFill>
                  <a:schemeClr val="bg1"/>
                </a:solidFill>
              </a:rPr>
              <a:t> </a:t>
            </a:r>
            <a:r>
              <a:rPr lang="fr-FR" altLang="fr-FR" sz="2800" b="1" dirty="0" err="1">
                <a:solidFill>
                  <a:schemeClr val="bg1"/>
                </a:solidFill>
              </a:rPr>
              <a:t>Dark</a:t>
            </a:r>
            <a:r>
              <a:rPr lang="fr-FR" altLang="fr-FR" sz="2800" b="1" dirty="0">
                <a:solidFill>
                  <a:schemeClr val="bg1"/>
                </a:solidFill>
              </a:rPr>
              <a:t> </a:t>
            </a:r>
            <a:r>
              <a:rPr lang="fr-FR" altLang="fr-FR" sz="2800" b="1" dirty="0" err="1">
                <a:solidFill>
                  <a:schemeClr val="bg1"/>
                </a:solidFill>
              </a:rPr>
              <a:t>Matter</a:t>
            </a:r>
            <a:r>
              <a:rPr lang="fr-FR" altLang="fr-FR" sz="2800" b="1" dirty="0">
                <a:solidFill>
                  <a:schemeClr val="bg1"/>
                </a:solidFill>
              </a:rPr>
              <a:t> (ADM</a:t>
            </a:r>
            <a:r>
              <a:rPr lang="fr-FR" altLang="fr-FR" sz="2800" b="1" dirty="0" smtClean="0">
                <a:solidFill>
                  <a:schemeClr val="bg1"/>
                </a:solidFill>
              </a:rPr>
              <a:t>)</a:t>
            </a:r>
          </a:p>
          <a:p>
            <a:r>
              <a:rPr lang="fr-FR" altLang="fr-FR" sz="1800" dirty="0" smtClean="0">
                <a:solidFill>
                  <a:schemeClr val="bg1"/>
                </a:solidFill>
              </a:rPr>
              <a:t>retour à l’Univers primordial: annihilation matière-antimatière – théorie de Sakharov</a:t>
            </a:r>
            <a:endParaRPr lang="fr-FR" altLang="fr-FR" sz="1800" dirty="0">
              <a:solidFill>
                <a:schemeClr val="bg1"/>
              </a:solidFill>
            </a:endParaRPr>
          </a:p>
        </p:txBody>
      </p:sp>
      <p:sp>
        <p:nvSpPr>
          <p:cNvPr id="16" name="ZoneTexte 2"/>
          <p:cNvSpPr txBox="1">
            <a:spLocks noChangeArrowheads="1"/>
          </p:cNvSpPr>
          <p:nvPr/>
        </p:nvSpPr>
        <p:spPr bwMode="auto">
          <a:xfrm>
            <a:off x="467544" y="3410416"/>
            <a:ext cx="8450070" cy="738664"/>
          </a:xfrm>
          <a:prstGeom prst="rect">
            <a:avLst/>
          </a:prstGeom>
          <a:noFill/>
          <a:ln w="9525">
            <a:noFill/>
            <a:miter lim="800000"/>
            <a:headEnd/>
            <a:tailEnd/>
          </a:ln>
        </p:spPr>
        <p:txBody>
          <a:bodyPr wrap="none">
            <a:spAutoFit/>
          </a:bodyPr>
          <a:lstStyle/>
          <a:p>
            <a:r>
              <a:rPr lang="fr-FR" altLang="fr-FR" b="1" dirty="0" err="1" smtClean="0">
                <a:solidFill>
                  <a:schemeClr val="bg1"/>
                </a:solidFill>
              </a:rPr>
              <a:t>Asymmétrie</a:t>
            </a:r>
            <a:r>
              <a:rPr lang="fr-FR" altLang="fr-FR" b="1" dirty="0" smtClean="0">
                <a:solidFill>
                  <a:schemeClr val="bg1"/>
                </a:solidFill>
              </a:rPr>
              <a:t> B B sous diverses formes possibles:</a:t>
            </a:r>
          </a:p>
          <a:p>
            <a:r>
              <a:rPr lang="fr-FR" altLang="fr-FR" sz="1800" b="1" dirty="0" smtClean="0">
                <a:solidFill>
                  <a:schemeClr val="bg1"/>
                </a:solidFill>
              </a:rPr>
              <a:t>dans la matière baryonique, dans la matière noire, dans une combinaison des deux…</a:t>
            </a:r>
            <a:endParaRPr lang="fr-FR" altLang="fr-FR" sz="1800" dirty="0">
              <a:solidFill>
                <a:schemeClr val="bg1"/>
              </a:solidFill>
            </a:endParaRPr>
          </a:p>
        </p:txBody>
      </p:sp>
      <p:sp>
        <p:nvSpPr>
          <p:cNvPr id="17" name="Rectangle 16"/>
          <p:cNvSpPr/>
          <p:nvPr/>
        </p:nvSpPr>
        <p:spPr>
          <a:xfrm>
            <a:off x="467544" y="4509120"/>
            <a:ext cx="9217024" cy="1015663"/>
          </a:xfrm>
          <a:prstGeom prst="rect">
            <a:avLst/>
          </a:prstGeom>
        </p:spPr>
        <p:txBody>
          <a:bodyPr wrap="square">
            <a:spAutoFit/>
          </a:bodyPr>
          <a:lstStyle/>
          <a:p>
            <a:r>
              <a:rPr lang="fr-FR" altLang="fr-FR" sz="2000" b="1" dirty="0" smtClean="0">
                <a:solidFill>
                  <a:schemeClr val="bg1"/>
                </a:solidFill>
              </a:rPr>
              <a:t>Idées:</a:t>
            </a:r>
          </a:p>
          <a:p>
            <a:r>
              <a:rPr lang="fr-FR" altLang="fr-FR" sz="2000" b="1" dirty="0" smtClean="0">
                <a:solidFill>
                  <a:schemeClr val="bg1"/>
                </a:solidFill>
              </a:rPr>
              <a:t>Comportement des particules noires semblable à celles des particules visibles</a:t>
            </a:r>
          </a:p>
          <a:p>
            <a:r>
              <a:rPr lang="fr-FR" altLang="fr-FR" sz="2000" b="1" dirty="0" smtClean="0">
                <a:solidFill>
                  <a:schemeClr val="bg1"/>
                </a:solidFill>
              </a:rPr>
              <a:t>Organisation de la complexité, existence d’un photon noir massif ou non ?</a:t>
            </a:r>
            <a:endParaRPr lang="fr-FR" sz="2000" b="1" dirty="0"/>
          </a:p>
        </p:txBody>
      </p:sp>
      <p:cxnSp>
        <p:nvCxnSpPr>
          <p:cNvPr id="18" name="Connecteur droit 17"/>
          <p:cNvCxnSpPr/>
          <p:nvPr/>
        </p:nvCxnSpPr>
        <p:spPr>
          <a:xfrm>
            <a:off x="2483768" y="3429000"/>
            <a:ext cx="14401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2110698847"/>
      </p:ext>
    </p:extLst>
  </p:cSld>
  <p:clrMapOvr>
    <a:masterClrMapping/>
  </p:clrMapOv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Connecteur droit 11"/>
          <p:cNvCxnSpPr/>
          <p:nvPr/>
        </p:nvCxnSpPr>
        <p:spPr>
          <a:xfrm>
            <a:off x="2411760" y="4149080"/>
            <a:ext cx="21602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1" name="Picture 4" descr="http://www.nasa.gov/sites/default/files/styles/full_width_feature/public/thumbnails/image/hubble_friday_05292015.jpg?itok=BQkNP31S"/>
          <p:cNvPicPr>
            <a:picLocks noChangeAspect="1" noChangeArrowheads="1"/>
          </p:cNvPicPr>
          <p:nvPr/>
        </p:nvPicPr>
        <p:blipFill>
          <a:blip r:embed="rId3" cstate="print"/>
          <a:srcRect l="47355" t="58528"/>
          <a:stretch>
            <a:fillRect/>
          </a:stretch>
        </p:blipFill>
        <p:spPr bwMode="auto">
          <a:xfrm>
            <a:off x="0" y="19427"/>
            <a:ext cx="9144000" cy="6838573"/>
          </a:xfrm>
          <a:prstGeom prst="rect">
            <a:avLst/>
          </a:prstGeom>
          <a:noFill/>
        </p:spPr>
      </p:pic>
      <p:cxnSp>
        <p:nvCxnSpPr>
          <p:cNvPr id="18" name="Connecteur droit 17"/>
          <p:cNvCxnSpPr/>
          <p:nvPr/>
        </p:nvCxnSpPr>
        <p:spPr>
          <a:xfrm>
            <a:off x="2555776" y="3212976"/>
            <a:ext cx="14401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9" name="ZoneTexte 1"/>
          <p:cNvSpPr txBox="1">
            <a:spLocks noChangeArrowheads="1"/>
          </p:cNvSpPr>
          <p:nvPr/>
        </p:nvSpPr>
        <p:spPr bwMode="auto">
          <a:xfrm>
            <a:off x="251520" y="4077072"/>
            <a:ext cx="8856984" cy="2492990"/>
          </a:xfrm>
          <a:prstGeom prst="rect">
            <a:avLst/>
          </a:prstGeom>
          <a:noFill/>
          <a:ln w="9525">
            <a:noFill/>
            <a:miter lim="800000"/>
            <a:headEnd/>
            <a:tailEnd/>
          </a:ln>
        </p:spPr>
        <p:txBody>
          <a:bodyPr wrap="square">
            <a:spAutoFit/>
          </a:bodyPr>
          <a:lstStyle/>
          <a:p>
            <a:r>
              <a:rPr lang="fr-FR" altLang="fr-FR" sz="2800" b="1" dirty="0" smtClean="0">
                <a:solidFill>
                  <a:schemeClr val="bg1"/>
                </a:solidFill>
              </a:rPr>
              <a:t>Questions importantes </a:t>
            </a:r>
          </a:p>
          <a:p>
            <a:endParaRPr lang="fr-FR" altLang="fr-FR" sz="2800" b="1" dirty="0" smtClean="0">
              <a:solidFill>
                <a:schemeClr val="bg1"/>
              </a:solidFill>
            </a:endParaRPr>
          </a:p>
          <a:p>
            <a:r>
              <a:rPr lang="fr-FR" altLang="fr-FR" sz="2000" b="1" dirty="0" smtClean="0">
                <a:solidFill>
                  <a:schemeClr val="bg1"/>
                </a:solidFill>
              </a:rPr>
              <a:t>pour étudier le </a:t>
            </a:r>
            <a:r>
              <a:rPr lang="fr-FR" altLang="fr-FR" sz="2000" b="1" dirty="0">
                <a:solidFill>
                  <a:schemeClr val="bg1"/>
                </a:solidFill>
              </a:rPr>
              <a:t>comportement de la matière noire </a:t>
            </a:r>
            <a:r>
              <a:rPr lang="fr-FR" altLang="fr-FR" sz="2000" b="1" dirty="0" smtClean="0">
                <a:solidFill>
                  <a:schemeClr val="bg1"/>
                </a:solidFill>
              </a:rPr>
              <a:t> dans </a:t>
            </a:r>
            <a:r>
              <a:rPr lang="fr-FR" altLang="fr-FR" sz="2000" b="1" dirty="0">
                <a:solidFill>
                  <a:schemeClr val="bg1"/>
                </a:solidFill>
              </a:rPr>
              <a:t>le Soleil </a:t>
            </a:r>
            <a:r>
              <a:rPr lang="fr-FR" altLang="fr-FR" sz="2000" b="1" dirty="0" smtClean="0">
                <a:solidFill>
                  <a:schemeClr val="bg1"/>
                </a:solidFill>
              </a:rPr>
              <a:t> et </a:t>
            </a:r>
            <a:r>
              <a:rPr lang="fr-FR" altLang="fr-FR" sz="2000" b="1" dirty="0">
                <a:solidFill>
                  <a:schemeClr val="bg1"/>
                </a:solidFill>
              </a:rPr>
              <a:t>les </a:t>
            </a:r>
            <a:r>
              <a:rPr lang="fr-FR" altLang="fr-FR" sz="2000" b="1" dirty="0" smtClean="0">
                <a:solidFill>
                  <a:schemeClr val="bg1"/>
                </a:solidFill>
              </a:rPr>
              <a:t>étoiles :</a:t>
            </a:r>
          </a:p>
          <a:p>
            <a:endParaRPr lang="fr-FR" altLang="fr-FR" sz="2000" b="1" dirty="0">
              <a:solidFill>
                <a:schemeClr val="bg1"/>
              </a:solidFill>
            </a:endParaRPr>
          </a:p>
          <a:p>
            <a:r>
              <a:rPr lang="fr-FR" altLang="fr-FR" sz="2000" b="1" dirty="0" smtClean="0">
                <a:solidFill>
                  <a:schemeClr val="bg1"/>
                </a:solidFill>
              </a:rPr>
              <a:t>Probabilités de collision DM-DM </a:t>
            </a:r>
            <a:r>
              <a:rPr lang="fr-FR" altLang="fr-FR" sz="2000" b="1" dirty="0">
                <a:solidFill>
                  <a:schemeClr val="bg1"/>
                </a:solidFill>
              </a:rPr>
              <a:t>et DM-VM</a:t>
            </a:r>
          </a:p>
          <a:p>
            <a:endParaRPr lang="fr-FR" altLang="fr-FR" sz="2000" b="1" dirty="0">
              <a:solidFill>
                <a:schemeClr val="bg1"/>
              </a:solidFill>
            </a:endParaRPr>
          </a:p>
          <a:p>
            <a:r>
              <a:rPr lang="fr-FR" altLang="fr-FR" sz="2000" b="1" dirty="0" smtClean="0">
                <a:solidFill>
                  <a:schemeClr val="bg1"/>
                </a:solidFill>
              </a:rPr>
              <a:t>Structure des particules noires, magnétisme…</a:t>
            </a:r>
            <a:endParaRPr lang="fr-FR" altLang="fr-FR" sz="2000" b="1" dirty="0">
              <a:solidFill>
                <a:schemeClr val="bg1"/>
              </a:solidFill>
            </a:endParaRPr>
          </a:p>
        </p:txBody>
      </p:sp>
      <p:pic>
        <p:nvPicPr>
          <p:cNvPr id="7" name="Picture 4" descr="http://tsipc.net/zeitgeist/soleil.jpg"/>
          <p:cNvPicPr>
            <a:picLocks noChangeAspect="1" noChangeArrowheads="1"/>
          </p:cNvPicPr>
          <p:nvPr/>
        </p:nvPicPr>
        <p:blipFill>
          <a:blip r:embed="rId4" cstate="print"/>
          <a:srcRect/>
          <a:stretch>
            <a:fillRect/>
          </a:stretch>
        </p:blipFill>
        <p:spPr bwMode="auto">
          <a:xfrm>
            <a:off x="5220072" y="692696"/>
            <a:ext cx="3267794" cy="3267794"/>
          </a:xfrm>
          <a:prstGeom prst="rect">
            <a:avLst/>
          </a:prstGeom>
          <a:noFill/>
        </p:spPr>
      </p:pic>
    </p:spTree>
    <p:extLst>
      <p:ext uri="{BB962C8B-B14F-4D97-AF65-F5344CB8AC3E}">
        <p14:creationId xmlns:p14="http://schemas.microsoft.com/office/powerpoint/2010/main" xmlns="" val="2110698847"/>
      </p:ext>
    </p:extLst>
  </p:cSld>
  <p:clrMapOvr>
    <a:masterClrMapping/>
  </p:clrMapOv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Connecteur droit 11"/>
          <p:cNvCxnSpPr/>
          <p:nvPr/>
        </p:nvCxnSpPr>
        <p:spPr>
          <a:xfrm>
            <a:off x="2411760" y="4149080"/>
            <a:ext cx="21602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1" name="Picture 4" descr="http://www.nasa.gov/sites/default/files/styles/full_width_feature/public/thumbnails/image/hubble_friday_05292015.jpg?itok=BQkNP31S"/>
          <p:cNvPicPr>
            <a:picLocks noChangeAspect="1" noChangeArrowheads="1"/>
          </p:cNvPicPr>
          <p:nvPr/>
        </p:nvPicPr>
        <p:blipFill>
          <a:blip r:embed="rId3" cstate="print"/>
          <a:srcRect l="47355" t="58528"/>
          <a:stretch>
            <a:fillRect/>
          </a:stretch>
        </p:blipFill>
        <p:spPr bwMode="auto">
          <a:xfrm>
            <a:off x="0" y="19427"/>
            <a:ext cx="9144000" cy="6838573"/>
          </a:xfrm>
          <a:prstGeom prst="rect">
            <a:avLst/>
          </a:prstGeom>
          <a:noFill/>
        </p:spPr>
      </p:pic>
      <p:pic>
        <p:nvPicPr>
          <p:cNvPr id="6" name="Image 3"/>
          <p:cNvPicPr>
            <a:picLocks noChangeAspect="1"/>
          </p:cNvPicPr>
          <p:nvPr/>
        </p:nvPicPr>
        <p:blipFill>
          <a:blip r:embed="rId4" cstate="print"/>
          <a:srcRect l="1723" b="42063"/>
          <a:stretch>
            <a:fillRect/>
          </a:stretch>
        </p:blipFill>
        <p:spPr bwMode="auto">
          <a:xfrm>
            <a:off x="251520" y="548680"/>
            <a:ext cx="3672408" cy="2426142"/>
          </a:xfrm>
          <a:prstGeom prst="rect">
            <a:avLst/>
          </a:prstGeom>
          <a:noFill/>
          <a:ln w="9525">
            <a:noFill/>
            <a:miter lim="800000"/>
            <a:headEnd/>
            <a:tailEnd/>
          </a:ln>
        </p:spPr>
      </p:pic>
      <p:pic>
        <p:nvPicPr>
          <p:cNvPr id="7" name="Image 1"/>
          <p:cNvPicPr>
            <a:picLocks noChangeAspect="1"/>
          </p:cNvPicPr>
          <p:nvPr/>
        </p:nvPicPr>
        <p:blipFill>
          <a:blip r:embed="rId5" cstate="print"/>
          <a:srcRect l="7054" r="5742" b="39069"/>
          <a:stretch>
            <a:fillRect/>
          </a:stretch>
        </p:blipFill>
        <p:spPr bwMode="auto">
          <a:xfrm>
            <a:off x="251520" y="3645024"/>
            <a:ext cx="3672408" cy="2592288"/>
          </a:xfrm>
          <a:prstGeom prst="rect">
            <a:avLst/>
          </a:prstGeom>
          <a:noFill/>
          <a:ln w="9525">
            <a:noFill/>
            <a:miter lim="800000"/>
            <a:headEnd/>
            <a:tailEnd/>
          </a:ln>
        </p:spPr>
      </p:pic>
      <p:sp>
        <p:nvSpPr>
          <p:cNvPr id="8" name="ZoneTexte 7"/>
          <p:cNvSpPr txBox="1"/>
          <p:nvPr/>
        </p:nvSpPr>
        <p:spPr>
          <a:xfrm>
            <a:off x="4283968" y="1628800"/>
            <a:ext cx="4567276" cy="2308324"/>
          </a:xfrm>
          <a:prstGeom prst="rect">
            <a:avLst/>
          </a:prstGeom>
          <a:noFill/>
        </p:spPr>
        <p:txBody>
          <a:bodyPr wrap="none" rtlCol="0">
            <a:spAutoFit/>
          </a:bodyPr>
          <a:lstStyle/>
          <a:p>
            <a:endParaRPr lang="fr-FR" b="1" dirty="0" smtClean="0">
              <a:solidFill>
                <a:schemeClr val="bg1"/>
              </a:solidFill>
            </a:endParaRPr>
          </a:p>
          <a:p>
            <a:r>
              <a:rPr lang="fr-FR" b="1" dirty="0" smtClean="0">
                <a:solidFill>
                  <a:schemeClr val="bg1"/>
                </a:solidFill>
              </a:rPr>
              <a:t>Le Soleil est tellement bien connu</a:t>
            </a:r>
          </a:p>
          <a:p>
            <a:r>
              <a:rPr lang="fr-FR" b="1" dirty="0" smtClean="0">
                <a:solidFill>
                  <a:schemeClr val="bg1"/>
                </a:solidFill>
              </a:rPr>
              <a:t>qu’il peut aider à mieux cerner</a:t>
            </a:r>
          </a:p>
          <a:p>
            <a:r>
              <a:rPr lang="fr-FR" b="1" dirty="0" smtClean="0">
                <a:solidFill>
                  <a:schemeClr val="bg1"/>
                </a:solidFill>
              </a:rPr>
              <a:t>la matière noire…</a:t>
            </a:r>
          </a:p>
          <a:p>
            <a:endParaRPr lang="fr-FR" b="1" dirty="0" smtClean="0">
              <a:solidFill>
                <a:schemeClr val="bg1"/>
              </a:solidFill>
            </a:endParaRPr>
          </a:p>
          <a:p>
            <a:r>
              <a:rPr lang="fr-FR" b="1" dirty="0" smtClean="0">
                <a:solidFill>
                  <a:schemeClr val="bg1"/>
                </a:solidFill>
              </a:rPr>
              <a:t>Recherches en cours… </a:t>
            </a:r>
            <a:endParaRPr lang="fr-FR" b="1" dirty="0">
              <a:solidFill>
                <a:schemeClr val="bg1"/>
              </a:solidFill>
            </a:endParaRPr>
          </a:p>
        </p:txBody>
      </p:sp>
      <p:sp>
        <p:nvSpPr>
          <p:cNvPr id="10" name="ZoneTexte 9"/>
          <p:cNvSpPr txBox="1"/>
          <p:nvPr/>
        </p:nvSpPr>
        <p:spPr>
          <a:xfrm>
            <a:off x="7164288" y="6309320"/>
            <a:ext cx="1401346" cy="307777"/>
          </a:xfrm>
          <a:prstGeom prst="rect">
            <a:avLst/>
          </a:prstGeom>
          <a:noFill/>
        </p:spPr>
        <p:txBody>
          <a:bodyPr wrap="none" rtlCol="0">
            <a:spAutoFit/>
          </a:bodyPr>
          <a:lstStyle/>
          <a:p>
            <a:r>
              <a:rPr lang="fr-FR" sz="1400" dirty="0" smtClean="0">
                <a:solidFill>
                  <a:schemeClr val="bg1"/>
                </a:solidFill>
              </a:rPr>
              <a:t>Lopes, </a:t>
            </a:r>
            <a:r>
              <a:rPr lang="fr-FR" sz="1400" dirty="0" err="1" smtClean="0">
                <a:solidFill>
                  <a:schemeClr val="bg1"/>
                </a:solidFill>
              </a:rPr>
              <a:t>Silk</a:t>
            </a:r>
            <a:r>
              <a:rPr lang="fr-FR" sz="1400" dirty="0" smtClean="0">
                <a:solidFill>
                  <a:schemeClr val="bg1"/>
                </a:solidFill>
              </a:rPr>
              <a:t> &amp; </a:t>
            </a:r>
            <a:r>
              <a:rPr lang="fr-FR" sz="1400" dirty="0" err="1" smtClean="0">
                <a:solidFill>
                  <a:schemeClr val="bg1"/>
                </a:solidFill>
              </a:rPr>
              <a:t>co</a:t>
            </a:r>
            <a:endParaRPr lang="fr-FR" sz="1400" dirty="0">
              <a:solidFill>
                <a:schemeClr val="bg1"/>
              </a:solidFill>
            </a:endParaRPr>
          </a:p>
        </p:txBody>
      </p:sp>
    </p:spTree>
    <p:extLst>
      <p:ext uri="{BB962C8B-B14F-4D97-AF65-F5344CB8AC3E}">
        <p14:creationId xmlns:p14="http://schemas.microsoft.com/office/powerpoint/2010/main" xmlns="" val="2110698847"/>
      </p:ext>
    </p:extLst>
  </p:cSld>
  <p:clrMapOvr>
    <a:masterClrMapping/>
  </p:clrMapOv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Image 1" descr="heic0406a1.jpg"/>
          <p:cNvPicPr>
            <a:picLocks noChangeAspect="1"/>
          </p:cNvPicPr>
          <p:nvPr/>
        </p:nvPicPr>
        <p:blipFill>
          <a:blip r:embed="rId3" cstate="print"/>
          <a:stretch>
            <a:fillRect/>
          </a:stretch>
        </p:blipFill>
        <p:spPr>
          <a:xfrm>
            <a:off x="1331640" y="0"/>
            <a:ext cx="6858000" cy="6858000"/>
          </a:xfrm>
          <a:prstGeom prst="rect">
            <a:avLst/>
          </a:prstGeom>
        </p:spPr>
      </p:pic>
    </p:spTree>
    <p:extLst>
      <p:ext uri="{BB962C8B-B14F-4D97-AF65-F5344CB8AC3E}">
        <p14:creationId xmlns:p14="http://schemas.microsoft.com/office/powerpoint/2010/main" xmlns="" val="4156627862"/>
      </p:ext>
    </p:extLst>
  </p:cSld>
  <p:clrMapOvr>
    <a:masterClrMapping/>
  </p:clrMapOv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10946" name="Picture 2" descr="http://www.nasa.gov/sites/default/files/styles/full_width_feature/public/thumbnails/image/ngc1333.jpg?itok=ZNP-ihwH"/>
          <p:cNvPicPr>
            <a:picLocks noChangeAspect="1" noChangeArrowheads="1"/>
          </p:cNvPicPr>
          <p:nvPr/>
        </p:nvPicPr>
        <p:blipFill>
          <a:blip r:embed="rId3" cstate="print"/>
          <a:srcRect/>
          <a:stretch>
            <a:fillRect/>
          </a:stretch>
        </p:blipFill>
        <p:spPr bwMode="auto">
          <a:xfrm>
            <a:off x="-324544" y="-3267744"/>
            <a:ext cx="9915525" cy="9915526"/>
          </a:xfrm>
          <a:prstGeom prst="rect">
            <a:avLst/>
          </a:prstGeom>
          <a:noFill/>
        </p:spPr>
      </p:pic>
    </p:spTree>
  </p:cSld>
  <p:clrMapOvr>
    <a:masterClrMapping/>
  </p:clrMapOv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Documents and Settings\sylvie\Mes documents\photos\Photo-naissance-adele\Photo 047.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extLst>
      <p:ext uri="{BB962C8B-B14F-4D97-AF65-F5344CB8AC3E}">
        <p14:creationId xmlns:p14="http://schemas.microsoft.com/office/powerpoint/2010/main" xmlns="" val="3830652975"/>
      </p:ext>
    </p:extLst>
  </p:cSld>
  <p:clrMapOvr>
    <a:masterClrMapping/>
  </p:clrMapOv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l="25773" t="25080" r="15350" b="5901"/>
          <a:stretch>
            <a:fillRect/>
          </a:stretch>
        </p:blipFill>
        <p:spPr bwMode="auto">
          <a:xfrm>
            <a:off x="35496" y="557030"/>
            <a:ext cx="9108504" cy="6256346"/>
          </a:xfrm>
          <a:prstGeom prst="rect">
            <a:avLst/>
          </a:prstGeom>
          <a:noFill/>
          <a:ln w="9525">
            <a:noFill/>
            <a:miter lim="800000"/>
            <a:headEnd/>
            <a:tailEnd/>
          </a:ln>
        </p:spPr>
      </p:pic>
      <p:sp>
        <p:nvSpPr>
          <p:cNvPr id="4" name="ZoneTexte 3"/>
          <p:cNvSpPr txBox="1"/>
          <p:nvPr/>
        </p:nvSpPr>
        <p:spPr>
          <a:xfrm>
            <a:off x="5153819" y="6464369"/>
            <a:ext cx="3162597" cy="276999"/>
          </a:xfrm>
          <a:prstGeom prst="rect">
            <a:avLst/>
          </a:prstGeom>
          <a:noFill/>
        </p:spPr>
        <p:txBody>
          <a:bodyPr wrap="none" rtlCol="0">
            <a:spAutoFit/>
          </a:bodyPr>
          <a:lstStyle/>
          <a:p>
            <a:r>
              <a:rPr lang="fr-FR" sz="1200" dirty="0" smtClean="0">
                <a:solidFill>
                  <a:srgbClr val="FFFFCC"/>
                </a:solidFill>
              </a:rPr>
              <a:t>Photo La Cri  -  www.fond-ecran-image.com</a:t>
            </a:r>
            <a:endParaRPr lang="fr-FR" sz="1200" dirty="0">
              <a:solidFill>
                <a:srgbClr val="FFFFCC"/>
              </a:solidFill>
            </a:endParaRPr>
          </a:p>
        </p:txBody>
      </p:sp>
    </p:spTree>
  </p:cSld>
  <p:clrMapOvr>
    <a:masterClrMapping/>
  </p:clrMapOvr>
  <p:transition spd="slow"/>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7090" name="Picture 2" descr="Au-dessus des reliefs enneigés de l’archipel de Svalbard, en Norvège, la Lune a totalement recouvert le Soleil, imposant la nuit et laissant voir la couronne solaire. © Epa-Olav, Jon Nesvold"/>
          <p:cNvPicPr>
            <a:picLocks noChangeAspect="1" noChangeArrowheads="1"/>
          </p:cNvPicPr>
          <p:nvPr/>
        </p:nvPicPr>
        <p:blipFill>
          <a:blip r:embed="rId3" cstate="print"/>
          <a:srcRect/>
          <a:stretch>
            <a:fillRect/>
          </a:stretch>
        </p:blipFill>
        <p:spPr bwMode="auto">
          <a:xfrm>
            <a:off x="-389706" y="260648"/>
            <a:ext cx="9896028" cy="6597352"/>
          </a:xfrm>
          <a:prstGeom prst="rect">
            <a:avLst/>
          </a:prstGeom>
          <a:noFill/>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02" name="Picture 2" descr="http://www.nasa.gov/sites/default/files/styles/full_width_feature/public/thumbnails/image/20150715_062759_n7eua_171.jpg?itok=bsK2G418"/>
          <p:cNvPicPr>
            <a:picLocks noChangeAspect="1" noChangeArrowheads="1"/>
          </p:cNvPicPr>
          <p:nvPr/>
        </p:nvPicPr>
        <p:blipFill>
          <a:blip r:embed="rId3" cstate="print"/>
          <a:srcRect l="-2575" t="7988" r="3210" b="17488"/>
          <a:stretch>
            <a:fillRect/>
          </a:stretch>
        </p:blipFill>
        <p:spPr bwMode="auto">
          <a:xfrm>
            <a:off x="0" y="0"/>
            <a:ext cx="9144000" cy="6858000"/>
          </a:xfrm>
          <a:prstGeom prst="rect">
            <a:avLst/>
          </a:prstGeom>
          <a:noFill/>
        </p:spPr>
      </p:pic>
      <p:sp>
        <p:nvSpPr>
          <p:cNvPr id="3" name="ZoneTexte 2"/>
          <p:cNvSpPr txBox="1"/>
          <p:nvPr/>
        </p:nvSpPr>
        <p:spPr>
          <a:xfrm>
            <a:off x="212910" y="6021288"/>
            <a:ext cx="3613490" cy="600164"/>
          </a:xfrm>
          <a:prstGeom prst="rect">
            <a:avLst/>
          </a:prstGeom>
          <a:noFill/>
        </p:spPr>
        <p:txBody>
          <a:bodyPr wrap="none" rtlCol="0">
            <a:spAutoFit/>
          </a:bodyPr>
          <a:lstStyle/>
          <a:p>
            <a:r>
              <a:rPr lang="fr-FR" sz="1100" dirty="0" smtClean="0">
                <a:solidFill>
                  <a:schemeClr val="bg2">
                    <a:lumMod val="40000"/>
                    <a:lumOff val="60000"/>
                  </a:schemeClr>
                </a:solidFill>
              </a:rPr>
              <a:t>15 juillet 2015</a:t>
            </a:r>
          </a:p>
          <a:p>
            <a:r>
              <a:rPr lang="fr-FR" sz="1100" dirty="0" err="1" smtClean="0">
                <a:solidFill>
                  <a:schemeClr val="bg2">
                    <a:lumMod val="40000"/>
                    <a:lumOff val="60000"/>
                  </a:schemeClr>
                </a:solidFill>
              </a:rPr>
              <a:t>Extreme</a:t>
            </a:r>
            <a:r>
              <a:rPr lang="fr-FR" sz="1100" dirty="0" smtClean="0">
                <a:solidFill>
                  <a:schemeClr val="bg2">
                    <a:lumMod val="40000"/>
                    <a:lumOff val="60000"/>
                  </a:schemeClr>
                </a:solidFill>
              </a:rPr>
              <a:t> Ultraviolet Imager 17 nm</a:t>
            </a:r>
          </a:p>
          <a:p>
            <a:r>
              <a:rPr lang="fr-FR" sz="1100" dirty="0" smtClean="0">
                <a:solidFill>
                  <a:schemeClr val="bg2">
                    <a:lumMod val="40000"/>
                    <a:lumOff val="60000"/>
                  </a:schemeClr>
                </a:solidFill>
              </a:rPr>
              <a:t>STEREO-A (</a:t>
            </a:r>
            <a:r>
              <a:rPr lang="fr-FR" sz="1100" dirty="0" err="1" smtClean="0">
                <a:solidFill>
                  <a:schemeClr val="bg2">
                    <a:lumMod val="40000"/>
                    <a:lumOff val="60000"/>
                  </a:schemeClr>
                </a:solidFill>
              </a:rPr>
              <a:t>Solar</a:t>
            </a:r>
            <a:r>
              <a:rPr lang="fr-FR" sz="1100" dirty="0" smtClean="0">
                <a:solidFill>
                  <a:schemeClr val="bg2">
                    <a:lumMod val="40000"/>
                    <a:lumOff val="60000"/>
                  </a:schemeClr>
                </a:solidFill>
              </a:rPr>
              <a:t> </a:t>
            </a:r>
            <a:r>
              <a:rPr lang="fr-FR" sz="1100" dirty="0" err="1" smtClean="0">
                <a:solidFill>
                  <a:schemeClr val="bg2">
                    <a:lumMod val="40000"/>
                    <a:lumOff val="60000"/>
                  </a:schemeClr>
                </a:solidFill>
              </a:rPr>
              <a:t>Terrestrial</a:t>
            </a:r>
            <a:r>
              <a:rPr lang="fr-FR" sz="1100" dirty="0" smtClean="0">
                <a:solidFill>
                  <a:schemeClr val="bg2">
                    <a:lumMod val="40000"/>
                    <a:lumOff val="60000"/>
                  </a:schemeClr>
                </a:solidFill>
              </a:rPr>
              <a:t> Relations </a:t>
            </a:r>
            <a:r>
              <a:rPr lang="fr-FR" sz="1100" dirty="0" err="1" smtClean="0">
                <a:solidFill>
                  <a:schemeClr val="bg2">
                    <a:lumMod val="40000"/>
                    <a:lumOff val="60000"/>
                  </a:schemeClr>
                </a:solidFill>
              </a:rPr>
              <a:t>Observatory</a:t>
            </a:r>
            <a:r>
              <a:rPr lang="fr-FR" sz="1100" dirty="0" smtClean="0">
                <a:solidFill>
                  <a:schemeClr val="bg2">
                    <a:lumMod val="40000"/>
                    <a:lumOff val="60000"/>
                  </a:schemeClr>
                </a:solidFill>
              </a:rPr>
              <a:t> </a:t>
            </a:r>
            <a:r>
              <a:rPr lang="fr-FR" sz="1100" dirty="0" err="1" smtClean="0">
                <a:solidFill>
                  <a:schemeClr val="bg2">
                    <a:lumMod val="40000"/>
                    <a:lumOff val="60000"/>
                  </a:schemeClr>
                </a:solidFill>
              </a:rPr>
              <a:t>Ahead</a:t>
            </a:r>
            <a:r>
              <a:rPr lang="fr-FR" sz="1100" dirty="0" smtClean="0">
                <a:solidFill>
                  <a:schemeClr val="bg2">
                    <a:lumMod val="40000"/>
                    <a:lumOff val="60000"/>
                  </a:schemeClr>
                </a:solidFill>
              </a:rPr>
              <a:t>)</a:t>
            </a:r>
            <a:endParaRPr lang="fr-FR" sz="1100" dirty="0">
              <a:solidFill>
                <a:schemeClr val="bg2">
                  <a:lumMod val="40000"/>
                  <a:lumOff val="60000"/>
                </a:schemeClr>
              </a:solidFill>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00706" name="Picture 2" descr="http://www.nasa.gov/sites/default/files/styles/full_width_feature/public/thumbnails/image/halo1.gif?itok=QIilhJzu"/>
          <p:cNvPicPr>
            <a:picLocks noChangeAspect="1" noChangeArrowheads="1"/>
          </p:cNvPicPr>
          <p:nvPr/>
        </p:nvPicPr>
        <p:blipFill>
          <a:blip r:embed="rId3" cstate="print"/>
          <a:srcRect r="50617"/>
          <a:stretch>
            <a:fillRect/>
          </a:stretch>
        </p:blipFill>
        <p:spPr bwMode="auto">
          <a:xfrm>
            <a:off x="1187624" y="1"/>
            <a:ext cx="6766816" cy="6858000"/>
          </a:xfrm>
          <a:prstGeom prst="rect">
            <a:avLst/>
          </a:prstGeom>
          <a:noFill/>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99682" name="Picture 2" descr="http://www.nasa.gov/sites/default/files/styles/full_width_feature/public/thumbnails/image/filament_c2_c3.jpg?itok=Q4Bb1DPg"/>
          <p:cNvPicPr>
            <a:picLocks noChangeAspect="1" noChangeArrowheads="1"/>
          </p:cNvPicPr>
          <p:nvPr/>
        </p:nvPicPr>
        <p:blipFill>
          <a:blip r:embed="rId3" cstate="print"/>
          <a:srcRect/>
          <a:stretch>
            <a:fillRect/>
          </a:stretch>
        </p:blipFill>
        <p:spPr bwMode="auto">
          <a:xfrm>
            <a:off x="3745856" y="72008"/>
            <a:ext cx="3922488" cy="6669360"/>
          </a:xfrm>
          <a:prstGeom prst="rect">
            <a:avLst/>
          </a:prstGeom>
          <a:noFill/>
        </p:spPr>
      </p:pic>
      <p:sp>
        <p:nvSpPr>
          <p:cNvPr id="3" name="ZoneTexte 2"/>
          <p:cNvSpPr txBox="1"/>
          <p:nvPr/>
        </p:nvSpPr>
        <p:spPr>
          <a:xfrm>
            <a:off x="395536" y="476672"/>
            <a:ext cx="3096344" cy="861774"/>
          </a:xfrm>
          <a:prstGeom prst="rect">
            <a:avLst/>
          </a:prstGeom>
          <a:noFill/>
        </p:spPr>
        <p:txBody>
          <a:bodyPr wrap="square" rtlCol="0">
            <a:spAutoFit/>
          </a:bodyPr>
          <a:lstStyle/>
          <a:p>
            <a:pPr algn="ctr"/>
            <a:r>
              <a:rPr lang="fr-FR" sz="1800" dirty="0" smtClean="0">
                <a:solidFill>
                  <a:schemeClr val="bg2">
                    <a:lumMod val="40000"/>
                    <a:lumOff val="60000"/>
                  </a:schemeClr>
                </a:solidFill>
              </a:rPr>
              <a:t>Spectaculaire éjection solaire</a:t>
            </a:r>
          </a:p>
          <a:p>
            <a:pPr algn="ctr"/>
            <a:r>
              <a:rPr lang="fr-FR" sz="1800" dirty="0" smtClean="0">
                <a:solidFill>
                  <a:schemeClr val="bg2">
                    <a:lumMod val="40000"/>
                    <a:lumOff val="60000"/>
                  </a:schemeClr>
                </a:solidFill>
              </a:rPr>
              <a:t>28-29 avril 2015</a:t>
            </a:r>
          </a:p>
          <a:p>
            <a:pPr algn="ctr"/>
            <a:r>
              <a:rPr lang="fr-FR" sz="1400" dirty="0" smtClean="0">
                <a:solidFill>
                  <a:schemeClr val="bg2">
                    <a:lumMod val="40000"/>
                    <a:lumOff val="60000"/>
                  </a:schemeClr>
                </a:solidFill>
              </a:rPr>
              <a:t>LASCO C2 &amp; C3 @ SOHO</a:t>
            </a:r>
          </a:p>
        </p:txBody>
      </p:sp>
      <p:sp>
        <p:nvSpPr>
          <p:cNvPr id="4" name="ZoneTexte 3"/>
          <p:cNvSpPr txBox="1"/>
          <p:nvPr/>
        </p:nvSpPr>
        <p:spPr>
          <a:xfrm>
            <a:off x="971600" y="980728"/>
            <a:ext cx="184731" cy="261610"/>
          </a:xfrm>
          <a:prstGeom prst="rect">
            <a:avLst/>
          </a:prstGeom>
          <a:noFill/>
        </p:spPr>
        <p:txBody>
          <a:bodyPr wrap="none" rtlCol="0">
            <a:spAutoFit/>
          </a:bodyPr>
          <a:lstStyle/>
          <a:p>
            <a:endParaRPr lang="fr-FR" sz="1100" dirty="0">
              <a:solidFill>
                <a:schemeClr val="bg2">
                  <a:lumMod val="40000"/>
                  <a:lumOff val="60000"/>
                </a:schemeClr>
              </a:solidFill>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Modèle par défaut">
  <a:themeElements>
    <a:clrScheme name="Modèle par défaut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Modèle par défaut">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Modèle par défaut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Modèle par défaut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Modèle par défaut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Modèle par défaut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odèle par défaut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Modèle par défaut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Modèle par défaut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1_Modèle par défaut">
  <a:themeElements>
    <a:clrScheme name="Modèle par défau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Modèle par défau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Modèle par défau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Modèle par défaut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Modèle par défaut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Modèle par défaut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Modèle par défau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Modèle par défaut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Modèle par défau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Modèle par défaut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Modèle par défaut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Modèle par défaut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Modèle par défaut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Modèle par défaut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3_Modèle par défaut">
  <a:themeElements>
    <a:clrScheme name="Modèle par défau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Modèle par défau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Modèle par défau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Modèle par défaut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Modèle par défaut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Modèle par défaut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Modèle par défau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Modèle par défaut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Modèle par défau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Modèle par défaut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Modèle par défaut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Modèle par défaut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Modèle par défaut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Modèle par défaut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Thème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3767</TotalTime>
  <Words>2304</Words>
  <Application>Microsoft Office PowerPoint</Application>
  <PresentationFormat>Affichage à l'écran (4:3)</PresentationFormat>
  <Paragraphs>297</Paragraphs>
  <Slides>59</Slides>
  <Notes>42</Notes>
  <HiddenSlides>13</HiddenSlides>
  <MMClips>3</MMClips>
  <ScaleCrop>false</ScaleCrop>
  <HeadingPairs>
    <vt:vector size="6" baseType="variant">
      <vt:variant>
        <vt:lpstr>Thème</vt:lpstr>
      </vt:variant>
      <vt:variant>
        <vt:i4>3</vt:i4>
      </vt:variant>
      <vt:variant>
        <vt:lpstr>Serveurs OLE incorporés</vt:lpstr>
      </vt:variant>
      <vt:variant>
        <vt:i4>1</vt:i4>
      </vt:variant>
      <vt:variant>
        <vt:lpstr>Titres des diapositives</vt:lpstr>
      </vt:variant>
      <vt:variant>
        <vt:i4>59</vt:i4>
      </vt:variant>
    </vt:vector>
  </HeadingPairs>
  <TitlesOfParts>
    <vt:vector size="63" baseType="lpstr">
      <vt:lpstr>Modèle par défaut</vt:lpstr>
      <vt:lpstr>1_Modèle par défaut</vt:lpstr>
      <vt:lpstr>3_Modèle par défaut</vt:lpstr>
      <vt:lpstr>Image</vt:lpstr>
      <vt:lpstr>Diapositive 1</vt:lpstr>
      <vt:lpstr>Diapositive 2</vt:lpstr>
      <vt:lpstr>Diapositive 3</vt:lpstr>
      <vt:lpstr>Diapositive 4</vt:lpstr>
      <vt:lpstr>Diapositive 5</vt:lpstr>
      <vt:lpstr>Diapositive 6</vt:lpstr>
      <vt:lpstr>Diapositive 7</vt:lpstr>
      <vt:lpstr>Diapositive 8</vt:lpstr>
      <vt:lpstr>Diapositive 9</vt:lpstr>
      <vt:lpstr>Diapositive 10</vt:lpstr>
      <vt:lpstr>Diapositive 11</vt:lpstr>
      <vt:lpstr>Diapositive 12</vt:lpstr>
      <vt:lpstr>Diapositive 13</vt:lpstr>
      <vt:lpstr>Diapositive 14</vt:lpstr>
      <vt:lpstr>Diapositive 15</vt:lpstr>
      <vt:lpstr>Diapositive 16</vt:lpstr>
      <vt:lpstr>Diapositive 17</vt:lpstr>
      <vt:lpstr>Diapositive 18</vt:lpstr>
      <vt:lpstr>Diapositive 19</vt:lpstr>
      <vt:lpstr>Diapositive 20</vt:lpstr>
      <vt:lpstr>Diapositive 21</vt:lpstr>
      <vt:lpstr>Diapositive 22</vt:lpstr>
      <vt:lpstr>Diapositive 23</vt:lpstr>
      <vt:lpstr>Diapositive 24</vt:lpstr>
      <vt:lpstr>Diapositive 25</vt:lpstr>
      <vt:lpstr>Diapositive 26</vt:lpstr>
      <vt:lpstr>Diapositive 27</vt:lpstr>
      <vt:lpstr>Diapositive 28</vt:lpstr>
      <vt:lpstr>Diapositive 29</vt:lpstr>
      <vt:lpstr>Diapositive 30</vt:lpstr>
      <vt:lpstr>Diapositive 31</vt:lpstr>
      <vt:lpstr>Diapositive 32</vt:lpstr>
      <vt:lpstr>Diapositive 33</vt:lpstr>
      <vt:lpstr>Diapositive 34</vt:lpstr>
      <vt:lpstr>Diapositive 35</vt:lpstr>
      <vt:lpstr>Diapositive 36</vt:lpstr>
      <vt:lpstr>Diapositive 37</vt:lpstr>
      <vt:lpstr>Diapositive 38</vt:lpstr>
      <vt:lpstr>Diapositive 39</vt:lpstr>
      <vt:lpstr>Diapositive 40</vt:lpstr>
      <vt:lpstr>Diapositive 41</vt:lpstr>
      <vt:lpstr>Diapositive 42</vt:lpstr>
      <vt:lpstr>Diapositive 43</vt:lpstr>
      <vt:lpstr>Diapositive 44</vt:lpstr>
      <vt:lpstr>Diapositive 45</vt:lpstr>
      <vt:lpstr>Diapositive 46</vt:lpstr>
      <vt:lpstr>Diapositive 47</vt:lpstr>
      <vt:lpstr>Diapositive 48</vt:lpstr>
      <vt:lpstr>Diapositive 49</vt:lpstr>
      <vt:lpstr>Diapositive 50</vt:lpstr>
      <vt:lpstr>Diapositive 51</vt:lpstr>
      <vt:lpstr>Diapositive 52</vt:lpstr>
      <vt:lpstr>Diapositive 53</vt:lpstr>
      <vt:lpstr>Diapositive 54</vt:lpstr>
      <vt:lpstr>Diapositive 55</vt:lpstr>
      <vt:lpstr>Diapositive 56</vt:lpstr>
      <vt:lpstr>Diapositive 57</vt:lpstr>
      <vt:lpstr>Diapositive 58</vt:lpstr>
      <vt:lpstr>Diapositive 59</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sylvie</dc:creator>
  <cp:lastModifiedBy>Sylvie</cp:lastModifiedBy>
  <cp:revision>401</cp:revision>
  <dcterms:created xsi:type="dcterms:W3CDTF">2004-07-03T13:16:11Z</dcterms:created>
  <dcterms:modified xsi:type="dcterms:W3CDTF">2015-08-10T10:52:51Z</dcterms:modified>
</cp:coreProperties>
</file>