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1"/>
  </p:notesMasterIdLst>
  <p:handoutMasterIdLst>
    <p:handoutMasterId r:id="rId32"/>
  </p:handoutMasterIdLst>
  <p:sldIdLst>
    <p:sldId id="283" r:id="rId2"/>
    <p:sldId id="256" r:id="rId3"/>
    <p:sldId id="273" r:id="rId4"/>
    <p:sldId id="264" r:id="rId5"/>
    <p:sldId id="266" r:id="rId6"/>
    <p:sldId id="265" r:id="rId7"/>
    <p:sldId id="263" r:id="rId8"/>
    <p:sldId id="268" r:id="rId9"/>
    <p:sldId id="269" r:id="rId10"/>
    <p:sldId id="270" r:id="rId11"/>
    <p:sldId id="272" r:id="rId12"/>
    <p:sldId id="259" r:id="rId13"/>
    <p:sldId id="274" r:id="rId14"/>
    <p:sldId id="275" r:id="rId15"/>
    <p:sldId id="276" r:id="rId16"/>
    <p:sldId id="257" r:id="rId17"/>
    <p:sldId id="261" r:id="rId18"/>
    <p:sldId id="282" r:id="rId19"/>
    <p:sldId id="280" r:id="rId20"/>
    <p:sldId id="277" r:id="rId21"/>
    <p:sldId id="278" r:id="rId22"/>
    <p:sldId id="279" r:id="rId23"/>
    <p:sldId id="287" r:id="rId24"/>
    <p:sldId id="284" r:id="rId25"/>
    <p:sldId id="285" r:id="rId26"/>
    <p:sldId id="286" r:id="rId27"/>
    <p:sldId id="258" r:id="rId28"/>
    <p:sldId id="260" r:id="rId29"/>
    <p:sldId id="281" r:id="rId3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8D64"/>
    <a:srgbClr val="FF908A"/>
    <a:srgbClr val="E08836"/>
    <a:srgbClr val="AB69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23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A9F714-D2CF-CF4A-9207-FA35490F9FD7}" type="datetimeFigureOut">
              <a:rPr lang="fr-FR" smtClean="0"/>
              <a:t>28/08/2016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E06BE5-C3A2-ED48-8D51-BCFE544D69C7}" type="slidenum">
              <a:rPr lang="fr-FR" smtClean="0"/>
              <a:t>‹N°›</a:t>
            </a:fld>
            <a:endParaRPr lang="fr-FR"/>
          </a:p>
        </p:txBody>
      </p:sp>
    </p:spTree>
    <p:extLst>
      <p:ext uri="{BB962C8B-B14F-4D97-AF65-F5344CB8AC3E}">
        <p14:creationId xmlns:p14="http://schemas.microsoft.com/office/powerpoint/2010/main" val="16596562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9309E7-53F9-8140-B7B8-BDDC76FA4FB9}" type="datetimeFigureOut">
              <a:rPr lang="fr-FR" smtClean="0"/>
              <a:t>28/08/2016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9C4D81-7C9C-E24E-B9FF-B19B8CEF43C0}" type="slidenum">
              <a:rPr lang="fr-FR" smtClean="0"/>
              <a:t>‹N°›</a:t>
            </a:fld>
            <a:endParaRPr lang="fr-FR"/>
          </a:p>
        </p:txBody>
      </p:sp>
    </p:spTree>
    <p:extLst>
      <p:ext uri="{BB962C8B-B14F-4D97-AF65-F5344CB8AC3E}">
        <p14:creationId xmlns:p14="http://schemas.microsoft.com/office/powerpoint/2010/main" val="354644445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C9C4D81-7C9C-E24E-B9FF-B19B8CEF43C0}" type="slidenum">
              <a:rPr lang="fr-FR" smtClean="0"/>
              <a:t>4</a:t>
            </a:fld>
            <a:endParaRPr lang="fr-FR"/>
          </a:p>
        </p:txBody>
      </p:sp>
    </p:spTree>
    <p:extLst>
      <p:ext uri="{BB962C8B-B14F-4D97-AF65-F5344CB8AC3E}">
        <p14:creationId xmlns:p14="http://schemas.microsoft.com/office/powerpoint/2010/main" val="4270660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805766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331313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161675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246176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40605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Fleurance, 12/08/16</a:t>
            </a:r>
            <a:endParaRPr lang="fr-FR"/>
          </a:p>
        </p:txBody>
      </p:sp>
      <p:sp>
        <p:nvSpPr>
          <p:cNvPr id="6" name="Espace réservé du pied de page 5"/>
          <p:cNvSpPr>
            <a:spLocks noGrp="1"/>
          </p:cNvSpPr>
          <p:nvPr>
            <p:ph type="ftr" sz="quarter" idx="11"/>
          </p:nvPr>
        </p:nvSpPr>
        <p:spPr/>
        <p:txBody>
          <a:bodyPr/>
          <a:lstStyle/>
          <a:p>
            <a:r>
              <a:rPr lang="fr-FR" smtClean="0"/>
              <a:t>JMLL/E.T.?</a:t>
            </a:r>
            <a:endParaRPr lang="fr-FR"/>
          </a:p>
        </p:txBody>
      </p:sp>
      <p:sp>
        <p:nvSpPr>
          <p:cNvPr id="7" name="Espace réservé du numéro de diapositive 6"/>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3593050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Fleurance, 12/08/16</a:t>
            </a:r>
            <a:endParaRPr lang="fr-FR"/>
          </a:p>
        </p:txBody>
      </p:sp>
      <p:sp>
        <p:nvSpPr>
          <p:cNvPr id="8" name="Espace réservé du pied de page 7"/>
          <p:cNvSpPr>
            <a:spLocks noGrp="1"/>
          </p:cNvSpPr>
          <p:nvPr>
            <p:ph type="ftr" sz="quarter" idx="11"/>
          </p:nvPr>
        </p:nvSpPr>
        <p:spPr/>
        <p:txBody>
          <a:bodyPr/>
          <a:lstStyle/>
          <a:p>
            <a:r>
              <a:rPr lang="fr-FR" smtClean="0"/>
              <a:t>JMLL/E.T.?</a:t>
            </a:r>
            <a:endParaRPr lang="fr-FR"/>
          </a:p>
        </p:txBody>
      </p:sp>
      <p:sp>
        <p:nvSpPr>
          <p:cNvPr id="9" name="Espace réservé du numéro de diapositive 8"/>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124927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r>
              <a:rPr lang="fr-FR" smtClean="0"/>
              <a:t>Fleurance, 12/08/16</a:t>
            </a:r>
            <a:endParaRPr lang="fr-FR"/>
          </a:p>
        </p:txBody>
      </p:sp>
      <p:sp>
        <p:nvSpPr>
          <p:cNvPr id="4" name="Espace réservé du pied de page 3"/>
          <p:cNvSpPr>
            <a:spLocks noGrp="1"/>
          </p:cNvSpPr>
          <p:nvPr>
            <p:ph type="ftr" sz="quarter" idx="11"/>
          </p:nvPr>
        </p:nvSpPr>
        <p:spPr/>
        <p:txBody>
          <a:bodyPr/>
          <a:lstStyle/>
          <a:p>
            <a:r>
              <a:rPr lang="fr-FR" smtClean="0"/>
              <a:t>JMLL/E.T.?</a:t>
            </a:r>
            <a:endParaRPr lang="fr-FR"/>
          </a:p>
        </p:txBody>
      </p:sp>
      <p:sp>
        <p:nvSpPr>
          <p:cNvPr id="5" name="Espace réservé du numéro de diapositive 4"/>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260746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Fleurance, 12/08/16</a:t>
            </a:r>
            <a:endParaRPr lang="fr-FR"/>
          </a:p>
        </p:txBody>
      </p:sp>
      <p:sp>
        <p:nvSpPr>
          <p:cNvPr id="3" name="Espace réservé du pied de page 2"/>
          <p:cNvSpPr>
            <a:spLocks noGrp="1"/>
          </p:cNvSpPr>
          <p:nvPr>
            <p:ph type="ftr" sz="quarter" idx="11"/>
          </p:nvPr>
        </p:nvSpPr>
        <p:spPr/>
        <p:txBody>
          <a:bodyPr/>
          <a:lstStyle/>
          <a:p>
            <a:r>
              <a:rPr lang="fr-FR" smtClean="0"/>
              <a:t>JMLL/E.T.?</a:t>
            </a:r>
            <a:endParaRPr lang="fr-FR"/>
          </a:p>
        </p:txBody>
      </p:sp>
      <p:sp>
        <p:nvSpPr>
          <p:cNvPr id="4" name="Espace réservé du numéro de diapositive 3"/>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6434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Fleurance, 12/08/16</a:t>
            </a:r>
            <a:endParaRPr lang="fr-FR"/>
          </a:p>
        </p:txBody>
      </p:sp>
      <p:sp>
        <p:nvSpPr>
          <p:cNvPr id="6" name="Espace réservé du pied de page 5"/>
          <p:cNvSpPr>
            <a:spLocks noGrp="1"/>
          </p:cNvSpPr>
          <p:nvPr>
            <p:ph type="ftr" sz="quarter" idx="11"/>
          </p:nvPr>
        </p:nvSpPr>
        <p:spPr/>
        <p:txBody>
          <a:bodyPr/>
          <a:lstStyle/>
          <a:p>
            <a:r>
              <a:rPr lang="fr-FR" smtClean="0"/>
              <a:t>JMLL/E.T.?</a:t>
            </a:r>
            <a:endParaRPr lang="fr-FR"/>
          </a:p>
        </p:txBody>
      </p:sp>
      <p:sp>
        <p:nvSpPr>
          <p:cNvPr id="7" name="Espace réservé du numéro de diapositive 6"/>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387893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Fleurance, 12/08/16</a:t>
            </a:r>
            <a:endParaRPr lang="fr-FR"/>
          </a:p>
        </p:txBody>
      </p:sp>
      <p:sp>
        <p:nvSpPr>
          <p:cNvPr id="6" name="Espace réservé du pied de page 5"/>
          <p:cNvSpPr>
            <a:spLocks noGrp="1"/>
          </p:cNvSpPr>
          <p:nvPr>
            <p:ph type="ftr" sz="quarter" idx="11"/>
          </p:nvPr>
        </p:nvSpPr>
        <p:spPr/>
        <p:txBody>
          <a:bodyPr/>
          <a:lstStyle/>
          <a:p>
            <a:r>
              <a:rPr lang="fr-FR" smtClean="0"/>
              <a:t>JMLL/E.T.?</a:t>
            </a:r>
            <a:endParaRPr lang="fr-FR"/>
          </a:p>
        </p:txBody>
      </p:sp>
      <p:sp>
        <p:nvSpPr>
          <p:cNvPr id="7" name="Espace réservé du numéro de diapositive 6"/>
          <p:cNvSpPr>
            <a:spLocks noGrp="1"/>
          </p:cNvSpPr>
          <p:nvPr>
            <p:ph type="sldNum" sz="quarter" idx="12"/>
          </p:nvPr>
        </p:nvSpPr>
        <p:spPr/>
        <p:txBody>
          <a:bodyPr/>
          <a:lstStyle/>
          <a:p>
            <a:fld id="{5033D3D1-842D-A845-BF35-1A0CEFCEE808}" type="slidenum">
              <a:rPr lang="fr-FR" smtClean="0"/>
              <a:t>‹N°›</a:t>
            </a:fld>
            <a:endParaRPr lang="fr-FR"/>
          </a:p>
        </p:txBody>
      </p:sp>
    </p:spTree>
    <p:extLst>
      <p:ext uri="{BB962C8B-B14F-4D97-AF65-F5344CB8AC3E}">
        <p14:creationId xmlns:p14="http://schemas.microsoft.com/office/powerpoint/2010/main" val="177493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Fleurance, 12/08/16</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JMLL/E.T.?</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3D3D1-842D-A845-BF35-1A0CEFCEE808}" type="slidenum">
              <a:rPr lang="fr-FR" smtClean="0"/>
              <a:t>‹N°›</a:t>
            </a:fld>
            <a:endParaRPr lang="fr-FR"/>
          </a:p>
        </p:txBody>
      </p:sp>
    </p:spTree>
    <p:extLst>
      <p:ext uri="{BB962C8B-B14F-4D97-AF65-F5344CB8AC3E}">
        <p14:creationId xmlns:p14="http://schemas.microsoft.com/office/powerpoint/2010/main" val="316259513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0</a:t>
            </a:fld>
            <a:endParaRPr lang="fr-FR"/>
          </a:p>
        </p:txBody>
      </p:sp>
    </p:spTree>
    <p:extLst>
      <p:ext uri="{BB962C8B-B14F-4D97-AF65-F5344CB8AC3E}">
        <p14:creationId xmlns:p14="http://schemas.microsoft.com/office/powerpoint/2010/main" val="3881258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9</a:t>
            </a:fld>
            <a:endParaRPr lang="fr-FR"/>
          </a:p>
        </p:txBody>
      </p:sp>
      <p:sp>
        <p:nvSpPr>
          <p:cNvPr id="7" name="ZoneTexte 6"/>
          <p:cNvSpPr txBox="1"/>
          <p:nvPr/>
        </p:nvSpPr>
        <p:spPr>
          <a:xfrm>
            <a:off x="1477556" y="121298"/>
            <a:ext cx="5962070" cy="646331"/>
          </a:xfrm>
          <a:prstGeom prst="rect">
            <a:avLst/>
          </a:prstGeom>
          <a:noFill/>
        </p:spPr>
        <p:txBody>
          <a:bodyPr wrap="square" rtlCol="0">
            <a:spAutoFit/>
          </a:bodyPr>
          <a:lstStyle/>
          <a:p>
            <a:pPr algn="ctr"/>
            <a:r>
              <a:rPr lang="fr-FR" sz="3600" dirty="0"/>
              <a:t>v</a:t>
            </a:r>
            <a:r>
              <a:rPr lang="fr-FR" sz="3600" dirty="0" smtClean="0"/>
              <a:t>ie aquatique intelligente  ?</a:t>
            </a:r>
            <a:endParaRPr lang="fr-FR" sz="3600" dirty="0"/>
          </a:p>
        </p:txBody>
      </p:sp>
      <p:sp>
        <p:nvSpPr>
          <p:cNvPr id="9" name="ZoneTexte 8"/>
          <p:cNvSpPr txBox="1"/>
          <p:nvPr/>
        </p:nvSpPr>
        <p:spPr>
          <a:xfrm>
            <a:off x="1449585" y="1669246"/>
            <a:ext cx="7525082" cy="3662541"/>
          </a:xfrm>
          <a:prstGeom prst="rect">
            <a:avLst/>
          </a:prstGeom>
          <a:noFill/>
        </p:spPr>
        <p:txBody>
          <a:bodyPr wrap="square" rtlCol="0">
            <a:spAutoFit/>
          </a:bodyPr>
          <a:lstStyle/>
          <a:p>
            <a:r>
              <a:rPr lang="fr-FR" sz="3200" dirty="0" smtClean="0"/>
              <a:t>	exemple : les céphalopodes </a:t>
            </a:r>
          </a:p>
          <a:p>
            <a:endParaRPr lang="fr-FR" sz="3200" dirty="0" smtClean="0"/>
          </a:p>
          <a:p>
            <a:r>
              <a:rPr lang="fr-FR" sz="2400" dirty="0"/>
              <a:t> </a:t>
            </a:r>
            <a:r>
              <a:rPr lang="fr-FR" sz="2400" dirty="0" smtClean="0"/>
              <a:t>— capables </a:t>
            </a:r>
          </a:p>
          <a:p>
            <a:r>
              <a:rPr lang="fr-FR" sz="2400" dirty="0"/>
              <a:t>d</a:t>
            </a:r>
            <a:r>
              <a:rPr lang="fr-FR" sz="2400" dirty="0" smtClean="0"/>
              <a:t>’apprentissages </a:t>
            </a:r>
            <a:r>
              <a:rPr lang="fr-FR" sz="2400" dirty="0"/>
              <a:t>(</a:t>
            </a:r>
            <a:r>
              <a:rPr lang="fr-FR" sz="2400" dirty="0" smtClean="0"/>
              <a:t>labyrinthes, etc.)</a:t>
            </a:r>
          </a:p>
          <a:p>
            <a:r>
              <a:rPr lang="fr-FR" sz="2400" dirty="0" smtClean="0"/>
              <a:t>d’identification de symboles abstraits, </a:t>
            </a:r>
          </a:p>
          <a:p>
            <a:r>
              <a:rPr lang="fr-FR" sz="2400" dirty="0" smtClean="0"/>
              <a:t>de reconnaissance individuelle </a:t>
            </a:r>
            <a:r>
              <a:rPr lang="fr-FR" sz="2400" dirty="0"/>
              <a:t>(</a:t>
            </a:r>
            <a:r>
              <a:rPr lang="fr-FR" sz="2400" dirty="0" smtClean="0"/>
              <a:t>congénères, humains !) </a:t>
            </a:r>
          </a:p>
          <a:p>
            <a:r>
              <a:rPr lang="fr-FR" sz="2400" dirty="0" smtClean="0"/>
              <a:t>de vie sociale, </a:t>
            </a:r>
          </a:p>
          <a:p>
            <a:r>
              <a:rPr lang="fr-FR" sz="2400" dirty="0" smtClean="0"/>
              <a:t>sans parler de leur dextérité tentaculaire.</a:t>
            </a:r>
          </a:p>
          <a:p>
            <a:endParaRPr lang="fr-FR" sz="2400" dirty="0"/>
          </a:p>
        </p:txBody>
      </p:sp>
    </p:spTree>
    <p:extLst>
      <p:ext uri="{BB962C8B-B14F-4D97-AF65-F5344CB8AC3E}">
        <p14:creationId xmlns:p14="http://schemas.microsoft.com/office/powerpoint/2010/main" val="5558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10</a:t>
            </a:fld>
            <a:endParaRPr lang="fr-FR"/>
          </a:p>
        </p:txBody>
      </p:sp>
      <p:sp>
        <p:nvSpPr>
          <p:cNvPr id="7" name="ZoneTexte 6"/>
          <p:cNvSpPr txBox="1"/>
          <p:nvPr/>
        </p:nvSpPr>
        <p:spPr>
          <a:xfrm>
            <a:off x="1477556" y="121298"/>
            <a:ext cx="5962070" cy="646331"/>
          </a:xfrm>
          <a:prstGeom prst="rect">
            <a:avLst/>
          </a:prstGeom>
          <a:noFill/>
        </p:spPr>
        <p:txBody>
          <a:bodyPr wrap="square" rtlCol="0">
            <a:spAutoFit/>
          </a:bodyPr>
          <a:lstStyle/>
          <a:p>
            <a:pPr algn="ctr"/>
            <a:r>
              <a:rPr lang="fr-FR" sz="3600" dirty="0"/>
              <a:t>v</a:t>
            </a:r>
            <a:r>
              <a:rPr lang="fr-FR" sz="3600" dirty="0" smtClean="0"/>
              <a:t>ie aquatique intelligente  ?</a:t>
            </a:r>
            <a:endParaRPr lang="fr-FR" sz="3600" dirty="0"/>
          </a:p>
        </p:txBody>
      </p:sp>
      <p:pic>
        <p:nvPicPr>
          <p:cNvPr id="8" name="Octopus Intelligence part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659730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576581" y="0"/>
            <a:ext cx="10448475" cy="6857999"/>
          </a:xfrm>
          <a:prstGeom prst="rect">
            <a:avLst/>
          </a:prstGeom>
        </p:spPr>
      </p:pic>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11</a:t>
            </a:fld>
            <a:endParaRPr lang="fr-FR"/>
          </a:p>
        </p:txBody>
      </p:sp>
      <p:pic>
        <p:nvPicPr>
          <p:cNvPr id="7" name="Image 6" descr="Flusser_Vampy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6581" cy="6858000"/>
          </a:xfrm>
          <a:prstGeom prst="rect">
            <a:avLst/>
          </a:prstGeom>
        </p:spPr>
      </p:pic>
    </p:spTree>
    <p:extLst>
      <p:ext uri="{BB962C8B-B14F-4D97-AF65-F5344CB8AC3E}">
        <p14:creationId xmlns:p14="http://schemas.microsoft.com/office/powerpoint/2010/main" val="614117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12</a:t>
            </a:fld>
            <a:endParaRPr lang="fr-FR"/>
          </a:p>
        </p:txBody>
      </p:sp>
      <p:sp>
        <p:nvSpPr>
          <p:cNvPr id="7" name="ZoneTexte 6"/>
          <p:cNvSpPr txBox="1"/>
          <p:nvPr/>
        </p:nvSpPr>
        <p:spPr>
          <a:xfrm>
            <a:off x="1477556" y="121298"/>
            <a:ext cx="5962070" cy="646331"/>
          </a:xfrm>
          <a:prstGeom prst="rect">
            <a:avLst/>
          </a:prstGeom>
          <a:noFill/>
        </p:spPr>
        <p:txBody>
          <a:bodyPr wrap="square" rtlCol="0">
            <a:spAutoFit/>
          </a:bodyPr>
          <a:lstStyle/>
          <a:p>
            <a:pPr algn="ctr"/>
            <a:r>
              <a:rPr lang="fr-FR" sz="3600" dirty="0"/>
              <a:t>v</a:t>
            </a:r>
            <a:r>
              <a:rPr lang="fr-FR" sz="3600" dirty="0" smtClean="0"/>
              <a:t>ie aquatique intelligente  ?</a:t>
            </a:r>
            <a:endParaRPr lang="fr-FR" sz="3600" dirty="0"/>
          </a:p>
        </p:txBody>
      </p:sp>
      <p:sp>
        <p:nvSpPr>
          <p:cNvPr id="9" name="ZoneTexte 8"/>
          <p:cNvSpPr txBox="1"/>
          <p:nvPr/>
        </p:nvSpPr>
        <p:spPr>
          <a:xfrm>
            <a:off x="957460" y="793875"/>
            <a:ext cx="7522462" cy="5509200"/>
          </a:xfrm>
          <a:prstGeom prst="rect">
            <a:avLst/>
          </a:prstGeom>
          <a:noFill/>
        </p:spPr>
        <p:txBody>
          <a:bodyPr wrap="none" rtlCol="0">
            <a:spAutoFit/>
          </a:bodyPr>
          <a:lstStyle/>
          <a:p>
            <a:r>
              <a:rPr lang="fr-FR" sz="3200" dirty="0" smtClean="0"/>
              <a:t>	       exemple : les céphalopodes </a:t>
            </a:r>
          </a:p>
          <a:p>
            <a:endParaRPr lang="fr-FR" sz="3200" dirty="0" smtClean="0"/>
          </a:p>
          <a:p>
            <a:r>
              <a:rPr lang="fr-FR" sz="2400" dirty="0"/>
              <a:t> </a:t>
            </a:r>
            <a:r>
              <a:rPr lang="fr-FR" sz="2400" dirty="0" smtClean="0"/>
              <a:t>— capables </a:t>
            </a:r>
          </a:p>
          <a:p>
            <a:r>
              <a:rPr lang="fr-FR" sz="2400" dirty="0" smtClean="0"/>
              <a:t>de résolution de labyrinthes, </a:t>
            </a:r>
          </a:p>
          <a:p>
            <a:r>
              <a:rPr lang="fr-FR" sz="2400" dirty="0" smtClean="0"/>
              <a:t>d’identification de symboles abstraits, </a:t>
            </a:r>
          </a:p>
          <a:p>
            <a:r>
              <a:rPr lang="fr-FR" sz="2400" dirty="0" smtClean="0"/>
              <a:t>de reconnaissance individuelle de congénères, </a:t>
            </a:r>
          </a:p>
          <a:p>
            <a:r>
              <a:rPr lang="fr-FR" sz="2400" dirty="0" smtClean="0"/>
              <a:t>de vie sociale, </a:t>
            </a:r>
          </a:p>
          <a:p>
            <a:r>
              <a:rPr lang="fr-FR" sz="2400" dirty="0" smtClean="0"/>
              <a:t>sans parler de leur dextérité tentaculaire.</a:t>
            </a:r>
          </a:p>
          <a:p>
            <a:endParaRPr lang="fr-FR" sz="2400" dirty="0"/>
          </a:p>
          <a:p>
            <a:r>
              <a:rPr lang="fr-FR" sz="2400" dirty="0" smtClean="0"/>
              <a:t>— mais quid de leurs possibilités techniques ?</a:t>
            </a:r>
          </a:p>
          <a:p>
            <a:pPr algn="r"/>
            <a:r>
              <a:rPr lang="fr-FR" sz="2400" dirty="0" smtClean="0"/>
              <a:t>		maîtrise du feu ? métallurgie ? </a:t>
            </a:r>
            <a:r>
              <a:rPr lang="fr-FR" sz="2400" dirty="0" err="1"/>
              <a:t>é</a:t>
            </a:r>
            <a:r>
              <a:rPr lang="fr-FR" sz="2400" dirty="0" err="1" smtClean="0"/>
              <a:t>lecromagnétisme</a:t>
            </a:r>
            <a:r>
              <a:rPr lang="fr-FR" sz="2400" dirty="0" smtClean="0"/>
              <a:t> ?</a:t>
            </a:r>
          </a:p>
          <a:p>
            <a:r>
              <a:rPr lang="fr-FR" sz="2400" dirty="0"/>
              <a:t>e</a:t>
            </a:r>
            <a:r>
              <a:rPr lang="fr-FR" sz="2400" dirty="0" smtClean="0"/>
              <a:t>t scientifiques ?</a:t>
            </a:r>
          </a:p>
          <a:p>
            <a:r>
              <a:rPr lang="fr-FR" sz="2400" dirty="0" smtClean="0"/>
              <a:t>		observation du cosmos ? (sous la glace???)</a:t>
            </a:r>
          </a:p>
          <a:p>
            <a:endParaRPr lang="fr-FR" sz="2400" dirty="0"/>
          </a:p>
        </p:txBody>
      </p:sp>
    </p:spTree>
    <p:extLst>
      <p:ext uri="{BB962C8B-B14F-4D97-AF65-F5344CB8AC3E}">
        <p14:creationId xmlns:p14="http://schemas.microsoft.com/office/powerpoint/2010/main" val="30582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13</a:t>
            </a:fld>
            <a:endParaRPr lang="fr-FR"/>
          </a:p>
        </p:txBody>
      </p:sp>
      <p:sp>
        <p:nvSpPr>
          <p:cNvPr id="7" name="ZoneTexte 6"/>
          <p:cNvSpPr txBox="1"/>
          <p:nvPr/>
        </p:nvSpPr>
        <p:spPr>
          <a:xfrm>
            <a:off x="1303399" y="151059"/>
            <a:ext cx="6579334" cy="1446550"/>
          </a:xfrm>
          <a:prstGeom prst="rect">
            <a:avLst/>
          </a:prstGeom>
          <a:noFill/>
        </p:spPr>
        <p:txBody>
          <a:bodyPr wrap="square" rtlCol="0">
            <a:spAutoFit/>
          </a:bodyPr>
          <a:lstStyle/>
          <a:p>
            <a:pPr algn="ctr"/>
            <a:r>
              <a:rPr lang="fr-FR" sz="4400" dirty="0"/>
              <a:t>Pourquoi les E.T. ne nous font-ils pas signe ?</a:t>
            </a:r>
          </a:p>
        </p:txBody>
      </p:sp>
      <p:sp>
        <p:nvSpPr>
          <p:cNvPr id="8" name="ZoneTexte 7"/>
          <p:cNvSpPr txBox="1"/>
          <p:nvPr/>
        </p:nvSpPr>
        <p:spPr>
          <a:xfrm>
            <a:off x="557918" y="2378125"/>
            <a:ext cx="7986905" cy="2862322"/>
          </a:xfrm>
          <a:prstGeom prst="rect">
            <a:avLst/>
          </a:prstGeom>
          <a:noFill/>
        </p:spPr>
        <p:txBody>
          <a:bodyPr wrap="square" rtlCol="0">
            <a:spAutoFit/>
          </a:bodyPr>
          <a:lstStyle/>
          <a:p>
            <a:pPr marL="857250" indent="-857250">
              <a:buAutoNum type="romanUcPeriod"/>
            </a:pPr>
            <a:r>
              <a:rPr lang="fr-FR" sz="3600" dirty="0" smtClean="0"/>
              <a:t>Parce qu’ils ne peuvent pas</a:t>
            </a:r>
          </a:p>
          <a:p>
            <a:pPr marL="857250" indent="-857250">
              <a:buAutoNum type="romanUcPeriod"/>
            </a:pPr>
            <a:endParaRPr lang="fr-FR" sz="3600" dirty="0"/>
          </a:p>
          <a:p>
            <a:pPr marL="857250" indent="-857250">
              <a:buAutoNum type="romanUcPeriod"/>
            </a:pPr>
            <a:r>
              <a:rPr lang="fr-FR" sz="3600" dirty="0" smtClean="0"/>
              <a:t>Parce qu’ils ne veulent pas</a:t>
            </a:r>
          </a:p>
          <a:p>
            <a:pPr marL="857250" indent="-857250">
              <a:buAutoNum type="romanUcPeriod"/>
            </a:pPr>
            <a:endParaRPr lang="fr-FR" sz="3600" dirty="0"/>
          </a:p>
          <a:p>
            <a:pPr marL="857250" indent="-857250">
              <a:buAutoNum type="romanUcPeriod"/>
            </a:pPr>
            <a:r>
              <a:rPr lang="fr-FR" sz="3600" dirty="0" smtClean="0"/>
              <a:t>Parce qu’ils ne sont plus là</a:t>
            </a:r>
            <a:endParaRPr lang="fr-FR" sz="2800" dirty="0" smtClean="0"/>
          </a:p>
        </p:txBody>
      </p:sp>
    </p:spTree>
    <p:extLst>
      <p:ext uri="{BB962C8B-B14F-4D97-AF65-F5344CB8AC3E}">
        <p14:creationId xmlns:p14="http://schemas.microsoft.com/office/powerpoint/2010/main" val="13661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14</a:t>
            </a:fld>
            <a:endParaRPr lang="fr-FR"/>
          </a:p>
        </p:txBody>
      </p:sp>
      <p:sp>
        <p:nvSpPr>
          <p:cNvPr id="7" name="ZoneTexte 6"/>
          <p:cNvSpPr txBox="1"/>
          <p:nvPr/>
        </p:nvSpPr>
        <p:spPr>
          <a:xfrm>
            <a:off x="561990" y="825500"/>
            <a:ext cx="7719256" cy="3046988"/>
          </a:xfrm>
          <a:prstGeom prst="rect">
            <a:avLst/>
          </a:prstGeom>
          <a:noFill/>
        </p:spPr>
        <p:txBody>
          <a:bodyPr wrap="none" rtlCol="0">
            <a:spAutoFit/>
          </a:bodyPr>
          <a:lstStyle/>
          <a:p>
            <a:pPr algn="just"/>
            <a:r>
              <a:rPr lang="fr-FR" sz="2400" dirty="0" smtClean="0"/>
              <a:t>S’il existe des civilisations extraterrestres </a:t>
            </a:r>
          </a:p>
          <a:p>
            <a:pPr algn="just"/>
            <a:r>
              <a:rPr lang="fr-FR" sz="2400" dirty="0" smtClean="0"/>
              <a:t>capables de communications intergalactiques,</a:t>
            </a:r>
          </a:p>
          <a:p>
            <a:pPr algn="just"/>
            <a:r>
              <a:rPr lang="fr-FR" sz="2400" dirty="0"/>
              <a:t>l</a:t>
            </a:r>
            <a:r>
              <a:rPr lang="fr-FR" sz="2400" dirty="0" smtClean="0"/>
              <a:t>a probabilité est très grande qu’elles soient </a:t>
            </a:r>
          </a:p>
          <a:p>
            <a:pPr algn="just"/>
            <a:r>
              <a:rPr lang="fr-FR" sz="2400" i="1" dirty="0" smtClean="0"/>
              <a:t>beaucoup</a:t>
            </a:r>
            <a:r>
              <a:rPr lang="fr-FR" sz="2400" dirty="0" smtClean="0"/>
              <a:t> plus développées que nous.</a:t>
            </a:r>
          </a:p>
          <a:p>
            <a:pPr algn="just"/>
            <a:r>
              <a:rPr lang="fr-FR" sz="2400" dirty="0" smtClean="0"/>
              <a:t>Elles utiliseraient sans doute des moyens de communication </a:t>
            </a:r>
          </a:p>
          <a:p>
            <a:pPr algn="just"/>
            <a:r>
              <a:rPr lang="fr-FR" sz="2400" dirty="0" smtClean="0"/>
              <a:t>auxquels nous n’avons pas accès</a:t>
            </a:r>
          </a:p>
          <a:p>
            <a:pPr algn="just"/>
            <a:r>
              <a:rPr lang="fr-FR" sz="2400" dirty="0" smtClean="0"/>
              <a:t>… et nous n’aurions guère d’intérêt pour elles.</a:t>
            </a:r>
          </a:p>
          <a:p>
            <a:pPr algn="just"/>
            <a:endParaRPr lang="fr-FR" sz="2400" dirty="0"/>
          </a:p>
        </p:txBody>
      </p:sp>
    </p:spTree>
    <p:extLst>
      <p:ext uri="{BB962C8B-B14F-4D97-AF65-F5344CB8AC3E}">
        <p14:creationId xmlns:p14="http://schemas.microsoft.com/office/powerpoint/2010/main" val="30961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9-igeon-1914-appareil-photo-sous-vent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09066" cy="3697183"/>
          </a:xfrm>
          <a:prstGeom prst="rect">
            <a:avLst/>
          </a:prstGeom>
        </p:spPr>
      </p:pic>
      <p:sp>
        <p:nvSpPr>
          <p:cNvPr id="7" name="Espace réservé de la date 6"/>
          <p:cNvSpPr>
            <a:spLocks noGrp="1"/>
          </p:cNvSpPr>
          <p:nvPr>
            <p:ph type="dt" sz="half" idx="10"/>
          </p:nvPr>
        </p:nvSpPr>
        <p:spPr/>
        <p:txBody>
          <a:bodyPr/>
          <a:lstStyle/>
          <a:p>
            <a:r>
              <a:rPr lang="fr-FR" smtClean="0"/>
              <a:t>Fleurance, 12/08/16</a:t>
            </a:r>
            <a:endParaRPr lang="fr-FR"/>
          </a:p>
        </p:txBody>
      </p:sp>
      <p:sp>
        <p:nvSpPr>
          <p:cNvPr id="8" name="Espace réservé du pied de page 7"/>
          <p:cNvSpPr>
            <a:spLocks noGrp="1"/>
          </p:cNvSpPr>
          <p:nvPr>
            <p:ph type="ftr" sz="quarter" idx="11"/>
          </p:nvPr>
        </p:nvSpPr>
        <p:spPr/>
        <p:txBody>
          <a:bodyPr/>
          <a:lstStyle/>
          <a:p>
            <a:r>
              <a:rPr lang="fr-FR" smtClean="0"/>
              <a:t>JMLL/E.T.?</a:t>
            </a:r>
            <a:endParaRPr lang="fr-FR"/>
          </a:p>
        </p:txBody>
      </p:sp>
      <p:sp>
        <p:nvSpPr>
          <p:cNvPr id="9" name="Espace réservé du numéro de diapositive 8"/>
          <p:cNvSpPr>
            <a:spLocks noGrp="1"/>
          </p:cNvSpPr>
          <p:nvPr>
            <p:ph type="sldNum" sz="quarter" idx="12"/>
          </p:nvPr>
        </p:nvSpPr>
        <p:spPr/>
        <p:txBody>
          <a:bodyPr/>
          <a:lstStyle/>
          <a:p>
            <a:fld id="{5033D3D1-842D-A845-BF35-1A0CEFCEE808}" type="slidenum">
              <a:rPr lang="fr-FR" smtClean="0"/>
              <a:t>15</a:t>
            </a:fld>
            <a:endParaRPr lang="fr-FR"/>
          </a:p>
        </p:txBody>
      </p:sp>
      <p:pic>
        <p:nvPicPr>
          <p:cNvPr id="2" name="Image 1"/>
          <p:cNvPicPr>
            <a:picLocks noChangeAspect="1"/>
          </p:cNvPicPr>
          <p:nvPr/>
        </p:nvPicPr>
        <p:blipFill>
          <a:blip r:embed="rId3"/>
          <a:stretch>
            <a:fillRect/>
          </a:stretch>
        </p:blipFill>
        <p:spPr>
          <a:xfrm>
            <a:off x="3622165" y="2716624"/>
            <a:ext cx="5521835" cy="4141376"/>
          </a:xfrm>
          <a:prstGeom prst="rect">
            <a:avLst/>
          </a:prstGeom>
        </p:spPr>
      </p:pic>
      <p:sp>
        <p:nvSpPr>
          <p:cNvPr id="3" name="ZoneTexte 2"/>
          <p:cNvSpPr txBox="1"/>
          <p:nvPr/>
        </p:nvSpPr>
        <p:spPr>
          <a:xfrm>
            <a:off x="4929650" y="195989"/>
            <a:ext cx="3878767" cy="2246769"/>
          </a:xfrm>
          <a:prstGeom prst="rect">
            <a:avLst/>
          </a:prstGeom>
          <a:noFill/>
        </p:spPr>
        <p:txBody>
          <a:bodyPr wrap="square" rtlCol="0">
            <a:spAutoFit/>
          </a:bodyPr>
          <a:lstStyle/>
          <a:p>
            <a:r>
              <a:rPr lang="fr-FR" sz="2000" dirty="0" smtClean="0">
                <a:solidFill>
                  <a:srgbClr val="C6D9F1"/>
                </a:solidFill>
              </a:rPr>
              <a:t>«  Le </a:t>
            </a:r>
            <a:r>
              <a:rPr lang="fr-FR" sz="2000" dirty="0">
                <a:solidFill>
                  <a:srgbClr val="C6D9F1"/>
                </a:solidFill>
              </a:rPr>
              <a:t>pigeon voyageur a-t-il encore une utilité militaire ? Oui, selon le député apparenté UMP Jean-Pierre </a:t>
            </a:r>
            <a:r>
              <a:rPr lang="fr-FR" sz="2000" dirty="0" err="1" smtClean="0">
                <a:solidFill>
                  <a:srgbClr val="C6D9F1"/>
                </a:solidFill>
              </a:rPr>
              <a:t>Decool</a:t>
            </a:r>
            <a:r>
              <a:rPr lang="fr-FR" sz="2000" dirty="0" smtClean="0">
                <a:solidFill>
                  <a:srgbClr val="C6D9F1"/>
                </a:solidFill>
              </a:rPr>
              <a:t>. Pour ce colombophile, ces oiseaux peuvent être une ressource importante en cas de conflit ou de catastrophe nucléaire. » </a:t>
            </a:r>
            <a:endParaRPr lang="fr-FR" sz="2000" dirty="0">
              <a:solidFill>
                <a:srgbClr val="C6D9F1"/>
              </a:solidFill>
            </a:endParaRPr>
          </a:p>
        </p:txBody>
      </p:sp>
    </p:spTree>
    <p:extLst>
      <p:ext uri="{BB962C8B-B14F-4D97-AF65-F5344CB8AC3E}">
        <p14:creationId xmlns:p14="http://schemas.microsoft.com/office/powerpoint/2010/main" val="204762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16</a:t>
            </a:fld>
            <a:endParaRPr lang="fr-FR"/>
          </a:p>
        </p:txBody>
      </p:sp>
      <p:pic>
        <p:nvPicPr>
          <p:cNvPr id="9" name="Image 8" descr="Les_Xipehu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44" y="288606"/>
            <a:ext cx="3048000" cy="4154424"/>
          </a:xfrm>
          <a:prstGeom prst="rect">
            <a:avLst/>
          </a:prstGeom>
          <a:ln>
            <a:solidFill>
              <a:schemeClr val="accent6">
                <a:lumMod val="50000"/>
              </a:schemeClr>
            </a:solidFill>
          </a:ln>
        </p:spPr>
      </p:pic>
      <p:pic>
        <p:nvPicPr>
          <p:cNvPr id="8" name="Image 7" descr="Xipehu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045409"/>
            <a:ext cx="6375010" cy="2310941"/>
          </a:xfrm>
          <a:prstGeom prst="rect">
            <a:avLst/>
          </a:prstGeom>
          <a:ln>
            <a:solidFill>
              <a:srgbClr val="984807"/>
            </a:solidFill>
          </a:ln>
        </p:spPr>
      </p:pic>
    </p:spTree>
    <p:extLst>
      <p:ext uri="{BB962C8B-B14F-4D97-AF65-F5344CB8AC3E}">
        <p14:creationId xmlns:p14="http://schemas.microsoft.com/office/powerpoint/2010/main" val="307578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17</a:t>
            </a:fld>
            <a:endParaRPr lang="fr-FR"/>
          </a:p>
        </p:txBody>
      </p:sp>
      <p:sp>
        <p:nvSpPr>
          <p:cNvPr id="7" name="ZoneTexte 6"/>
          <p:cNvSpPr txBox="1"/>
          <p:nvPr/>
        </p:nvSpPr>
        <p:spPr>
          <a:xfrm>
            <a:off x="976014" y="825500"/>
            <a:ext cx="7128273" cy="1569660"/>
          </a:xfrm>
          <a:prstGeom prst="rect">
            <a:avLst/>
          </a:prstGeom>
          <a:noFill/>
        </p:spPr>
        <p:txBody>
          <a:bodyPr wrap="none" rtlCol="0">
            <a:spAutoFit/>
          </a:bodyPr>
          <a:lstStyle/>
          <a:p>
            <a:pPr algn="just"/>
            <a:endParaRPr lang="fr-FR" sz="2400" dirty="0"/>
          </a:p>
          <a:p>
            <a:pPr algn="just"/>
            <a:endParaRPr lang="fr-FR" sz="2400" dirty="0" smtClean="0"/>
          </a:p>
          <a:p>
            <a:pPr algn="just"/>
            <a:endParaRPr lang="fr-FR" sz="2400" dirty="0"/>
          </a:p>
          <a:p>
            <a:pPr algn="just"/>
            <a:r>
              <a:rPr lang="fr-FR" sz="2400" dirty="0" smtClean="0"/>
              <a:t>La communication interplanétaire selon Alphonse Allais</a:t>
            </a:r>
          </a:p>
        </p:txBody>
      </p:sp>
    </p:spTree>
    <p:extLst>
      <p:ext uri="{BB962C8B-B14F-4D97-AF65-F5344CB8AC3E}">
        <p14:creationId xmlns:p14="http://schemas.microsoft.com/office/powerpoint/2010/main" val="179319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18</a:t>
            </a:fld>
            <a:endParaRPr lang="fr-FR"/>
          </a:p>
        </p:txBody>
      </p:sp>
      <p:sp>
        <p:nvSpPr>
          <p:cNvPr id="7" name="ZoneTexte 6"/>
          <p:cNvSpPr txBox="1"/>
          <p:nvPr/>
        </p:nvSpPr>
        <p:spPr>
          <a:xfrm>
            <a:off x="168302" y="825500"/>
            <a:ext cx="8743725" cy="4524315"/>
          </a:xfrm>
          <a:prstGeom prst="rect">
            <a:avLst/>
          </a:prstGeom>
          <a:noFill/>
        </p:spPr>
        <p:txBody>
          <a:bodyPr wrap="none" rtlCol="0">
            <a:spAutoFit/>
          </a:bodyPr>
          <a:lstStyle/>
          <a:p>
            <a:pPr algn="just"/>
            <a:r>
              <a:rPr lang="fr-FR" sz="2400" dirty="0" smtClean="0"/>
              <a:t>S’il existe des civilisations extraterrestres </a:t>
            </a:r>
          </a:p>
          <a:p>
            <a:pPr algn="just"/>
            <a:r>
              <a:rPr lang="fr-FR" sz="2400" dirty="0" smtClean="0"/>
              <a:t>capables de communications intergalactiques,</a:t>
            </a:r>
          </a:p>
          <a:p>
            <a:pPr algn="just"/>
            <a:r>
              <a:rPr lang="fr-FR" sz="2400" dirty="0"/>
              <a:t>l</a:t>
            </a:r>
            <a:r>
              <a:rPr lang="fr-FR" sz="2400" dirty="0" smtClean="0"/>
              <a:t>a probabilité est très grande qu’elles soient </a:t>
            </a:r>
          </a:p>
          <a:p>
            <a:pPr algn="just"/>
            <a:r>
              <a:rPr lang="fr-FR" sz="2400" i="1" dirty="0" smtClean="0"/>
              <a:t>beaucoup</a:t>
            </a:r>
            <a:r>
              <a:rPr lang="fr-FR" sz="2400" dirty="0" smtClean="0"/>
              <a:t> plus développées que nous.</a:t>
            </a:r>
          </a:p>
          <a:p>
            <a:pPr algn="just"/>
            <a:r>
              <a:rPr lang="fr-FR" sz="2400" dirty="0" smtClean="0"/>
              <a:t>Elles utiliseraient sans doute des moyens de communication </a:t>
            </a:r>
          </a:p>
          <a:p>
            <a:pPr algn="just"/>
            <a:r>
              <a:rPr lang="fr-FR" sz="2400" dirty="0" smtClean="0"/>
              <a:t>auxquels nous n’avons pas accès</a:t>
            </a:r>
          </a:p>
          <a:p>
            <a:pPr algn="just"/>
            <a:r>
              <a:rPr lang="fr-FR" sz="2400" dirty="0" smtClean="0"/>
              <a:t>… et nous n’aurions guère d’intérêt pour elles.</a:t>
            </a:r>
          </a:p>
          <a:p>
            <a:pPr algn="just"/>
            <a:endParaRPr lang="fr-FR" sz="2400" dirty="0"/>
          </a:p>
          <a:p>
            <a:pPr algn="just"/>
            <a:r>
              <a:rPr lang="fr-FR" sz="2400" dirty="0"/>
              <a:t>…</a:t>
            </a:r>
            <a:r>
              <a:rPr lang="fr-FR" sz="2400" dirty="0" smtClean="0"/>
              <a:t>sans compter que la durée probable d’un aller-retour de messages </a:t>
            </a:r>
          </a:p>
          <a:p>
            <a:pPr algn="just"/>
            <a:r>
              <a:rPr lang="fr-FR" sz="2400" dirty="0" smtClean="0"/>
              <a:t>diminuerait considérablement l’importance de tels échanges, </a:t>
            </a:r>
          </a:p>
          <a:p>
            <a:pPr algn="just"/>
            <a:r>
              <a:rPr lang="fr-FR" sz="2400" dirty="0" smtClean="0"/>
              <a:t>voire conduire une civilisation qui en aurait fait l’expérience</a:t>
            </a:r>
          </a:p>
          <a:p>
            <a:pPr algn="just"/>
            <a:r>
              <a:rPr lang="fr-FR" sz="2400" dirty="0" smtClean="0"/>
              <a:t>à s’en désintéresser.</a:t>
            </a:r>
          </a:p>
        </p:txBody>
      </p:sp>
    </p:spTree>
    <p:extLst>
      <p:ext uri="{BB962C8B-B14F-4D97-AF65-F5344CB8AC3E}">
        <p14:creationId xmlns:p14="http://schemas.microsoft.com/office/powerpoint/2010/main" val="326320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0" end="1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smtClean="0"/>
              <a:t>Fleurance, 12/08/16</a:t>
            </a:r>
            <a:endParaRPr lang="fr-FR"/>
          </a:p>
        </p:txBody>
      </p:sp>
      <p:sp>
        <p:nvSpPr>
          <p:cNvPr id="8" name="Espace réservé du pied de page 7"/>
          <p:cNvSpPr>
            <a:spLocks noGrp="1"/>
          </p:cNvSpPr>
          <p:nvPr>
            <p:ph type="ftr" sz="quarter" idx="11"/>
          </p:nvPr>
        </p:nvSpPr>
        <p:spPr/>
        <p:txBody>
          <a:bodyPr/>
          <a:lstStyle/>
          <a:p>
            <a:r>
              <a:rPr lang="fr-FR" smtClean="0"/>
              <a:t>JMLL/E.T.?</a:t>
            </a:r>
            <a:endParaRPr lang="fr-FR"/>
          </a:p>
        </p:txBody>
      </p:sp>
      <p:sp>
        <p:nvSpPr>
          <p:cNvPr id="9" name="Espace réservé du numéro de diapositive 8"/>
          <p:cNvSpPr>
            <a:spLocks noGrp="1"/>
          </p:cNvSpPr>
          <p:nvPr>
            <p:ph type="sldNum" sz="quarter" idx="12"/>
          </p:nvPr>
        </p:nvSpPr>
        <p:spPr/>
        <p:txBody>
          <a:bodyPr/>
          <a:lstStyle/>
          <a:p>
            <a:fld id="{5033D3D1-842D-A845-BF35-1A0CEFCEE808}" type="slidenum">
              <a:rPr lang="fr-FR" smtClean="0"/>
              <a:t>1</a:t>
            </a:fld>
            <a:endParaRPr lang="fr-FR"/>
          </a:p>
        </p:txBody>
      </p:sp>
      <p:sp>
        <p:nvSpPr>
          <p:cNvPr id="10" name="ZoneTexte 9"/>
          <p:cNvSpPr txBox="1"/>
          <p:nvPr/>
        </p:nvSpPr>
        <p:spPr>
          <a:xfrm>
            <a:off x="2581429" y="1481490"/>
            <a:ext cx="4221829" cy="2369880"/>
          </a:xfrm>
          <a:prstGeom prst="rect">
            <a:avLst/>
          </a:prstGeom>
          <a:noFill/>
        </p:spPr>
        <p:txBody>
          <a:bodyPr wrap="none" rtlCol="0">
            <a:spAutoFit/>
          </a:bodyPr>
          <a:lstStyle/>
          <a:p>
            <a:pPr algn="ctr"/>
            <a:r>
              <a:rPr lang="fr-FR" sz="4400" dirty="0" smtClean="0">
                <a:solidFill>
                  <a:srgbClr val="FFFFFF"/>
                </a:solidFill>
              </a:rPr>
              <a:t>Allo, E. </a:t>
            </a:r>
            <a:r>
              <a:rPr lang="fr-FR" sz="4400" dirty="0" err="1" smtClean="0">
                <a:solidFill>
                  <a:srgbClr val="FFFFFF"/>
                </a:solidFill>
              </a:rPr>
              <a:t>T</a:t>
            </a:r>
            <a:r>
              <a:rPr lang="fr-FR" sz="4400" dirty="0" smtClean="0">
                <a:solidFill>
                  <a:srgbClr val="FFFFFF"/>
                </a:solidFill>
              </a:rPr>
              <a:t>. ? </a:t>
            </a:r>
          </a:p>
          <a:p>
            <a:pPr algn="ctr"/>
            <a:endParaRPr lang="fr-FR" sz="3600" dirty="0">
              <a:solidFill>
                <a:srgbClr val="FFFFFF"/>
              </a:solidFill>
            </a:endParaRPr>
          </a:p>
          <a:p>
            <a:pPr algn="ctr"/>
            <a:endParaRPr lang="fr-FR" sz="3600" dirty="0" smtClean="0">
              <a:solidFill>
                <a:srgbClr val="FFFFFF"/>
              </a:solidFill>
            </a:endParaRPr>
          </a:p>
          <a:p>
            <a:pPr algn="ctr"/>
            <a:r>
              <a:rPr lang="fr-FR" sz="3200" dirty="0" smtClean="0">
                <a:solidFill>
                  <a:srgbClr val="FFFFFF"/>
                </a:solidFill>
              </a:rPr>
              <a:t>Jean-Marc Lévy-Leblond</a:t>
            </a:r>
            <a:endParaRPr lang="fr-FR" sz="3200" dirty="0">
              <a:solidFill>
                <a:srgbClr val="FFFFFF"/>
              </a:solidFill>
            </a:endParaRPr>
          </a:p>
        </p:txBody>
      </p:sp>
    </p:spTree>
    <p:extLst>
      <p:ext uri="{BB962C8B-B14F-4D97-AF65-F5344CB8AC3E}">
        <p14:creationId xmlns:p14="http://schemas.microsoft.com/office/powerpoint/2010/main" val="2515706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0" y="0"/>
            <a:ext cx="10016634" cy="3331246"/>
            <a:chOff x="0" y="0"/>
            <a:chExt cx="10016634" cy="3331246"/>
          </a:xfrm>
        </p:grpSpPr>
        <p:pic>
          <p:nvPicPr>
            <p:cNvPr id="8" name="Image 7" descr="preuve_vie_intelligen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16634" cy="3331246"/>
            </a:xfrm>
            <a:prstGeom prst="rect">
              <a:avLst/>
            </a:prstGeom>
            <a:ln>
              <a:solidFill>
                <a:srgbClr val="000090"/>
              </a:solidFill>
            </a:ln>
          </p:spPr>
        </p:pic>
        <p:sp>
          <p:nvSpPr>
            <p:cNvPr id="2" name="Rectangle 1"/>
            <p:cNvSpPr/>
            <p:nvPr/>
          </p:nvSpPr>
          <p:spPr>
            <a:xfrm>
              <a:off x="2533805" y="0"/>
              <a:ext cx="7482829" cy="3331246"/>
            </a:xfrm>
            <a:prstGeom prst="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19</a:t>
            </a:fld>
            <a:endParaRPr lang="fr-FR"/>
          </a:p>
        </p:txBody>
      </p:sp>
      <p:pic>
        <p:nvPicPr>
          <p:cNvPr id="7" name="Image 6" descr="preuve_vie_intelligen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3331247"/>
            <a:ext cx="10604500" cy="3526753"/>
          </a:xfrm>
          <a:prstGeom prst="rect">
            <a:avLst/>
          </a:prstGeom>
          <a:solidFill>
            <a:schemeClr val="bg2"/>
          </a:solidFill>
          <a:ln>
            <a:solidFill>
              <a:srgbClr val="000090"/>
            </a:solidFill>
          </a:ln>
        </p:spPr>
      </p:pic>
      <p:sp>
        <p:nvSpPr>
          <p:cNvPr id="9" name="Rectangle 8"/>
          <p:cNvSpPr/>
          <p:nvPr/>
        </p:nvSpPr>
        <p:spPr>
          <a:xfrm>
            <a:off x="-1568704" y="3331246"/>
            <a:ext cx="2719226" cy="3526753"/>
          </a:xfrm>
          <a:prstGeom prst="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9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20</a:t>
            </a:fld>
            <a:endParaRPr lang="fr-FR"/>
          </a:p>
        </p:txBody>
      </p:sp>
      <p:sp>
        <p:nvSpPr>
          <p:cNvPr id="7" name="ZoneTexte 6"/>
          <p:cNvSpPr txBox="1"/>
          <p:nvPr/>
        </p:nvSpPr>
        <p:spPr>
          <a:xfrm>
            <a:off x="1303399" y="151059"/>
            <a:ext cx="6579334" cy="1446550"/>
          </a:xfrm>
          <a:prstGeom prst="rect">
            <a:avLst/>
          </a:prstGeom>
          <a:noFill/>
        </p:spPr>
        <p:txBody>
          <a:bodyPr wrap="square" rtlCol="0">
            <a:spAutoFit/>
          </a:bodyPr>
          <a:lstStyle/>
          <a:p>
            <a:pPr algn="ctr"/>
            <a:r>
              <a:rPr lang="fr-FR" sz="4400" dirty="0"/>
              <a:t>Pourquoi les E.T. ne nous font-ils pas signe ?</a:t>
            </a:r>
          </a:p>
        </p:txBody>
      </p:sp>
      <p:sp>
        <p:nvSpPr>
          <p:cNvPr id="8" name="ZoneTexte 7"/>
          <p:cNvSpPr txBox="1"/>
          <p:nvPr/>
        </p:nvSpPr>
        <p:spPr>
          <a:xfrm>
            <a:off x="557918" y="2378125"/>
            <a:ext cx="7986905" cy="2862322"/>
          </a:xfrm>
          <a:prstGeom prst="rect">
            <a:avLst/>
          </a:prstGeom>
          <a:noFill/>
        </p:spPr>
        <p:txBody>
          <a:bodyPr wrap="square" rtlCol="0">
            <a:spAutoFit/>
          </a:bodyPr>
          <a:lstStyle/>
          <a:p>
            <a:pPr marL="857250" indent="-857250">
              <a:buAutoNum type="romanUcPeriod"/>
            </a:pPr>
            <a:r>
              <a:rPr lang="fr-FR" sz="3600" dirty="0" smtClean="0"/>
              <a:t>Parce qu’ils ne peuvent pas</a:t>
            </a:r>
          </a:p>
          <a:p>
            <a:pPr marL="857250" indent="-857250">
              <a:buAutoNum type="romanUcPeriod"/>
            </a:pPr>
            <a:endParaRPr lang="fr-FR" sz="3600" dirty="0"/>
          </a:p>
          <a:p>
            <a:pPr marL="857250" indent="-857250">
              <a:buAutoNum type="romanUcPeriod"/>
            </a:pPr>
            <a:r>
              <a:rPr lang="fr-FR" sz="3600" dirty="0" smtClean="0"/>
              <a:t>Parce qu’ils ne veulent pas</a:t>
            </a:r>
          </a:p>
          <a:p>
            <a:pPr marL="857250" indent="-857250">
              <a:buAutoNum type="romanUcPeriod"/>
            </a:pPr>
            <a:endParaRPr lang="fr-FR" sz="3600" dirty="0"/>
          </a:p>
          <a:p>
            <a:pPr marL="857250" indent="-857250">
              <a:buAutoNum type="romanUcPeriod"/>
            </a:pPr>
            <a:r>
              <a:rPr lang="fr-FR" sz="3600" dirty="0" smtClean="0"/>
              <a:t>Parce qu’ils ne sont plus là</a:t>
            </a:r>
            <a:endParaRPr lang="fr-FR" sz="2800" dirty="0" smtClean="0"/>
          </a:p>
        </p:txBody>
      </p:sp>
    </p:spTree>
    <p:extLst>
      <p:ext uri="{BB962C8B-B14F-4D97-AF65-F5344CB8AC3E}">
        <p14:creationId xmlns:p14="http://schemas.microsoft.com/office/powerpoint/2010/main" val="35012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21</a:t>
            </a:fld>
            <a:endParaRPr lang="fr-FR"/>
          </a:p>
        </p:txBody>
      </p:sp>
      <p:sp>
        <p:nvSpPr>
          <p:cNvPr id="7" name="ZoneTexte 6"/>
          <p:cNvSpPr txBox="1"/>
          <p:nvPr/>
        </p:nvSpPr>
        <p:spPr>
          <a:xfrm>
            <a:off x="1286932" y="1079264"/>
            <a:ext cx="6267686" cy="1200329"/>
          </a:xfrm>
          <a:prstGeom prst="rect">
            <a:avLst/>
          </a:prstGeom>
          <a:noFill/>
          <a:ln w="38100" cmpd="sng">
            <a:solidFill>
              <a:srgbClr val="FF0000"/>
            </a:solidFill>
          </a:ln>
        </p:spPr>
        <p:txBody>
          <a:bodyPr wrap="none" rtlCol="0">
            <a:spAutoFit/>
          </a:bodyPr>
          <a:lstStyle/>
          <a:p>
            <a:pPr algn="ctr"/>
            <a:r>
              <a:rPr lang="fr-FR" sz="3600" dirty="0" smtClean="0"/>
              <a:t>Quelle est la durée de vie </a:t>
            </a:r>
          </a:p>
          <a:p>
            <a:pPr algn="ctr"/>
            <a:r>
              <a:rPr lang="fr-FR" sz="3600" dirty="0" smtClean="0"/>
              <a:t>d’une “civilisation intelligente“ ?</a:t>
            </a:r>
            <a:endParaRPr lang="fr-FR" sz="3600" dirty="0"/>
          </a:p>
        </p:txBody>
      </p:sp>
      <p:sp>
        <p:nvSpPr>
          <p:cNvPr id="8" name="ZoneTexte 7"/>
          <p:cNvSpPr txBox="1"/>
          <p:nvPr/>
        </p:nvSpPr>
        <p:spPr>
          <a:xfrm>
            <a:off x="2590800" y="229625"/>
            <a:ext cx="3644046" cy="769441"/>
          </a:xfrm>
          <a:prstGeom prst="rect">
            <a:avLst/>
          </a:prstGeom>
          <a:noFill/>
        </p:spPr>
        <p:txBody>
          <a:bodyPr wrap="none" rtlCol="0">
            <a:spAutoFit/>
          </a:bodyPr>
          <a:lstStyle/>
          <a:p>
            <a:r>
              <a:rPr lang="fr-FR" sz="4400" dirty="0" smtClean="0"/>
              <a:t>La question-clé</a:t>
            </a:r>
            <a:endParaRPr lang="fr-FR" sz="4400" dirty="0"/>
          </a:p>
        </p:txBody>
      </p:sp>
      <p:sp>
        <p:nvSpPr>
          <p:cNvPr id="9" name="ZoneTexte 8"/>
          <p:cNvSpPr txBox="1"/>
          <p:nvPr/>
        </p:nvSpPr>
        <p:spPr>
          <a:xfrm>
            <a:off x="549516" y="2539999"/>
            <a:ext cx="8192567" cy="3046988"/>
          </a:xfrm>
          <a:prstGeom prst="rect">
            <a:avLst/>
          </a:prstGeom>
          <a:noFill/>
        </p:spPr>
        <p:txBody>
          <a:bodyPr wrap="none" rtlCol="0">
            <a:spAutoFit/>
          </a:bodyPr>
          <a:lstStyle/>
          <a:p>
            <a:pPr algn="ctr"/>
            <a:r>
              <a:rPr lang="fr-FR" sz="3600" dirty="0" smtClean="0"/>
              <a:t>La capacité technique qui nous permet </a:t>
            </a:r>
          </a:p>
          <a:p>
            <a:pPr algn="ctr"/>
            <a:r>
              <a:rPr lang="fr-FR" sz="3600" dirty="0" smtClean="0"/>
              <a:t>d’espérer communiquer  avec d’autres </a:t>
            </a:r>
          </a:p>
          <a:p>
            <a:pPr algn="ctr"/>
            <a:r>
              <a:rPr lang="fr-FR" sz="3600" dirty="0"/>
              <a:t>c</a:t>
            </a:r>
            <a:r>
              <a:rPr lang="fr-FR" sz="3600" dirty="0" smtClean="0"/>
              <a:t>ivilisations galactiques est celle-là même</a:t>
            </a:r>
          </a:p>
          <a:p>
            <a:pPr algn="ctr"/>
            <a:r>
              <a:rPr lang="fr-FR" sz="3600" dirty="0"/>
              <a:t>q</a:t>
            </a:r>
            <a:r>
              <a:rPr lang="fr-FR" sz="3600" dirty="0" smtClean="0"/>
              <a:t>ui peut nous conduire à l’autodestruction</a:t>
            </a:r>
          </a:p>
          <a:p>
            <a:pPr algn="ctr"/>
            <a:r>
              <a:rPr lang="fr-FR" sz="2400" dirty="0" smtClean="0"/>
              <a:t>(catastrophes nucléaires, environnementales, </a:t>
            </a:r>
          </a:p>
          <a:p>
            <a:pPr algn="ctr"/>
            <a:r>
              <a:rPr lang="fr-FR" sz="2400" dirty="0" smtClean="0"/>
              <a:t>climatiques, épidémiques, etc.)</a:t>
            </a:r>
            <a:endParaRPr lang="fr-FR" sz="2400" dirty="0"/>
          </a:p>
        </p:txBody>
      </p:sp>
    </p:spTree>
    <p:extLst>
      <p:ext uri="{BB962C8B-B14F-4D97-AF65-F5344CB8AC3E}">
        <p14:creationId xmlns:p14="http://schemas.microsoft.com/office/powerpoint/2010/main" val="29344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22</a:t>
            </a:fld>
            <a:endParaRPr lang="fr-FR"/>
          </a:p>
        </p:txBody>
      </p:sp>
      <p:sp>
        <p:nvSpPr>
          <p:cNvPr id="7" name="ZoneTexte 6"/>
          <p:cNvSpPr txBox="1"/>
          <p:nvPr/>
        </p:nvSpPr>
        <p:spPr>
          <a:xfrm>
            <a:off x="1286932" y="1079264"/>
            <a:ext cx="6267686" cy="1200329"/>
          </a:xfrm>
          <a:prstGeom prst="rect">
            <a:avLst/>
          </a:prstGeom>
          <a:noFill/>
          <a:ln w="38100" cmpd="sng">
            <a:solidFill>
              <a:srgbClr val="FF0000"/>
            </a:solidFill>
          </a:ln>
        </p:spPr>
        <p:txBody>
          <a:bodyPr wrap="none" rtlCol="0">
            <a:spAutoFit/>
          </a:bodyPr>
          <a:lstStyle/>
          <a:p>
            <a:pPr algn="ctr"/>
            <a:r>
              <a:rPr lang="fr-FR" sz="3600" dirty="0" smtClean="0"/>
              <a:t>Quelle est la durée de vie </a:t>
            </a:r>
          </a:p>
          <a:p>
            <a:pPr algn="ctr"/>
            <a:r>
              <a:rPr lang="fr-FR" sz="3600" dirty="0" smtClean="0"/>
              <a:t>d’une “civilisation intelligente“ ?</a:t>
            </a:r>
            <a:endParaRPr lang="fr-FR" sz="3600" dirty="0"/>
          </a:p>
        </p:txBody>
      </p:sp>
      <p:sp>
        <p:nvSpPr>
          <p:cNvPr id="8" name="ZoneTexte 7"/>
          <p:cNvSpPr txBox="1"/>
          <p:nvPr/>
        </p:nvSpPr>
        <p:spPr>
          <a:xfrm>
            <a:off x="2590800" y="229625"/>
            <a:ext cx="3644046" cy="769441"/>
          </a:xfrm>
          <a:prstGeom prst="rect">
            <a:avLst/>
          </a:prstGeom>
          <a:noFill/>
        </p:spPr>
        <p:txBody>
          <a:bodyPr wrap="none" rtlCol="0">
            <a:spAutoFit/>
          </a:bodyPr>
          <a:lstStyle/>
          <a:p>
            <a:r>
              <a:rPr lang="fr-FR" sz="4400" dirty="0" smtClean="0"/>
              <a:t>La question-clé</a:t>
            </a:r>
            <a:endParaRPr lang="fr-FR" sz="4400" dirty="0"/>
          </a:p>
        </p:txBody>
      </p:sp>
      <p:sp>
        <p:nvSpPr>
          <p:cNvPr id="9" name="ZoneTexte 8"/>
          <p:cNvSpPr txBox="1"/>
          <p:nvPr/>
        </p:nvSpPr>
        <p:spPr>
          <a:xfrm>
            <a:off x="558800" y="2539999"/>
            <a:ext cx="8128000" cy="1200329"/>
          </a:xfrm>
          <a:prstGeom prst="rect">
            <a:avLst/>
          </a:prstGeom>
          <a:noFill/>
        </p:spPr>
        <p:txBody>
          <a:bodyPr wrap="square" rtlCol="0">
            <a:spAutoFit/>
          </a:bodyPr>
          <a:lstStyle/>
          <a:p>
            <a:r>
              <a:rPr lang="fr-FR" sz="3600" dirty="0" smtClean="0"/>
              <a:t>En supposant une durée de vie moyenne de 50.000 ans ???), </a:t>
            </a:r>
          </a:p>
        </p:txBody>
      </p:sp>
      <p:sp>
        <p:nvSpPr>
          <p:cNvPr id="2" name="ZoneTexte 1"/>
          <p:cNvSpPr txBox="1"/>
          <p:nvPr/>
        </p:nvSpPr>
        <p:spPr>
          <a:xfrm>
            <a:off x="558800" y="3030985"/>
            <a:ext cx="8128000" cy="2862322"/>
          </a:xfrm>
          <a:prstGeom prst="rect">
            <a:avLst/>
          </a:prstGeom>
          <a:noFill/>
        </p:spPr>
        <p:txBody>
          <a:bodyPr wrap="square" rtlCol="0">
            <a:spAutoFit/>
          </a:bodyPr>
          <a:lstStyle/>
          <a:p>
            <a:r>
              <a:rPr lang="fr-FR" sz="3600" dirty="0" smtClean="0"/>
              <a:t>						(	     notre </a:t>
            </a:r>
            <a:r>
              <a:rPr lang="fr-FR" sz="3600" dirty="0"/>
              <a:t>galaxie aurait déjà pu voir apparaître et disparaître des dizaines de milliers de civilisations sans qu’elles aient </a:t>
            </a:r>
            <a:r>
              <a:rPr lang="fr-FR" sz="3600" dirty="0" smtClean="0"/>
              <a:t>eu le temps de communiquer les </a:t>
            </a:r>
            <a:r>
              <a:rPr lang="fr-FR" sz="3600" dirty="0"/>
              <a:t>unes avec les autres</a:t>
            </a:r>
            <a:r>
              <a:rPr lang="fr-FR" sz="3600" dirty="0" smtClean="0"/>
              <a:t>.</a:t>
            </a:r>
            <a:endParaRPr lang="fr-FR" sz="3600" dirty="0"/>
          </a:p>
        </p:txBody>
      </p:sp>
    </p:spTree>
    <p:extLst>
      <p:ext uri="{BB962C8B-B14F-4D97-AF65-F5344CB8AC3E}">
        <p14:creationId xmlns:p14="http://schemas.microsoft.com/office/powerpoint/2010/main" val="169025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dirty="0" smtClean="0"/>
              <a:t>JMLL/E.T.?</a:t>
            </a:r>
            <a:endParaRPr lang="fr-FR" dirty="0"/>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23</a:t>
            </a:fld>
            <a:endParaRPr lang="fr-FR"/>
          </a:p>
        </p:txBody>
      </p:sp>
      <p:sp>
        <p:nvSpPr>
          <p:cNvPr id="13" name="Rectangle 12"/>
          <p:cNvSpPr/>
          <p:nvPr/>
        </p:nvSpPr>
        <p:spPr>
          <a:xfrm>
            <a:off x="254000" y="117694"/>
            <a:ext cx="8703733" cy="6740306"/>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fr-FR" sz="2400" b="1" dirty="0" err="1">
                <a:ln/>
                <a:solidFill>
                  <a:schemeClr val="accent3"/>
                </a:solidFill>
              </a:rPr>
              <a:t>Observational</a:t>
            </a:r>
            <a:r>
              <a:rPr lang="fr-FR" sz="2400" b="1" dirty="0">
                <a:ln/>
                <a:solidFill>
                  <a:schemeClr val="accent3"/>
                </a:solidFill>
              </a:rPr>
              <a:t> signatures of self-</a:t>
            </a:r>
            <a:r>
              <a:rPr lang="fr-FR" sz="2400" b="1" dirty="0" smtClean="0">
                <a:ln/>
                <a:solidFill>
                  <a:schemeClr val="accent3"/>
                </a:solidFill>
              </a:rPr>
              <a:t>destructive </a:t>
            </a:r>
            <a:r>
              <a:rPr lang="fr-FR" sz="2400" b="1" dirty="0" err="1" smtClean="0">
                <a:ln/>
                <a:solidFill>
                  <a:schemeClr val="accent3"/>
                </a:solidFill>
              </a:rPr>
              <a:t>civilizations</a:t>
            </a:r>
            <a:endParaRPr lang="fr-FR" sz="2400" b="1" dirty="0">
              <a:ln/>
              <a:solidFill>
                <a:schemeClr val="accent3"/>
              </a:solidFill>
            </a:endParaRPr>
          </a:p>
          <a:p>
            <a:r>
              <a:rPr lang="fr-FR" sz="2400" b="1" dirty="0">
                <a:ln/>
                <a:solidFill>
                  <a:schemeClr val="accent3"/>
                </a:solidFill>
              </a:rPr>
              <a:t>(Signatures observationnelles de civilisations autodestructrices)</a:t>
            </a:r>
          </a:p>
          <a:p>
            <a:endParaRPr lang="fr-FR" sz="1000" b="1" dirty="0">
              <a:ln/>
              <a:solidFill>
                <a:schemeClr val="accent3"/>
              </a:solidFill>
            </a:endParaRPr>
          </a:p>
          <a:p>
            <a:r>
              <a:rPr lang="fr-FR" sz="2400" b="1" dirty="0">
                <a:ln/>
                <a:solidFill>
                  <a:schemeClr val="accent3"/>
                </a:solidFill>
              </a:rPr>
              <a:t>Adam Stevens, Duncan </a:t>
            </a:r>
            <a:r>
              <a:rPr lang="fr-FR" sz="2400" b="1" dirty="0" err="1">
                <a:ln/>
                <a:solidFill>
                  <a:schemeClr val="accent3"/>
                </a:solidFill>
              </a:rPr>
              <a:t>Forgan</a:t>
            </a:r>
            <a:r>
              <a:rPr lang="fr-FR" sz="2400" b="1" dirty="0">
                <a:ln/>
                <a:solidFill>
                  <a:schemeClr val="accent3"/>
                </a:solidFill>
              </a:rPr>
              <a:t> and Jack </a:t>
            </a:r>
            <a:r>
              <a:rPr lang="fr-FR" sz="2400" b="1" dirty="0" err="1">
                <a:ln/>
                <a:solidFill>
                  <a:schemeClr val="accent3"/>
                </a:solidFill>
              </a:rPr>
              <a:t>O'Malley</a:t>
            </a:r>
            <a:r>
              <a:rPr lang="fr-FR" sz="2400" b="1" dirty="0">
                <a:ln/>
                <a:solidFill>
                  <a:schemeClr val="accent3"/>
                </a:solidFill>
              </a:rPr>
              <a:t> James</a:t>
            </a:r>
          </a:p>
          <a:p>
            <a:r>
              <a:rPr lang="fr-FR" sz="2400" b="1" i="1" dirty="0">
                <a:ln/>
                <a:solidFill>
                  <a:schemeClr val="accent3"/>
                </a:solidFill>
              </a:rPr>
              <a:t>International Journal of </a:t>
            </a:r>
            <a:r>
              <a:rPr lang="fr-FR" sz="2400" b="1" i="1" dirty="0" err="1">
                <a:ln/>
                <a:solidFill>
                  <a:schemeClr val="accent3"/>
                </a:solidFill>
              </a:rPr>
              <a:t>Astrobiology</a:t>
            </a:r>
            <a:r>
              <a:rPr lang="fr-FR" sz="2400" b="1" dirty="0">
                <a:ln/>
                <a:solidFill>
                  <a:schemeClr val="accent3"/>
                </a:solidFill>
              </a:rPr>
              <a:t>, 23 octobre </a:t>
            </a:r>
            <a:r>
              <a:rPr lang="fr-FR" sz="2400" b="1" dirty="0" smtClean="0">
                <a:ln/>
                <a:solidFill>
                  <a:schemeClr val="accent3"/>
                </a:solidFill>
              </a:rPr>
              <a:t>2015</a:t>
            </a:r>
          </a:p>
          <a:p>
            <a:r>
              <a:rPr lang="fr-FR" sz="2400" b="1" dirty="0" smtClean="0">
                <a:ln/>
                <a:solidFill>
                  <a:schemeClr val="accent3"/>
                </a:solidFill>
              </a:rPr>
              <a:t>													arXiv</a:t>
            </a:r>
            <a:r>
              <a:rPr lang="fr-FR" sz="2400" b="1" dirty="0">
                <a:ln/>
                <a:solidFill>
                  <a:schemeClr val="accent3"/>
                </a:solidFill>
              </a:rPr>
              <a:t>:1507.08530 </a:t>
            </a:r>
            <a:endParaRPr lang="fr-FR" sz="2400" b="1" dirty="0" smtClean="0">
              <a:ln/>
              <a:solidFill>
                <a:schemeClr val="accent3"/>
              </a:solidFill>
            </a:endParaRPr>
          </a:p>
          <a:p>
            <a:endParaRPr lang="fr-FR" sz="2400" b="1" dirty="0">
              <a:ln/>
              <a:solidFill>
                <a:schemeClr val="accent3"/>
              </a:solidFill>
            </a:endParaRPr>
          </a:p>
          <a:p>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Nous </a:t>
            </a:r>
            <a:r>
              <a:rPr lang="fr-FR" sz="2400" dirty="0">
                <a:ln w="18415" cmpd="sng">
                  <a:solidFill>
                    <a:srgbClr val="FFFFFF"/>
                  </a:solidFill>
                  <a:prstDash val="solid"/>
                </a:ln>
                <a:solidFill>
                  <a:srgbClr val="FFFFFF"/>
                </a:solidFill>
                <a:effectLst>
                  <a:outerShdw blurRad="63500" dir="3600000" algn="tl" rotWithShape="0">
                    <a:srgbClr val="000000">
                      <a:alpha val="70000"/>
                    </a:srgbClr>
                  </a:outerShdw>
                </a:effectLst>
              </a:rPr>
              <a:t>discutons plusieurs méthodes de détection de civilisations extraterrestres qui se seraient </a:t>
            </a:r>
            <a:r>
              <a:rPr lang="fr-FR"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auto-détruites</a:t>
            </a:r>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endParaRPr lang="fr-FR"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2400" dirty="0">
                <a:ln w="18415" cmpd="sng">
                  <a:solidFill>
                    <a:srgbClr val="FFFFFF"/>
                  </a:solidFill>
                  <a:prstDash val="solid"/>
                </a:ln>
                <a:solidFill>
                  <a:srgbClr val="FFFFFF"/>
                </a:solidFill>
                <a:effectLst>
                  <a:outerShdw blurRad="63500" dir="3600000" algn="tl" rotWithShape="0">
                    <a:srgbClr val="000000">
                      <a:alpha val="70000"/>
                    </a:srgbClr>
                  </a:outerShdw>
                </a:effectLst>
              </a:rPr>
              <a:t>Les civilisations qui déclenchent une catastrophe nucléaire produisent un signal intense mais relativement bref de leur destruction, qui est vite masqué par les poussières envoyées dans l’atmosphère suite aux explosions. </a:t>
            </a:r>
            <a:endPar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fr-FR"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Une </a:t>
            </a:r>
            <a:r>
              <a:rPr lang="fr-FR" sz="2400" dirty="0">
                <a:ln w="18415" cmpd="sng">
                  <a:solidFill>
                    <a:srgbClr val="FFFFFF"/>
                  </a:solidFill>
                  <a:prstDash val="solid"/>
                </a:ln>
                <a:solidFill>
                  <a:srgbClr val="FFFFFF"/>
                </a:solidFill>
                <a:effectLst>
                  <a:outerShdw blurRad="63500" dir="3600000" algn="tl" rotWithShape="0">
                    <a:srgbClr val="000000">
                      <a:alpha val="70000"/>
                    </a:srgbClr>
                  </a:outerShdw>
                </a:effectLst>
              </a:rPr>
              <a:t>guerre biologique destructrice produirait dans l’atmosphère une intense signature spectrale due à la dégradation de la matière organique mais qui se dissiperait en quelques </a:t>
            </a:r>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décennies.</a:t>
            </a:r>
          </a:p>
          <a:p>
            <a:pPr algn="r"/>
            <a:r>
              <a:rPr lang="fr-FR" sz="2400" b="1" dirty="0" smtClean="0">
                <a:ln/>
                <a:solidFill>
                  <a:schemeClr val="accent3"/>
                </a:solidFill>
              </a:rPr>
              <a:t>…/…</a:t>
            </a:r>
          </a:p>
          <a:p>
            <a:endParaRPr lang="fr-FR" b="1" dirty="0">
              <a:ln/>
              <a:solidFill>
                <a:schemeClr val="accent3"/>
              </a:solidFill>
            </a:endParaRPr>
          </a:p>
        </p:txBody>
      </p:sp>
    </p:spTree>
    <p:extLst>
      <p:ext uri="{BB962C8B-B14F-4D97-AF65-F5344CB8AC3E}">
        <p14:creationId xmlns:p14="http://schemas.microsoft.com/office/powerpoint/2010/main" val="282569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24</a:t>
            </a:fld>
            <a:endParaRPr lang="fr-FR"/>
          </a:p>
        </p:txBody>
      </p:sp>
      <p:sp>
        <p:nvSpPr>
          <p:cNvPr id="13" name="Rectangle 12"/>
          <p:cNvSpPr/>
          <p:nvPr/>
        </p:nvSpPr>
        <p:spPr>
          <a:xfrm>
            <a:off x="287867" y="304801"/>
            <a:ext cx="8669866" cy="5478422"/>
          </a:xfrm>
          <a:prstGeom prst="rect">
            <a:avLst/>
          </a:prstGeom>
        </p:spPr>
        <p:txBody>
          <a:bodyPr wrap="square">
            <a:spAutoFit/>
          </a:bodyPr>
          <a:lstStyle/>
          <a:p>
            <a:r>
              <a:rPr lang="fr-FR" dirty="0" smtClean="0"/>
              <a:t>…/…</a:t>
            </a:r>
            <a:endParaRPr lang="fr-FR" dirty="0"/>
          </a:p>
          <a:p>
            <a:r>
              <a:rPr lang="fr-FR" sz="2400" dirty="0"/>
              <a:t>Les catastrophes </a:t>
            </a:r>
            <a:r>
              <a:rPr lang="fr-FR" sz="2400" dirty="0" err="1"/>
              <a:t>nanotechnologiques</a:t>
            </a:r>
            <a:r>
              <a:rPr lang="fr-FR" sz="2400" dirty="0"/>
              <a:t> (invasion de </a:t>
            </a:r>
            <a:r>
              <a:rPr lang="fr-FR" sz="2400" dirty="0" err="1"/>
              <a:t>nanomachines</a:t>
            </a:r>
            <a:r>
              <a:rPr lang="fr-FR" sz="2400" dirty="0"/>
              <a:t> </a:t>
            </a:r>
            <a:r>
              <a:rPr lang="fr-FR" sz="2400" dirty="0" err="1"/>
              <a:t>autoréplicatrices</a:t>
            </a:r>
            <a:r>
              <a:rPr lang="fr-FR" sz="2400" dirty="0"/>
              <a:t> et destructrices) consommeraient de grandes quantités de biomasse et produiraient des surfaces planétaires largement poussiéreuses et désertiques qui pourraient être observées par photométrie et pourraient rester détectables pendant des milliers d’années</a:t>
            </a:r>
            <a:r>
              <a:rPr lang="fr-FR" sz="2400" dirty="0" smtClean="0"/>
              <a:t>.</a:t>
            </a:r>
          </a:p>
          <a:p>
            <a:endParaRPr lang="fr-FR" sz="1000" dirty="0"/>
          </a:p>
          <a:p>
            <a:r>
              <a:rPr lang="fr-FR" sz="2400" dirty="0" smtClean="0"/>
              <a:t>Plus </a:t>
            </a:r>
            <a:r>
              <a:rPr lang="fr-FR" sz="2400" dirty="0"/>
              <a:t>généralement, une pollution massive de l’atmosphère planétaire pourrait persister et être observable sur une échelle de temps comparable</a:t>
            </a:r>
            <a:r>
              <a:rPr lang="fr-FR" sz="2400" dirty="0" smtClean="0"/>
              <a:t>.</a:t>
            </a:r>
          </a:p>
          <a:p>
            <a:endParaRPr lang="fr-FR" sz="1000" dirty="0"/>
          </a:p>
          <a:p>
            <a:r>
              <a:rPr lang="fr-FR" sz="2400" dirty="0"/>
              <a:t>Dans le cas extrême, une destruction totale de la planète produirait un très puissant signal de rayonnements divers, suivie par l’apparition d’anneaux de débris autour de l’étoile centrale</a:t>
            </a:r>
            <a:r>
              <a:rPr lang="fr-FR" sz="2400" dirty="0" smtClean="0"/>
              <a:t>.</a:t>
            </a:r>
          </a:p>
          <a:p>
            <a:pPr algn="r"/>
            <a:r>
              <a:rPr lang="fr-FR" sz="2400" dirty="0" smtClean="0"/>
              <a:t>…/…</a:t>
            </a:r>
          </a:p>
        </p:txBody>
      </p:sp>
    </p:spTree>
    <p:extLst>
      <p:ext uri="{BB962C8B-B14F-4D97-AF65-F5344CB8AC3E}">
        <p14:creationId xmlns:p14="http://schemas.microsoft.com/office/powerpoint/2010/main" val="10528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25</a:t>
            </a:fld>
            <a:endParaRPr lang="fr-FR"/>
          </a:p>
        </p:txBody>
      </p:sp>
      <p:sp>
        <p:nvSpPr>
          <p:cNvPr id="13" name="Rectangle 12"/>
          <p:cNvSpPr/>
          <p:nvPr/>
        </p:nvSpPr>
        <p:spPr>
          <a:xfrm>
            <a:off x="287867" y="474134"/>
            <a:ext cx="8669866" cy="5324534"/>
          </a:xfrm>
          <a:prstGeom prst="rect">
            <a:avLst/>
          </a:prstGeom>
        </p:spPr>
        <p:txBody>
          <a:bodyPr wrap="square">
            <a:spAutoFit/>
          </a:bodyPr>
          <a:lstStyle/>
          <a:p>
            <a:r>
              <a:rPr lang="fr-FR" dirty="0" smtClean="0"/>
              <a:t>…/…</a:t>
            </a:r>
            <a:endParaRPr lang="fr-FR" dirty="0"/>
          </a:p>
          <a:p>
            <a:r>
              <a:rPr lang="fr-FR" sz="2400" dirty="0"/>
              <a:t>La probabilité de la détection de l’</a:t>
            </a:r>
            <a:r>
              <a:rPr lang="fr-FR" sz="2400" dirty="0" err="1"/>
              <a:t>autoannihilation</a:t>
            </a:r>
            <a:r>
              <a:rPr lang="fr-FR" sz="2400" dirty="0"/>
              <a:t> d’une civilisation dépend de façon significative des moyens de cette </a:t>
            </a:r>
            <a:r>
              <a:rPr lang="fr-FR" sz="2400" dirty="0" err="1"/>
              <a:t>autoannihilation</a:t>
            </a:r>
            <a:r>
              <a:rPr lang="fr-FR" sz="2400" dirty="0"/>
              <a:t>. Dans la plupart des cas, la destruction d’une civilisation technologique laisse des traces atmosphériques qui tombent sous le coup d’observations astronomiques d’ores et déjà faisables quoique délicates, mais de faible coût dans la mesure où elles ne feraient qu’utiliser des moyens déjà disponibles. Mais ces traces ne persistent en général que pour un temps assez bref, ce qui </a:t>
            </a:r>
            <a:r>
              <a:rPr lang="fr-FR" sz="2400" dirty="0" smtClean="0"/>
              <a:t>limite </a:t>
            </a:r>
            <a:r>
              <a:rPr lang="fr-FR" sz="2400" dirty="0"/>
              <a:t>sévèrement la probabilité de leur observation</a:t>
            </a:r>
            <a:r>
              <a:rPr lang="fr-FR" sz="2400" dirty="0" smtClean="0"/>
              <a:t>.</a:t>
            </a:r>
          </a:p>
          <a:p>
            <a:endParaRPr lang="fr-FR" sz="1000" dirty="0"/>
          </a:p>
          <a:p>
            <a:r>
              <a:rPr lang="fr-FR" sz="2400" dirty="0"/>
              <a:t>Il se peut cependant que la première preuve de l’existence de civilisations extraterrestres nous soit fournie par les vestiges de leur autodestruction. Une telle information nous apporterait, on peut l’espérer, au-delà de la connaissance, une sagesse bienvenue</a:t>
            </a:r>
            <a:r>
              <a:rPr lang="fr-FR" sz="2400" dirty="0" smtClean="0"/>
              <a:t>. »</a:t>
            </a:r>
            <a:endParaRPr lang="fr-FR" sz="2400" dirty="0"/>
          </a:p>
        </p:txBody>
      </p:sp>
    </p:spTree>
    <p:extLst>
      <p:ext uri="{BB962C8B-B14F-4D97-AF65-F5344CB8AC3E}">
        <p14:creationId xmlns:p14="http://schemas.microsoft.com/office/powerpoint/2010/main" val="6947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26</a:t>
            </a:fld>
            <a:endParaRPr lang="fr-FR"/>
          </a:p>
        </p:txBody>
      </p:sp>
      <p:pic>
        <p:nvPicPr>
          <p:cNvPr id="7" name="Image 6" descr="298429__23027.1448373466.380.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65925"/>
            <a:ext cx="3650500" cy="4563125"/>
          </a:xfrm>
          <a:prstGeom prst="rect">
            <a:avLst/>
          </a:prstGeom>
          <a:ln>
            <a:solidFill>
              <a:srgbClr val="000090"/>
            </a:solidFill>
          </a:ln>
        </p:spPr>
      </p:pic>
      <p:pic>
        <p:nvPicPr>
          <p:cNvPr id="8" name="Image 7" descr="6a07fda77938868ff478bf6228ed8d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635" y="0"/>
            <a:ext cx="4637365" cy="6858000"/>
          </a:xfrm>
          <a:prstGeom prst="rect">
            <a:avLst/>
          </a:prstGeom>
        </p:spPr>
      </p:pic>
    </p:spTree>
    <p:extLst>
      <p:ext uri="{BB962C8B-B14F-4D97-AF65-F5344CB8AC3E}">
        <p14:creationId xmlns:p14="http://schemas.microsoft.com/office/powerpoint/2010/main" val="44587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27</a:t>
            </a:fld>
            <a:endParaRPr lang="fr-FR"/>
          </a:p>
        </p:txBody>
      </p:sp>
      <p:pic>
        <p:nvPicPr>
          <p:cNvPr id="7" name="Image 6" descr="clo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21"/>
            <a:ext cx="9144000" cy="6469380"/>
          </a:xfrm>
          <a:prstGeom prst="rect">
            <a:avLst/>
          </a:prstGeom>
        </p:spPr>
      </p:pic>
      <p:grpSp>
        <p:nvGrpSpPr>
          <p:cNvPr id="9" name="Grouper 8"/>
          <p:cNvGrpSpPr/>
          <p:nvPr/>
        </p:nvGrpSpPr>
        <p:grpSpPr>
          <a:xfrm>
            <a:off x="79632" y="2864669"/>
            <a:ext cx="6473568" cy="2211078"/>
            <a:chOff x="79632" y="2864669"/>
            <a:chExt cx="6473568" cy="2211078"/>
          </a:xfrm>
        </p:grpSpPr>
        <p:sp>
          <p:nvSpPr>
            <p:cNvPr id="2" name="Ellipse 1"/>
            <p:cNvSpPr/>
            <p:nvPr/>
          </p:nvSpPr>
          <p:spPr>
            <a:xfrm>
              <a:off x="457200" y="4098650"/>
              <a:ext cx="6096000" cy="97709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p:cNvSpPr txBox="1"/>
            <p:nvPr/>
          </p:nvSpPr>
          <p:spPr>
            <a:xfrm>
              <a:off x="79632" y="2864669"/>
              <a:ext cx="755135" cy="1569660"/>
            </a:xfrm>
            <a:prstGeom prst="rect">
              <a:avLst/>
            </a:prstGeom>
            <a:noFill/>
          </p:spPr>
          <p:txBody>
            <a:bodyPr wrap="none" rtlCol="0">
              <a:spAutoFit/>
            </a:bodyPr>
            <a:lstStyle/>
            <a:p>
              <a:r>
                <a:rPr lang="fr-FR" sz="9600" dirty="0" smtClean="0">
                  <a:solidFill>
                    <a:srgbClr val="FF0000"/>
                  </a:solidFill>
                </a:rPr>
                <a:t>?</a:t>
              </a:r>
              <a:endParaRPr lang="fr-FR" sz="9600" dirty="0">
                <a:solidFill>
                  <a:srgbClr val="FF0000"/>
                </a:solidFill>
              </a:endParaRPr>
            </a:p>
          </p:txBody>
        </p:sp>
      </p:grpSp>
      <p:sp>
        <p:nvSpPr>
          <p:cNvPr id="8" name="ZoneTexte 7"/>
          <p:cNvSpPr txBox="1"/>
          <p:nvPr/>
        </p:nvSpPr>
        <p:spPr>
          <a:xfrm rot="19914672">
            <a:off x="265898" y="1987505"/>
            <a:ext cx="8229600" cy="1754327"/>
          </a:xfrm>
          <a:prstGeom prst="rect">
            <a:avLst/>
          </a:prstGeom>
          <a:solidFill>
            <a:schemeClr val="accent6">
              <a:lumMod val="50000"/>
            </a:schemeClr>
          </a:solidFill>
          <a:ln>
            <a:noFill/>
          </a:ln>
        </p:spPr>
        <p:txBody>
          <a:bodyPr wrap="square" rtlCol="0">
            <a:spAutoFit/>
          </a:bodyPr>
          <a:lstStyle/>
          <a:p>
            <a:pPr algn="ctr"/>
            <a:endParaRPr lang="fr-FR" sz="3600" dirty="0" smtClean="0">
              <a:solidFill>
                <a:srgbClr val="FF6600"/>
              </a:solidFill>
            </a:endParaRPr>
          </a:p>
          <a:p>
            <a:pPr algn="ctr"/>
            <a:r>
              <a:rPr lang="fr-FR" sz="3600" dirty="0" smtClean="0"/>
              <a:t>Sciences humaines et  sociales !</a:t>
            </a:r>
          </a:p>
          <a:p>
            <a:pPr algn="ctr"/>
            <a:r>
              <a:rPr lang="fr-FR" sz="3600" dirty="0" smtClean="0">
                <a:solidFill>
                  <a:srgbClr val="FF6600"/>
                </a:solidFill>
              </a:rPr>
              <a:t> </a:t>
            </a:r>
            <a:endParaRPr lang="fr-FR" sz="3600" dirty="0">
              <a:solidFill>
                <a:srgbClr val="FF6600"/>
              </a:solidFill>
            </a:endParaRPr>
          </a:p>
        </p:txBody>
      </p:sp>
    </p:spTree>
    <p:extLst>
      <p:ext uri="{BB962C8B-B14F-4D97-AF65-F5344CB8AC3E}">
        <p14:creationId xmlns:p14="http://schemas.microsoft.com/office/powerpoint/2010/main" val="13328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28</a:t>
            </a:fld>
            <a:endParaRPr lang="fr-FR"/>
          </a:p>
        </p:txBody>
      </p:sp>
      <p:sp>
        <p:nvSpPr>
          <p:cNvPr id="14" name="Text Box 4"/>
          <p:cNvSpPr txBox="1">
            <a:spLocks noChangeArrowheads="1"/>
          </p:cNvSpPr>
          <p:nvPr/>
        </p:nvSpPr>
        <p:spPr bwMode="auto">
          <a:xfrm>
            <a:off x="254000" y="412549"/>
            <a:ext cx="8432800" cy="5447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fr-FR" dirty="0"/>
              <a:t>« Plus nous arrachons de choses à la nature grâce à l</a:t>
            </a:r>
            <a:r>
              <a:rPr lang="ja-JP" altLang="fr-FR" dirty="0"/>
              <a:t>’</a:t>
            </a:r>
            <a:r>
              <a:rPr lang="fr-FR" altLang="ja-JP" dirty="0"/>
              <a:t>organisation du travail, aux grandes découvertes et inventions, plus nous tombons, semble-t-il, dans l</a:t>
            </a:r>
            <a:r>
              <a:rPr lang="ja-JP" altLang="fr-FR" dirty="0"/>
              <a:t>’</a:t>
            </a:r>
            <a:r>
              <a:rPr lang="fr-FR" altLang="ja-JP" dirty="0"/>
              <a:t>insécurité de l</a:t>
            </a:r>
            <a:r>
              <a:rPr lang="ja-JP" altLang="fr-FR" dirty="0"/>
              <a:t>’</a:t>
            </a:r>
            <a:r>
              <a:rPr lang="fr-FR" altLang="ja-JP" dirty="0"/>
              <a:t>existence. Ce n</a:t>
            </a:r>
            <a:r>
              <a:rPr lang="ja-JP" altLang="fr-FR" dirty="0"/>
              <a:t>’</a:t>
            </a:r>
            <a:r>
              <a:rPr lang="fr-FR" altLang="ja-JP" dirty="0"/>
              <a:t>est pas nous qui dominons les choses, semble-t-il, mais les choses qui nous dominent. Or cette apparence subsiste parce que certains hommes, par l</a:t>
            </a:r>
            <a:r>
              <a:rPr lang="ja-JP" altLang="fr-FR" dirty="0"/>
              <a:t>’</a:t>
            </a:r>
            <a:r>
              <a:rPr lang="fr-FR" altLang="ja-JP" dirty="0"/>
              <a:t>intermédiaire des choses, dominent d</a:t>
            </a:r>
            <a:r>
              <a:rPr lang="ja-JP" altLang="fr-FR" dirty="0"/>
              <a:t>’</a:t>
            </a:r>
            <a:r>
              <a:rPr lang="fr-FR" altLang="ja-JP" dirty="0"/>
              <a:t>autres hommes</a:t>
            </a:r>
            <a:r>
              <a:rPr lang="fr-FR" altLang="ja-JP"/>
              <a:t>. </a:t>
            </a:r>
            <a:endParaRPr lang="fr-FR" altLang="ja-JP" smtClean="0"/>
          </a:p>
          <a:p>
            <a:pPr algn="just"/>
            <a:endParaRPr lang="fr-FR" sz="1000" dirty="0"/>
          </a:p>
          <a:p>
            <a:pPr algn="just"/>
            <a:r>
              <a:rPr lang="fr-FR" dirty="0"/>
              <a:t>Nous ne serons libérés des puissances naturelles que lorsque nous serons libérés de la violence des hommes. Si nous voulons profiter en tant </a:t>
            </a:r>
            <a:r>
              <a:rPr lang="fr-FR" dirty="0" err="1"/>
              <a:t>qu</a:t>
            </a:r>
            <a:r>
              <a:rPr lang="ja-JP" altLang="fr-FR" dirty="0"/>
              <a:t>’</a:t>
            </a:r>
            <a:r>
              <a:rPr lang="fr-FR" altLang="ja-JP" dirty="0"/>
              <a:t>hommes de notre connaissance de la nature, il nous faut ajouter à notre connaissance de la nature, la connaissance de la société humaine. »</a:t>
            </a:r>
          </a:p>
          <a:p>
            <a:pPr algn="r"/>
            <a:r>
              <a:rPr lang="fr-FR" dirty="0" smtClean="0"/>
              <a:t>Bertolt </a:t>
            </a:r>
            <a:r>
              <a:rPr lang="fr-FR" dirty="0"/>
              <a:t>Brecht, </a:t>
            </a:r>
            <a:r>
              <a:rPr lang="fr-FR" i="1" dirty="0"/>
              <a:t>L</a:t>
            </a:r>
            <a:r>
              <a:rPr lang="ja-JP" altLang="fr-FR" i="1" dirty="0"/>
              <a:t>’</a:t>
            </a:r>
            <a:r>
              <a:rPr lang="fr-FR" altLang="ja-JP" i="1" dirty="0"/>
              <a:t>achat du cuivre </a:t>
            </a:r>
            <a:r>
              <a:rPr lang="fr-FR" altLang="ja-JP" dirty="0"/>
              <a:t>(1939)</a:t>
            </a:r>
            <a:r>
              <a:rPr lang="fr-FR" altLang="ja-JP" i="1" dirty="0"/>
              <a:t> </a:t>
            </a:r>
            <a:endParaRPr lang="fr-FR" dirty="0"/>
          </a:p>
        </p:txBody>
      </p:sp>
    </p:spTree>
    <p:extLst>
      <p:ext uri="{BB962C8B-B14F-4D97-AF65-F5344CB8AC3E}">
        <p14:creationId xmlns:p14="http://schemas.microsoft.com/office/powerpoint/2010/main" val="30458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smtClean="0"/>
              <a:t>Fleurance, 12/08/16</a:t>
            </a:r>
            <a:endParaRPr lang="fr-FR"/>
          </a:p>
        </p:txBody>
      </p:sp>
      <p:sp>
        <p:nvSpPr>
          <p:cNvPr id="8" name="Espace réservé du pied de page 7"/>
          <p:cNvSpPr>
            <a:spLocks noGrp="1"/>
          </p:cNvSpPr>
          <p:nvPr>
            <p:ph type="ftr" sz="quarter" idx="11"/>
          </p:nvPr>
        </p:nvSpPr>
        <p:spPr/>
        <p:txBody>
          <a:bodyPr/>
          <a:lstStyle/>
          <a:p>
            <a:r>
              <a:rPr lang="fr-FR" smtClean="0"/>
              <a:t>JMLL/E.T.?</a:t>
            </a:r>
            <a:endParaRPr lang="fr-FR"/>
          </a:p>
        </p:txBody>
      </p:sp>
      <p:sp>
        <p:nvSpPr>
          <p:cNvPr id="9" name="Espace réservé du numéro de diapositive 8"/>
          <p:cNvSpPr>
            <a:spLocks noGrp="1"/>
          </p:cNvSpPr>
          <p:nvPr>
            <p:ph type="sldNum" sz="quarter" idx="12"/>
          </p:nvPr>
        </p:nvSpPr>
        <p:spPr/>
        <p:txBody>
          <a:bodyPr/>
          <a:lstStyle/>
          <a:p>
            <a:fld id="{5033D3D1-842D-A845-BF35-1A0CEFCEE808}" type="slidenum">
              <a:rPr lang="fr-FR" smtClean="0"/>
              <a:t>2</a:t>
            </a:fld>
            <a:endParaRPr lang="fr-FR"/>
          </a:p>
        </p:txBody>
      </p:sp>
      <p:sp>
        <p:nvSpPr>
          <p:cNvPr id="10" name="ZoneTexte 9"/>
          <p:cNvSpPr txBox="1"/>
          <p:nvPr/>
        </p:nvSpPr>
        <p:spPr>
          <a:xfrm>
            <a:off x="457212" y="1481490"/>
            <a:ext cx="8470288" cy="3354765"/>
          </a:xfrm>
          <a:prstGeom prst="rect">
            <a:avLst/>
          </a:prstGeom>
          <a:noFill/>
        </p:spPr>
        <p:txBody>
          <a:bodyPr wrap="none" rtlCol="0">
            <a:spAutoFit/>
          </a:bodyPr>
          <a:lstStyle/>
          <a:p>
            <a:pPr algn="ctr"/>
            <a:r>
              <a:rPr lang="fr-FR" sz="4400" dirty="0" smtClean="0">
                <a:solidFill>
                  <a:srgbClr val="FFFFFF"/>
                </a:solidFill>
              </a:rPr>
              <a:t>Le paradoxe de Fermi :</a:t>
            </a:r>
          </a:p>
          <a:p>
            <a:pPr algn="ctr"/>
            <a:r>
              <a:rPr lang="fr-FR" sz="4400" dirty="0" smtClean="0">
                <a:solidFill>
                  <a:srgbClr val="FFFFFF"/>
                </a:solidFill>
              </a:rPr>
              <a:t>« Où sont les autres ? »</a:t>
            </a:r>
          </a:p>
          <a:p>
            <a:pPr algn="ctr"/>
            <a:endParaRPr lang="fr-FR" sz="4400" dirty="0">
              <a:solidFill>
                <a:srgbClr val="FFFFFF"/>
              </a:solidFill>
            </a:endParaRPr>
          </a:p>
          <a:p>
            <a:pPr algn="ctr"/>
            <a:r>
              <a:rPr lang="fr-FR" sz="3600" dirty="0">
                <a:solidFill>
                  <a:srgbClr val="FFFFFF"/>
                </a:solidFill>
              </a:rPr>
              <a:t>Pourquoi les E.T. ne nous font-ils pas signe ?</a:t>
            </a:r>
          </a:p>
          <a:p>
            <a:pPr algn="ctr"/>
            <a:endParaRPr lang="fr-FR" sz="4400" dirty="0">
              <a:solidFill>
                <a:srgbClr val="FFFFFF"/>
              </a:solidFill>
            </a:endParaRPr>
          </a:p>
        </p:txBody>
      </p:sp>
    </p:spTree>
    <p:extLst>
      <p:ext uri="{BB962C8B-B14F-4D97-AF65-F5344CB8AC3E}">
        <p14:creationId xmlns:p14="http://schemas.microsoft.com/office/powerpoint/2010/main" val="415011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3</a:t>
            </a:fld>
            <a:endParaRPr lang="fr-FR"/>
          </a:p>
        </p:txBody>
      </p:sp>
      <p:pic>
        <p:nvPicPr>
          <p:cNvPr id="2" name="Image 1"/>
          <p:cNvPicPr>
            <a:picLocks noChangeAspect="1"/>
          </p:cNvPicPr>
          <p:nvPr/>
        </p:nvPicPr>
        <p:blipFill>
          <a:blip r:embed="rId2"/>
          <a:stretch>
            <a:fillRect/>
          </a:stretch>
        </p:blipFill>
        <p:spPr>
          <a:xfrm>
            <a:off x="5187473" y="190042"/>
            <a:ext cx="3670300" cy="6350000"/>
          </a:xfrm>
          <a:prstGeom prst="rect">
            <a:avLst/>
          </a:prstGeom>
          <a:ln>
            <a:solidFill>
              <a:srgbClr val="FFFFFF"/>
            </a:solidFill>
          </a:ln>
        </p:spPr>
      </p:pic>
      <p:pic>
        <p:nvPicPr>
          <p:cNvPr id="3" name="Image 2"/>
          <p:cNvPicPr>
            <a:picLocks noChangeAspect="1"/>
          </p:cNvPicPr>
          <p:nvPr/>
        </p:nvPicPr>
        <p:blipFill>
          <a:blip r:embed="rId3"/>
          <a:stretch>
            <a:fillRect/>
          </a:stretch>
        </p:blipFill>
        <p:spPr>
          <a:xfrm>
            <a:off x="457200" y="202742"/>
            <a:ext cx="4356100" cy="6337300"/>
          </a:xfrm>
          <a:prstGeom prst="rect">
            <a:avLst/>
          </a:prstGeom>
          <a:ln>
            <a:solidFill>
              <a:schemeClr val="tx1"/>
            </a:solidFill>
          </a:ln>
        </p:spPr>
      </p:pic>
    </p:spTree>
    <p:extLst>
      <p:ext uri="{BB962C8B-B14F-4D97-AF65-F5344CB8AC3E}">
        <p14:creationId xmlns:p14="http://schemas.microsoft.com/office/powerpoint/2010/main" val="1997745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4</a:t>
            </a:fld>
            <a:endParaRPr lang="fr-FR"/>
          </a:p>
        </p:txBody>
      </p:sp>
      <p:sp>
        <p:nvSpPr>
          <p:cNvPr id="7" name="ZoneTexte 6"/>
          <p:cNvSpPr txBox="1"/>
          <p:nvPr/>
        </p:nvSpPr>
        <p:spPr>
          <a:xfrm>
            <a:off x="1318934" y="288944"/>
            <a:ext cx="6838918" cy="6432531"/>
          </a:xfrm>
          <a:prstGeom prst="rect">
            <a:avLst/>
          </a:prstGeom>
          <a:noFill/>
        </p:spPr>
        <p:txBody>
          <a:bodyPr wrap="square" rtlCol="0">
            <a:spAutoFit/>
          </a:bodyPr>
          <a:lstStyle/>
          <a:p>
            <a:pPr algn="ctr"/>
            <a:r>
              <a:rPr lang="fr-FR"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Hypothèses</a:t>
            </a:r>
          </a:p>
          <a:p>
            <a:endParaRPr lang="fr-FR"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fr-F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il y a de la vie ailleurs </a:t>
            </a:r>
          </a:p>
          <a:p>
            <a:r>
              <a:rPr lang="fr-F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(peut-être même beaucoup)</a:t>
            </a:r>
          </a:p>
          <a:p>
            <a:r>
              <a:rPr lang="fr-FR" sz="3600" dirty="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fr-F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ous forme microscopique </a:t>
            </a:r>
          </a:p>
          <a:p>
            <a:pPr algn="r"/>
            <a:r>
              <a:rPr lang="fr-FR" sz="3600" dirty="0">
                <a:ln w="18415" cmpd="sng">
                  <a:solidFill>
                    <a:srgbClr val="FFFFFF"/>
                  </a:solidFill>
                  <a:prstDash val="solid"/>
                </a:ln>
                <a:solidFill>
                  <a:srgbClr val="FFFF00"/>
                </a:solidFill>
                <a:effectLst>
                  <a:outerShdw blurRad="63500" dir="3600000" algn="tl" rotWithShape="0">
                    <a:srgbClr val="000000">
                      <a:alpha val="70000"/>
                    </a:srgbClr>
                  </a:outerShdw>
                </a:effectLst>
              </a:rPr>
              <a:t>p</a:t>
            </a:r>
            <a:r>
              <a:rPr lang="fr-FR" sz="36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lausible</a:t>
            </a:r>
            <a:endParaRPr lang="fr-FR"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fr-F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il existe des formes de vie évoluées, collectives et communicatives (« intelligentes »)</a:t>
            </a:r>
          </a:p>
          <a:p>
            <a:pPr algn="r"/>
            <a:r>
              <a:rPr lang="fr-FR" sz="36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incertain</a:t>
            </a:r>
            <a:endParaRPr lang="fr-FR" sz="360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a:p>
            <a:endParaRPr lang="fr-FR"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1122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5</a:t>
            </a:fld>
            <a:endParaRPr lang="fr-FR"/>
          </a:p>
        </p:txBody>
      </p:sp>
      <p:sp>
        <p:nvSpPr>
          <p:cNvPr id="7" name="ZoneTexte 6"/>
          <p:cNvSpPr txBox="1"/>
          <p:nvPr/>
        </p:nvSpPr>
        <p:spPr>
          <a:xfrm>
            <a:off x="1303399" y="151059"/>
            <a:ext cx="6579334" cy="1323439"/>
          </a:xfrm>
          <a:prstGeom prst="rect">
            <a:avLst/>
          </a:prstGeom>
          <a:noFill/>
        </p:spPr>
        <p:txBody>
          <a:bodyPr wrap="square" rtlCol="0">
            <a:spAutoFit/>
          </a:bodyPr>
          <a:lstStyle/>
          <a:p>
            <a:pPr algn="ctr"/>
            <a:r>
              <a:rPr lang="fr-FR"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Visites interstellaires ?</a:t>
            </a:r>
          </a:p>
          <a:p>
            <a:pPr algn="r"/>
            <a:r>
              <a:rPr lang="fr-FR" sz="3600" dirty="0">
                <a:solidFill>
                  <a:srgbClr val="FFFF00"/>
                </a:solidFill>
              </a:rPr>
              <a:t>Très peu </a:t>
            </a:r>
            <a:r>
              <a:rPr lang="fr-FR" sz="3600" dirty="0" smtClean="0">
                <a:solidFill>
                  <a:srgbClr val="FFFF00"/>
                </a:solidFill>
              </a:rPr>
              <a:t>probables</a:t>
            </a:r>
            <a:endPar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ZoneTexte 7"/>
          <p:cNvSpPr txBox="1"/>
          <p:nvPr/>
        </p:nvSpPr>
        <p:spPr>
          <a:xfrm>
            <a:off x="557918" y="1471068"/>
            <a:ext cx="7986905" cy="4524316"/>
          </a:xfrm>
          <a:prstGeom prst="rect">
            <a:avLst/>
          </a:prstGeom>
          <a:noFill/>
        </p:spPr>
        <p:txBody>
          <a:bodyPr wrap="square" rtlCol="0">
            <a:spAutoFit/>
          </a:bodyPr>
          <a:lstStyle/>
          <a:p>
            <a:r>
              <a:rPr lang="fr-FR" sz="3600" dirty="0" smtClean="0"/>
              <a:t>Exigences énergétiques ou/et temporelles considérables</a:t>
            </a:r>
          </a:p>
          <a:p>
            <a:endParaRPr lang="fr-FR" sz="1000" dirty="0" smtClean="0"/>
          </a:p>
          <a:p>
            <a:r>
              <a:rPr lang="fr-FR" sz="2800" dirty="0" smtClean="0"/>
              <a:t>— </a:t>
            </a:r>
            <a:r>
              <a:rPr lang="fr-FR" sz="2800" i="1" dirty="0" smtClean="0"/>
              <a:t>Voyager I</a:t>
            </a:r>
            <a:r>
              <a:rPr lang="fr-FR" sz="2800" dirty="0" smtClean="0"/>
              <a:t>, la plus rapide de nos sondes, n’a parcouru que 1/600 </a:t>
            </a:r>
            <a:r>
              <a:rPr lang="fr-FR" sz="2800" dirty="0" err="1" smtClean="0"/>
              <a:t>a-l</a:t>
            </a:r>
            <a:r>
              <a:rPr lang="fr-FR" sz="2800" dirty="0" smtClean="0"/>
              <a:t> en 30 ans, il lui en faudrait 80.000 pour arriver à Alpha </a:t>
            </a:r>
            <a:r>
              <a:rPr lang="fr-FR" sz="2800" dirty="0" err="1" smtClean="0"/>
              <a:t>Centauri</a:t>
            </a:r>
            <a:r>
              <a:rPr lang="fr-FR" sz="2800" dirty="0" smtClean="0"/>
              <a:t>.</a:t>
            </a:r>
          </a:p>
          <a:p>
            <a:endParaRPr lang="fr-FR" sz="1000" dirty="0" smtClean="0"/>
          </a:p>
          <a:p>
            <a:r>
              <a:rPr lang="fr-FR" sz="2800" dirty="0" smtClean="0"/>
              <a:t>— Accélérer une tonne à 1/10 de la vitesse de la lumière coûte environ 125 </a:t>
            </a:r>
            <a:r>
              <a:rPr lang="fr-FR" sz="2800" dirty="0" err="1" smtClean="0"/>
              <a:t>terawatts</a:t>
            </a:r>
            <a:r>
              <a:rPr lang="fr-FR" sz="2800" dirty="0" smtClean="0"/>
              <a:t>-heure, soit l’équivalent de la consommation mondiale actuelle pendant un an.</a:t>
            </a:r>
          </a:p>
        </p:txBody>
      </p:sp>
    </p:spTree>
    <p:extLst>
      <p:ext uri="{BB962C8B-B14F-4D97-AF65-F5344CB8AC3E}">
        <p14:creationId xmlns:p14="http://schemas.microsoft.com/office/powerpoint/2010/main" val="13573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6</a:t>
            </a:fld>
            <a:endParaRPr lang="fr-FR"/>
          </a:p>
        </p:txBody>
      </p:sp>
      <p:pic>
        <p:nvPicPr>
          <p:cNvPr id="7" name="Image 6" descr="The-Madonna-with-Saint-Giovannino(Ghirlandaio?, 147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9" y="0"/>
            <a:ext cx="6858000" cy="6858000"/>
          </a:xfrm>
          <a:prstGeom prst="rect">
            <a:avLst/>
          </a:prstGeom>
        </p:spPr>
      </p:pic>
      <p:sp>
        <p:nvSpPr>
          <p:cNvPr id="8" name="ZoneTexte 7"/>
          <p:cNvSpPr txBox="1"/>
          <p:nvPr/>
        </p:nvSpPr>
        <p:spPr>
          <a:xfrm>
            <a:off x="5749348" y="245757"/>
            <a:ext cx="3152626" cy="584776"/>
          </a:xfrm>
          <a:prstGeom prst="rect">
            <a:avLst/>
          </a:prstGeom>
          <a:noFill/>
        </p:spPr>
        <p:txBody>
          <a:bodyPr wrap="none" rtlCol="0">
            <a:spAutoFit/>
          </a:bodyPr>
          <a:lstStyle/>
          <a:p>
            <a:r>
              <a:rPr lang="fr-FR" sz="3200" dirty="0" smtClean="0">
                <a:solidFill>
                  <a:srgbClr val="FFFF00"/>
                </a:solidFill>
              </a:rPr>
              <a:t>Ghirlandaio</a:t>
            </a:r>
            <a:r>
              <a:rPr lang="fr-FR" sz="3200" dirty="0" smtClean="0">
                <a:solidFill>
                  <a:schemeClr val="accent6">
                    <a:lumMod val="50000"/>
                  </a:schemeClr>
                </a:solidFill>
              </a:rPr>
              <a:t>, </a:t>
            </a:r>
            <a:r>
              <a:rPr lang="fr-FR" sz="3200" dirty="0" smtClean="0">
                <a:solidFill>
                  <a:srgbClr val="FFFF00"/>
                </a:solidFill>
              </a:rPr>
              <a:t>1476</a:t>
            </a:r>
            <a:endParaRPr lang="fr-FR" sz="3200" dirty="0">
              <a:solidFill>
                <a:srgbClr val="FFFF00"/>
              </a:solidFill>
            </a:endParaRPr>
          </a:p>
        </p:txBody>
      </p:sp>
      <p:sp>
        <p:nvSpPr>
          <p:cNvPr id="2" name="Rectangle 1"/>
          <p:cNvSpPr/>
          <p:nvPr/>
        </p:nvSpPr>
        <p:spPr>
          <a:xfrm>
            <a:off x="0" y="0"/>
            <a:ext cx="9144000" cy="6858000"/>
          </a:xfrm>
          <a:prstGeom prst="rect">
            <a:avLst/>
          </a:prstGeom>
          <a:solidFill>
            <a:srgbClr val="CA8D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896418" y="0"/>
            <a:ext cx="7401551" cy="6858000"/>
          </a:xfrm>
          <a:prstGeom prst="rect">
            <a:avLst/>
          </a:prstGeom>
        </p:spPr>
      </p:pic>
    </p:spTree>
    <p:extLst>
      <p:ext uri="{BB962C8B-B14F-4D97-AF65-F5344CB8AC3E}">
        <p14:creationId xmlns:p14="http://schemas.microsoft.com/office/powerpoint/2010/main" val="340137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7</a:t>
            </a:fld>
            <a:endParaRPr lang="fr-FR"/>
          </a:p>
        </p:txBody>
      </p:sp>
      <p:sp>
        <p:nvSpPr>
          <p:cNvPr id="7" name="ZoneTexte 6"/>
          <p:cNvSpPr txBox="1"/>
          <p:nvPr/>
        </p:nvSpPr>
        <p:spPr>
          <a:xfrm>
            <a:off x="1303399" y="151059"/>
            <a:ext cx="6579334" cy="1446550"/>
          </a:xfrm>
          <a:prstGeom prst="rect">
            <a:avLst/>
          </a:prstGeom>
          <a:noFill/>
        </p:spPr>
        <p:txBody>
          <a:bodyPr wrap="square" rtlCol="0">
            <a:spAutoFit/>
          </a:bodyPr>
          <a:lstStyle/>
          <a:p>
            <a:pPr algn="ctr"/>
            <a:r>
              <a:rPr lang="fr-FR" sz="4400" dirty="0"/>
              <a:t>Pourquoi les E.T. ne nous font-ils pas signe ?</a:t>
            </a:r>
          </a:p>
        </p:txBody>
      </p:sp>
      <p:sp>
        <p:nvSpPr>
          <p:cNvPr id="8" name="ZoneTexte 7"/>
          <p:cNvSpPr txBox="1"/>
          <p:nvPr/>
        </p:nvSpPr>
        <p:spPr>
          <a:xfrm>
            <a:off x="557918" y="2378125"/>
            <a:ext cx="7986905" cy="2862322"/>
          </a:xfrm>
          <a:prstGeom prst="rect">
            <a:avLst/>
          </a:prstGeom>
          <a:noFill/>
        </p:spPr>
        <p:txBody>
          <a:bodyPr wrap="square" rtlCol="0">
            <a:spAutoFit/>
          </a:bodyPr>
          <a:lstStyle/>
          <a:p>
            <a:pPr marL="857250" indent="-857250">
              <a:buAutoNum type="romanUcPeriod"/>
            </a:pPr>
            <a:r>
              <a:rPr lang="fr-FR" sz="3600" dirty="0" smtClean="0"/>
              <a:t>Parce qu’ils ne peuvent pas</a:t>
            </a:r>
          </a:p>
          <a:p>
            <a:pPr marL="857250" indent="-857250">
              <a:buAutoNum type="romanUcPeriod"/>
            </a:pPr>
            <a:endParaRPr lang="fr-FR" sz="3600" dirty="0"/>
          </a:p>
          <a:p>
            <a:pPr marL="857250" indent="-857250">
              <a:buAutoNum type="romanUcPeriod"/>
            </a:pPr>
            <a:r>
              <a:rPr lang="fr-FR" sz="3600" dirty="0" smtClean="0"/>
              <a:t>Parce qu’ils ne veulent pas</a:t>
            </a:r>
          </a:p>
          <a:p>
            <a:pPr marL="857250" indent="-857250">
              <a:buAutoNum type="romanUcPeriod"/>
            </a:pPr>
            <a:endParaRPr lang="fr-FR" sz="3600" dirty="0"/>
          </a:p>
          <a:p>
            <a:pPr marL="857250" indent="-857250">
              <a:buAutoNum type="romanUcPeriod"/>
            </a:pPr>
            <a:r>
              <a:rPr lang="fr-FR" sz="3600" dirty="0" smtClean="0"/>
              <a:t>Parce qu’ils ne sont plus là</a:t>
            </a:r>
            <a:endParaRPr lang="fr-FR" sz="2800" dirty="0" smtClean="0"/>
          </a:p>
        </p:txBody>
      </p:sp>
    </p:spTree>
    <p:extLst>
      <p:ext uri="{BB962C8B-B14F-4D97-AF65-F5344CB8AC3E}">
        <p14:creationId xmlns:p14="http://schemas.microsoft.com/office/powerpoint/2010/main" val="236351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Fleurance, 12/08/16</a:t>
            </a:r>
            <a:endParaRPr lang="fr-FR"/>
          </a:p>
        </p:txBody>
      </p:sp>
      <p:sp>
        <p:nvSpPr>
          <p:cNvPr id="5" name="Espace réservé du pied de page 4"/>
          <p:cNvSpPr>
            <a:spLocks noGrp="1"/>
          </p:cNvSpPr>
          <p:nvPr>
            <p:ph type="ftr" sz="quarter" idx="11"/>
          </p:nvPr>
        </p:nvSpPr>
        <p:spPr/>
        <p:txBody>
          <a:bodyPr/>
          <a:lstStyle/>
          <a:p>
            <a:r>
              <a:rPr lang="fr-FR" smtClean="0"/>
              <a:t>JMLL/E.T.?</a:t>
            </a:r>
            <a:endParaRPr lang="fr-FR"/>
          </a:p>
        </p:txBody>
      </p:sp>
      <p:sp>
        <p:nvSpPr>
          <p:cNvPr id="6" name="Espace réservé du numéro de diapositive 5"/>
          <p:cNvSpPr>
            <a:spLocks noGrp="1"/>
          </p:cNvSpPr>
          <p:nvPr>
            <p:ph type="sldNum" sz="quarter" idx="12"/>
          </p:nvPr>
        </p:nvSpPr>
        <p:spPr/>
        <p:txBody>
          <a:bodyPr/>
          <a:lstStyle/>
          <a:p>
            <a:fld id="{5033D3D1-842D-A845-BF35-1A0CEFCEE808}" type="slidenum">
              <a:rPr lang="fr-FR" smtClean="0"/>
              <a:t>8</a:t>
            </a:fld>
            <a:endParaRPr lang="fr-FR"/>
          </a:p>
        </p:txBody>
      </p:sp>
      <p:pic>
        <p:nvPicPr>
          <p:cNvPr id="7" name="Image 6" descr="planèteOcéan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072" y="-1"/>
            <a:ext cx="5177928" cy="4566963"/>
          </a:xfrm>
          <a:prstGeom prst="rect">
            <a:avLst/>
          </a:prstGeom>
        </p:spPr>
      </p:pic>
      <p:pic>
        <p:nvPicPr>
          <p:cNvPr id="8" name="Image 7"/>
          <p:cNvPicPr>
            <a:picLocks noChangeAspect="1"/>
          </p:cNvPicPr>
          <p:nvPr/>
        </p:nvPicPr>
        <p:blipFill>
          <a:blip r:embed="rId3"/>
          <a:stretch>
            <a:fillRect/>
          </a:stretch>
        </p:blipFill>
        <p:spPr>
          <a:xfrm>
            <a:off x="0" y="3374548"/>
            <a:ext cx="4509697" cy="3483452"/>
          </a:xfrm>
          <a:prstGeom prst="rect">
            <a:avLst/>
          </a:prstGeom>
        </p:spPr>
      </p:pic>
      <p:sp>
        <p:nvSpPr>
          <p:cNvPr id="9" name="ZoneTexte 8"/>
          <p:cNvSpPr txBox="1"/>
          <p:nvPr/>
        </p:nvSpPr>
        <p:spPr>
          <a:xfrm>
            <a:off x="457200" y="751562"/>
            <a:ext cx="3204423" cy="646331"/>
          </a:xfrm>
          <a:prstGeom prst="rect">
            <a:avLst/>
          </a:prstGeom>
          <a:noFill/>
        </p:spPr>
        <p:txBody>
          <a:bodyPr wrap="none" rtlCol="0">
            <a:spAutoFit/>
          </a:bodyPr>
          <a:lstStyle/>
          <a:p>
            <a:r>
              <a:rPr lang="fr-FR" sz="3600" dirty="0" smtClean="0"/>
              <a:t>Planètes océans</a:t>
            </a:r>
            <a:endParaRPr lang="fr-FR" sz="3600" dirty="0"/>
          </a:p>
        </p:txBody>
      </p:sp>
    </p:spTree>
    <p:extLst>
      <p:ext uri="{BB962C8B-B14F-4D97-AF65-F5344CB8AC3E}">
        <p14:creationId xmlns:p14="http://schemas.microsoft.com/office/powerpoint/2010/main" val="263298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TotalTime>
  <Words>832</Words>
  <Application>Microsoft Office PowerPoint</Application>
  <PresentationFormat>Affichage à l'écran (4:3)</PresentationFormat>
  <Paragraphs>225</Paragraphs>
  <Slides>29</Slides>
  <Notes>1</Notes>
  <HiddenSlides>0</HiddenSlides>
  <MMClips>1</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Jean-Marc Lévy-Leblond 2004</dc:creator>
  <cp:lastModifiedBy>BrunoMONFLIER</cp:lastModifiedBy>
  <cp:revision>21</cp:revision>
  <dcterms:created xsi:type="dcterms:W3CDTF">2016-08-09T08:29:57Z</dcterms:created>
  <dcterms:modified xsi:type="dcterms:W3CDTF">2016-08-28T21:44:32Z</dcterms:modified>
</cp:coreProperties>
</file>