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7" r:id="rId2"/>
    <p:sldId id="337" r:id="rId3"/>
    <p:sldId id="339" r:id="rId4"/>
    <p:sldId id="327" r:id="rId5"/>
    <p:sldId id="260" r:id="rId6"/>
    <p:sldId id="261" r:id="rId7"/>
    <p:sldId id="262" r:id="rId8"/>
    <p:sldId id="263" r:id="rId9"/>
    <p:sldId id="264" r:id="rId10"/>
    <p:sldId id="347" r:id="rId11"/>
    <p:sldId id="349" r:id="rId12"/>
    <p:sldId id="345" r:id="rId13"/>
    <p:sldId id="346" r:id="rId14"/>
    <p:sldId id="266" r:id="rId15"/>
    <p:sldId id="267" r:id="rId16"/>
    <p:sldId id="268" r:id="rId17"/>
    <p:sldId id="269" r:id="rId18"/>
    <p:sldId id="304" r:id="rId19"/>
    <p:sldId id="270" r:id="rId20"/>
    <p:sldId id="271" r:id="rId21"/>
    <p:sldId id="341" r:id="rId22"/>
    <p:sldId id="342" r:id="rId23"/>
    <p:sldId id="272" r:id="rId24"/>
    <p:sldId id="328" r:id="rId25"/>
    <p:sldId id="274" r:id="rId26"/>
    <p:sldId id="277" r:id="rId27"/>
    <p:sldId id="280" r:id="rId28"/>
    <p:sldId id="343" r:id="rId29"/>
    <p:sldId id="344" r:id="rId30"/>
    <p:sldId id="275" r:id="rId31"/>
    <p:sldId id="331" r:id="rId32"/>
    <p:sldId id="282" r:id="rId33"/>
    <p:sldId id="284" r:id="rId34"/>
    <p:sldId id="278" r:id="rId35"/>
    <p:sldId id="285" r:id="rId36"/>
    <p:sldId id="287" r:id="rId37"/>
    <p:sldId id="290" r:id="rId38"/>
    <p:sldId id="288" r:id="rId39"/>
    <p:sldId id="292" r:id="rId40"/>
    <p:sldId id="289" r:id="rId41"/>
    <p:sldId id="294" r:id="rId42"/>
    <p:sldId id="295" r:id="rId43"/>
    <p:sldId id="296" r:id="rId44"/>
    <p:sldId id="299" r:id="rId45"/>
    <p:sldId id="293" r:id="rId46"/>
    <p:sldId id="300" r:id="rId47"/>
    <p:sldId id="301" r:id="rId48"/>
    <p:sldId id="305" r:id="rId49"/>
    <p:sldId id="297" r:id="rId50"/>
    <p:sldId id="314" r:id="rId51"/>
    <p:sldId id="307" r:id="rId52"/>
    <p:sldId id="329" r:id="rId53"/>
    <p:sldId id="330" r:id="rId54"/>
    <p:sldId id="308" r:id="rId55"/>
    <p:sldId id="333" r:id="rId56"/>
    <p:sldId id="336" r:id="rId5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4" d="100"/>
          <a:sy n="74" d="100"/>
        </p:scale>
        <p:origin x="-126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5DD2-ABCC-9543-AA7C-CEA3E226D552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BCC3B-AF9A-CB4C-9F1F-C62E3A42EB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4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82CAC92-0F86-3747-8DED-4C1E8375D8AA}" type="slidenum">
              <a:rPr lang="fr-FR" sz="1200"/>
              <a:pPr/>
              <a:t>47</a:t>
            </a:fld>
            <a:endParaRPr lang="fr-FR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0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64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2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84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73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95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51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01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2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92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04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A18D5-1052-0B49-8FCA-41678404E293}" type="datetimeFigureOut">
              <a:rPr lang="fr-FR" smtClean="0"/>
              <a:t>30/08/2016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040FB-7978-924B-AF38-36C8701B7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31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Hommage  aux bricoleurs  géniaux qui ont changé notre vision </a:t>
            </a:r>
            <a:r>
              <a:rPr lang="fr-FR" smtClean="0"/>
              <a:t>du monde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800" dirty="0" smtClean="0"/>
              <a:t>Les  « grands »  télescopes.   </a:t>
            </a:r>
          </a:p>
          <a:p>
            <a:pPr marL="0" indent="0">
              <a:buNone/>
            </a:pPr>
            <a:r>
              <a:rPr lang="fr-FR" sz="4800" dirty="0" smtClean="0"/>
              <a:t> 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7044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h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753" y="-188139"/>
            <a:ext cx="11551890" cy="56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h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110" y="-650285"/>
            <a:ext cx="13039805" cy="76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h-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30" y="-1031047"/>
            <a:ext cx="8889035" cy="62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h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33" y="-48749"/>
            <a:ext cx="9560429" cy="55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86985"/>
            <a:ext cx="11918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/>
              <a:t>       Jupiter a quatre satellites</a:t>
            </a:r>
          </a:p>
          <a:p>
            <a:r>
              <a:rPr lang="fr-FR" sz="6000" dirty="0"/>
              <a:t>q</a:t>
            </a:r>
            <a:r>
              <a:rPr lang="fr-FR" sz="6000" dirty="0" smtClean="0"/>
              <a:t>ui se déplacent</a:t>
            </a:r>
          </a:p>
          <a:p>
            <a:r>
              <a:rPr lang="fr-FR" sz="6000" dirty="0" smtClean="0"/>
              <a:t> de jour en jour 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3036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43267" y="2485033"/>
            <a:ext cx="5576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/>
              <a:t>Ressemble    au</a:t>
            </a:r>
          </a:p>
          <a:p>
            <a:r>
              <a:rPr lang="fr-FR" sz="4800" dirty="0" smtClean="0"/>
              <a:t> Soleil</a:t>
            </a:r>
          </a:p>
          <a:p>
            <a:r>
              <a:rPr lang="fr-FR" sz="4800" dirty="0" smtClean="0"/>
              <a:t> avec les planètes! 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6376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s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54" y="-528497"/>
            <a:ext cx="10089954" cy="75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18337" y="803393"/>
            <a:ext cx="458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6000" dirty="0" smtClean="0"/>
          </a:p>
          <a:p>
            <a:r>
              <a:rPr lang="fr-FR" sz="6000" dirty="0" smtClean="0"/>
              <a:t>La  Terre tourne autour du Soleil 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9365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known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29" y="-646868"/>
            <a:ext cx="9841021" cy="78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5020" y="-988434"/>
            <a:ext cx="15388650" cy="8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Vision du monde ancienne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L’univers est fait de la Terre, de la Lune, du Soleil et des étoiles </a:t>
            </a:r>
          </a:p>
          <a:p>
            <a:r>
              <a:rPr lang="fr-FR" dirty="0" smtClean="0"/>
              <a:t>La Terre est le centre du monde </a:t>
            </a:r>
          </a:p>
          <a:p>
            <a:r>
              <a:rPr lang="fr-FR" dirty="0" smtClean="0"/>
              <a:t>Le Soleil, la Lune et les étoiles tournent autour de la Terre  </a:t>
            </a:r>
          </a:p>
          <a:p>
            <a:r>
              <a:rPr lang="fr-FR" dirty="0" smtClean="0"/>
              <a:t>Le Monde a été crée il y a six mille  ans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3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ciel étoilé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95" y="-603448"/>
            <a:ext cx="12410322" cy="82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Où sont les étoiles  ? </a:t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21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Cartographie du ciel </a:t>
            </a:r>
            <a:endParaRPr lang="fr-FR" dirty="0"/>
          </a:p>
        </p:txBody>
      </p:sp>
      <p:pic>
        <p:nvPicPr>
          <p:cNvPr id="3" name="Image 2" descr="Houghton_Typ_620.73.451_-_Johannes_Hevelius,_Machinae_coelestis,_16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117"/>
            <a:ext cx="9443583" cy="61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William Herschel</a:t>
            </a:r>
            <a:br>
              <a:rPr lang="fr-FR" dirty="0" smtClean="0"/>
            </a:br>
            <a:r>
              <a:rPr lang="fr-FR" dirty="0" smtClean="0"/>
              <a:t>1780</a:t>
            </a:r>
            <a:br>
              <a:rPr lang="fr-FR" dirty="0" smtClean="0"/>
            </a:b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445846" y="1602154"/>
            <a:ext cx="6330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La structure et la forme  de la galaxie </a:t>
            </a:r>
          </a:p>
          <a:p>
            <a:endParaRPr lang="fr-FR" sz="4000" dirty="0" smtClean="0"/>
          </a:p>
          <a:p>
            <a:r>
              <a:rPr lang="fr-FR" sz="4000" dirty="0" smtClean="0"/>
              <a:t>Cent mille </a:t>
            </a:r>
            <a:r>
              <a:rPr lang="fr-FR" sz="4000" dirty="0" err="1" smtClean="0"/>
              <a:t>années-lumières</a:t>
            </a:r>
            <a:r>
              <a:rPr lang="fr-FR" sz="4000" dirty="0" smtClean="0"/>
              <a:t> 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8055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uewb_05_img0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49" y="663575"/>
            <a:ext cx="5061805" cy="61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624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voie_lact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34" y="1178061"/>
            <a:ext cx="9246174" cy="58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Edwin Hubble</a:t>
            </a:r>
            <a:br>
              <a:rPr lang="fr-FR" dirty="0" smtClean="0"/>
            </a:br>
            <a:r>
              <a:rPr lang="fr-FR" dirty="0" smtClean="0"/>
              <a:t>1920   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55077" y="1602154"/>
            <a:ext cx="633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    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437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 sont les nébuleuses?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43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th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94" y="-86123"/>
            <a:ext cx="10402876" cy="70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75px-Emblemata_16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2" b="9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8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6461" y="-1694420"/>
            <a:ext cx="14594108" cy="1168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Henriett</a:t>
            </a:r>
            <a:r>
              <a:rPr lang="fr-FR" dirty="0" smtClean="0"/>
              <a:t> </a:t>
            </a:r>
            <a:r>
              <a:rPr lang="fr-FR" dirty="0" err="1" smtClean="0"/>
              <a:t>Leavit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Montre que Andromède est </a:t>
            </a:r>
            <a:r>
              <a:rPr lang="fr-FR" dirty="0"/>
              <a:t> </a:t>
            </a:r>
            <a:r>
              <a:rPr lang="fr-FR" dirty="0" smtClean="0"/>
              <a:t>très  loin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La Voie Lactée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80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 descr="GalE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74" y="1889992"/>
            <a:ext cx="3638550" cy="1838325"/>
          </a:xfrm>
          <a:prstGeom prst="rect">
            <a:avLst/>
          </a:prstGeom>
        </p:spPr>
      </p:pic>
      <p:pic>
        <p:nvPicPr>
          <p:cNvPr id="10" name="Image 9" descr="levii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6" y="221466"/>
            <a:ext cx="4914384" cy="64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La Galaxie d’Andromède </a:t>
            </a:r>
            <a:br>
              <a:rPr lang="fr-FR" dirty="0" smtClean="0"/>
            </a:br>
            <a:r>
              <a:rPr lang="fr-FR" dirty="0" smtClean="0"/>
              <a:t>Trois millions d’A.L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71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winHubb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1" y="-1324055"/>
            <a:ext cx="7655647" cy="83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galaxie-situee-dans-la-constellation-des-chiens-de-chasse_10286_w4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751" y="-2487928"/>
            <a:ext cx="11609060" cy="131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55077" y="1602154"/>
            <a:ext cx="6330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Des galaxies par centaines de milliards </a:t>
            </a:r>
          </a:p>
          <a:p>
            <a:r>
              <a:rPr lang="fr-FR" sz="4000" dirty="0" smtClean="0"/>
              <a:t>Plus de dix milliards d’années –lumières     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28546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Hubble deepest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278" y="-1007879"/>
            <a:ext cx="13166969" cy="920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9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55077" y="1602154"/>
            <a:ext cx="6330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Les amas de galaxies</a:t>
            </a:r>
          </a:p>
          <a:p>
            <a:r>
              <a:rPr lang="fr-FR" sz="4000" dirty="0" smtClean="0"/>
              <a:t>Le grand attracteur </a:t>
            </a:r>
          </a:p>
          <a:p>
            <a:endParaRPr lang="fr-FR" sz="4000" dirty="0"/>
          </a:p>
          <a:p>
            <a:r>
              <a:rPr lang="fr-FR" sz="4000" dirty="0" err="1" smtClean="0"/>
              <a:t>Laniakea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0539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444500"/>
            <a:ext cx="7874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805"/>
            <a:ext cx="9144000" cy="6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9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winHubb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1" y="-1324055"/>
            <a:ext cx="7655647" cy="83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xpansion de l'univers 2                                       000CA0F9Macintosh HD 14                BA712B0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17162" r="-372" b="22414"/>
          <a:stretch>
            <a:fillRect/>
          </a:stretch>
        </p:blipFill>
        <p:spPr bwMode="auto">
          <a:xfrm>
            <a:off x="1043608" y="980728"/>
            <a:ext cx="7559675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ZoneTexte 2"/>
          <p:cNvSpPr txBox="1">
            <a:spLocks noChangeArrowheads="1"/>
          </p:cNvSpPr>
          <p:nvPr/>
        </p:nvSpPr>
        <p:spPr bwMode="auto">
          <a:xfrm>
            <a:off x="1828800" y="64008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fr-FR"/>
          </a:p>
        </p:txBody>
      </p:sp>
      <p:sp>
        <p:nvSpPr>
          <p:cNvPr id="30723" name="ZoneTexte 3"/>
          <p:cNvSpPr txBox="1">
            <a:spLocks noChangeArrowheads="1"/>
          </p:cNvSpPr>
          <p:nvPr/>
        </p:nvSpPr>
        <p:spPr bwMode="auto">
          <a:xfrm>
            <a:off x="0" y="40481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fr-FR" sz="4000"/>
              <a:t>Les galaxies s</a:t>
            </a:r>
            <a:r>
              <a:rPr lang="ja-JP" altLang="fr-FR" sz="4000"/>
              <a:t>’</a:t>
            </a:r>
            <a:r>
              <a:rPr lang="fr-FR" altLang="ja-JP" sz="4000"/>
              <a:t>éloignent… </a:t>
            </a:r>
            <a:endParaRPr lang="fr-FR" sz="4000"/>
          </a:p>
        </p:txBody>
      </p:sp>
    </p:spTree>
    <p:extLst>
      <p:ext uri="{BB962C8B-B14F-4D97-AF65-F5344CB8AC3E}">
        <p14:creationId xmlns:p14="http://schemas.microsoft.com/office/powerpoint/2010/main" val="32657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58739" y="1602154"/>
            <a:ext cx="633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L’univers a une histoire </a:t>
            </a:r>
          </a:p>
        </p:txBody>
      </p:sp>
    </p:spTree>
    <p:extLst>
      <p:ext uri="{BB962C8B-B14F-4D97-AF65-F5344CB8AC3E}">
        <p14:creationId xmlns:p14="http://schemas.microsoft.com/office/powerpoint/2010/main" val="245459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age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080" y="0"/>
            <a:ext cx="10816080" cy="75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rayonnement fossile </a:t>
            </a:r>
            <a:br>
              <a:rPr lang="fr-FR" dirty="0" smtClean="0"/>
            </a:br>
            <a:r>
              <a:rPr lang="fr-FR" dirty="0" smtClean="0"/>
              <a:t>Penzias et Wilson  1965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34167" y="2730500"/>
            <a:ext cx="440750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Le </a:t>
            </a:r>
            <a:r>
              <a:rPr lang="fr-FR" sz="4400" dirty="0" err="1" smtClean="0"/>
              <a:t>radio-télescope</a:t>
            </a:r>
            <a:r>
              <a:rPr lang="fr-FR" sz="4400" dirty="0" smtClean="0"/>
              <a:t> </a:t>
            </a:r>
          </a:p>
          <a:p>
            <a:r>
              <a:rPr lang="fr-FR" sz="4400" dirty="0" smtClean="0"/>
              <a:t> de La Bell</a:t>
            </a:r>
          </a:p>
          <a:p>
            <a:r>
              <a:rPr lang="fr-FR" sz="4400" dirty="0" smtClean="0"/>
              <a:t>WMAP </a:t>
            </a:r>
          </a:p>
          <a:p>
            <a:r>
              <a:rPr lang="fr-FR" sz="4400" dirty="0" smtClean="0"/>
              <a:t> Planck l 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7864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igBangNo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91"/>
            <a:ext cx="9144000" cy="70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Le rayonnement fossile </a:t>
            </a:r>
          </a:p>
        </p:txBody>
      </p:sp>
      <p:pic>
        <p:nvPicPr>
          <p:cNvPr id="40962" name="Picture 3" descr="Wmap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0" y="-2537924"/>
            <a:ext cx="19487066" cy="1203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emin doré dans les bo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58739" y="1602154"/>
            <a:ext cx="6330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La matière cosmique se structure</a:t>
            </a:r>
          </a:p>
          <a:p>
            <a:r>
              <a:rPr lang="fr-FR" sz="4000" dirty="0" smtClean="0"/>
              <a:t>Notre histoire!   </a:t>
            </a:r>
          </a:p>
        </p:txBody>
      </p:sp>
    </p:spTree>
    <p:extLst>
      <p:ext uri="{BB962C8B-B14F-4D97-AF65-F5344CB8AC3E}">
        <p14:creationId xmlns:p14="http://schemas.microsoft.com/office/powerpoint/2010/main" val="35884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9" y="406126"/>
            <a:ext cx="6574817" cy="62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oneTexte 2"/>
          <p:cNvSpPr txBox="1">
            <a:spLocks noChangeArrowheads="1"/>
          </p:cNvSpPr>
          <p:nvPr/>
        </p:nvSpPr>
        <p:spPr bwMode="auto">
          <a:xfrm>
            <a:off x="16638" y="476672"/>
            <a:ext cx="917150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r-FR" sz="4400" dirty="0" smtClean="0"/>
              <a:t>Notre histoire personnelle : un chapitre dans l’histoire de l’univers    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4154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Séparateurs d’isotopes  </a:t>
            </a:r>
            <a:br>
              <a:rPr lang="fr-FR" dirty="0" smtClean="0"/>
            </a:br>
            <a:r>
              <a:rPr lang="fr-FR" dirty="0" smtClean="0"/>
              <a:t>Laboratoire d’Orsay </a:t>
            </a:r>
            <a:br>
              <a:rPr lang="fr-FR" dirty="0" smtClean="0"/>
            </a:br>
            <a:r>
              <a:rPr lang="fr-FR" dirty="0" smtClean="0"/>
              <a:t>René Bernas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 </a:t>
            </a:r>
          </a:p>
          <a:p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40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Séparateurs d’isotopes  </a:t>
            </a:r>
            <a:br>
              <a:rPr lang="fr-FR" dirty="0" smtClean="0"/>
            </a:br>
            <a:r>
              <a:rPr lang="fr-FR" dirty="0" smtClean="0"/>
              <a:t>Laboratoire d’Orsay:  René Bernas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L’origine des éléments légers   </a:t>
            </a:r>
          </a:p>
          <a:p>
            <a:r>
              <a:rPr lang="fr-FR" dirty="0" smtClean="0"/>
              <a:t>Les cendres du </a:t>
            </a:r>
            <a:r>
              <a:rPr lang="fr-FR" dirty="0" err="1" smtClean="0"/>
              <a:t>Big</a:t>
            </a:r>
            <a:r>
              <a:rPr lang="fr-FR" dirty="0" smtClean="0"/>
              <a:t> Bang</a:t>
            </a:r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6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Séparateurs d’isotopes  </a:t>
            </a:r>
            <a:br>
              <a:rPr lang="fr-FR" dirty="0" smtClean="0"/>
            </a:br>
            <a:r>
              <a:rPr lang="fr-FR" dirty="0" smtClean="0"/>
              <a:t>Laboratoire d’Orsay </a:t>
            </a:r>
            <a:br>
              <a:rPr lang="fr-FR" dirty="0" smtClean="0"/>
            </a:br>
            <a:r>
              <a:rPr lang="fr-FR" dirty="0" smtClean="0"/>
              <a:t>René Bernas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fr-FR" dirty="0" smtClean="0"/>
              <a:t>  </a:t>
            </a:r>
          </a:p>
          <a:p>
            <a:endParaRPr lang="fr-FR" sz="12300" dirty="0" smtClean="0"/>
          </a:p>
          <a:p>
            <a:r>
              <a:rPr lang="fr-FR" sz="12300" dirty="0" smtClean="0"/>
              <a:t>Confirme la théorie du </a:t>
            </a:r>
            <a:r>
              <a:rPr lang="fr-FR" sz="12300" dirty="0" err="1" smtClean="0"/>
              <a:t>Big</a:t>
            </a:r>
            <a:r>
              <a:rPr lang="fr-FR" sz="12300" dirty="0" smtClean="0"/>
              <a:t> Bang </a:t>
            </a:r>
          </a:p>
          <a:p>
            <a:r>
              <a:rPr lang="fr-FR" sz="12300" dirty="0" smtClean="0"/>
              <a:t>Dix ans d’</a:t>
            </a:r>
            <a:r>
              <a:rPr lang="fr-FR" sz="12300" dirty="0" err="1" smtClean="0"/>
              <a:t>experimentations</a:t>
            </a:r>
            <a:endParaRPr lang="fr-FR" sz="12300" dirty="0" smtClean="0"/>
          </a:p>
          <a:p>
            <a:endParaRPr lang="fr-FR" sz="12300" dirty="0" smtClean="0"/>
          </a:p>
          <a:p>
            <a:r>
              <a:rPr lang="fr-FR" sz="12300" dirty="0" smtClean="0"/>
              <a:t>Politique scientifique «  </a:t>
            </a:r>
            <a:r>
              <a:rPr lang="fr-FR" sz="12300" dirty="0" err="1" smtClean="0"/>
              <a:t>Publish</a:t>
            </a:r>
            <a:r>
              <a:rPr lang="fr-FR" sz="12300" dirty="0" smtClean="0"/>
              <a:t> or </a:t>
            </a:r>
            <a:r>
              <a:rPr lang="fr-FR" sz="12300" dirty="0" err="1" smtClean="0"/>
              <a:t>perish</a:t>
            </a:r>
            <a:r>
              <a:rPr lang="fr-FR" sz="12300" dirty="0" smtClean="0"/>
              <a:t> » </a:t>
            </a:r>
          </a:p>
          <a:p>
            <a:endParaRPr lang="fr-FR" sz="8400" dirty="0" smtClean="0"/>
          </a:p>
          <a:p>
            <a:pPr marL="0" indent="0">
              <a:buNone/>
            </a:pPr>
            <a:r>
              <a:rPr lang="fr-FR" sz="8400" dirty="0" smtClean="0"/>
              <a:t> </a:t>
            </a:r>
          </a:p>
          <a:p>
            <a:endParaRPr lang="fr-FR" sz="8400" dirty="0" smtClean="0"/>
          </a:p>
          <a:p>
            <a:r>
              <a:rPr lang="fr-FR" sz="8400" dirty="0" smtClean="0"/>
              <a:t> </a:t>
            </a:r>
          </a:p>
          <a:p>
            <a:r>
              <a:rPr lang="fr-FR" sz="8400" dirty="0" smtClean="0"/>
              <a:t> </a:t>
            </a:r>
          </a:p>
          <a:p>
            <a:r>
              <a:rPr lang="fr-FR" dirty="0" smtClean="0"/>
              <a:t>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47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-isolde_10c_01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Plateau des Spite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atomes de  lithium  sont plus vieux que  les étoiles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46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Hommage  aux bricoleurs  géniaux qui ont changé notre vision </a:t>
            </a:r>
            <a:r>
              <a:rPr lang="fr-FR" smtClean="0"/>
              <a:t>du monde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800" dirty="0" smtClean="0"/>
              <a:t>Les  « grands »  télescopes.   </a:t>
            </a:r>
          </a:p>
          <a:p>
            <a:pPr marL="0" indent="0">
              <a:buNone/>
            </a:pPr>
            <a:r>
              <a:rPr lang="fr-FR" sz="4800" dirty="0" smtClean="0"/>
              <a:t> 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3654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108" y="-4599067"/>
            <a:ext cx="9821856" cy="118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86985"/>
            <a:ext cx="11918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/>
              <a:t>La Lune a des montagnes </a:t>
            </a:r>
          </a:p>
          <a:p>
            <a:r>
              <a:rPr lang="fr-FR" sz="6000" dirty="0" smtClean="0"/>
              <a:t>La Lune est un astre </a:t>
            </a:r>
          </a:p>
          <a:p>
            <a:r>
              <a:rPr lang="fr-FR" sz="6000" dirty="0" smtClean="0"/>
              <a:t>La Terres a des montagnes </a:t>
            </a:r>
          </a:p>
          <a:p>
            <a:r>
              <a:rPr lang="fr-FR" sz="6000" dirty="0" smtClean="0"/>
              <a:t>La Terre est un astre !!! 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4209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6000" dirty="0" smtClean="0"/>
              <a:t>La Terre n’est pas le centre du monde </a:t>
            </a:r>
            <a:r>
              <a:rPr lang="fr-FR" dirty="0" smtClean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21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86985"/>
            <a:ext cx="1191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/>
              <a:t>    Jupiter à la lunette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9403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285</Words>
  <Application>Microsoft Office PowerPoint</Application>
  <PresentationFormat>Affichage à l'écran (4:3)</PresentationFormat>
  <Paragraphs>107</Paragraphs>
  <Slides>56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Hommage  aux bricoleurs  géniaux qui ont changé notre vision du monde </vt:lpstr>
      <vt:lpstr>Vision du monde ancienne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Où sont les étoiles  ?  </vt:lpstr>
      <vt:lpstr>Cartographie du ciel </vt:lpstr>
      <vt:lpstr>William Herschel 1780   </vt:lpstr>
      <vt:lpstr>Présentation PowerPoint</vt:lpstr>
      <vt:lpstr>Présentation PowerPoint</vt:lpstr>
      <vt:lpstr>Présentation PowerPoint</vt:lpstr>
      <vt:lpstr>Edwin Hubble 1920    </vt:lpstr>
      <vt:lpstr>Ou sont les nébuleuses? </vt:lpstr>
      <vt:lpstr>Présentation PowerPoint</vt:lpstr>
      <vt:lpstr>Présentation PowerPoint</vt:lpstr>
      <vt:lpstr>Henriett Leavit  Montre que Andromède est  très  loin  La Voie Lactée    </vt:lpstr>
      <vt:lpstr>Présentation PowerPoint</vt:lpstr>
      <vt:lpstr>  La Galaxie d’Andromède  Trois millions d’A.L</vt:lpstr>
      <vt:lpstr>Présentation PowerPoint</vt:lpstr>
      <vt:lpstr>Présentation PowerPoint</vt:lpstr>
      <vt:lpstr>Présentation PowerPoint</vt:lpstr>
      <vt:lpstr>   </vt:lpstr>
      <vt:lpstr>Présentation PowerPoint</vt:lpstr>
      <vt:lpstr>   </vt:lpstr>
      <vt:lpstr>Présentation PowerPoint</vt:lpstr>
      <vt:lpstr>Présentation PowerPoint</vt:lpstr>
      <vt:lpstr>Présentation PowerPoint</vt:lpstr>
      <vt:lpstr>   </vt:lpstr>
      <vt:lpstr>Présentation PowerPoint</vt:lpstr>
      <vt:lpstr> Le rayonnement fossile  Penzias et Wilson  1965  </vt:lpstr>
      <vt:lpstr>Présentation PowerPoint</vt:lpstr>
      <vt:lpstr>Le rayonnement fossile </vt:lpstr>
      <vt:lpstr>Présentation PowerPoint</vt:lpstr>
      <vt:lpstr>   </vt:lpstr>
      <vt:lpstr>Présentation PowerPoint</vt:lpstr>
      <vt:lpstr>Séparateurs d’isotopes   Laboratoire d’Orsay  René Bernas </vt:lpstr>
      <vt:lpstr>Séparateurs d’isotopes   Laboratoire d’Orsay:  René Bernas  </vt:lpstr>
      <vt:lpstr>Séparateurs d’isotopes   Laboratoire d’Orsay  René Bernas </vt:lpstr>
      <vt:lpstr>Présentation PowerPoint</vt:lpstr>
      <vt:lpstr>Le Plateau des Spite </vt:lpstr>
      <vt:lpstr>Hommage  aux bricoleurs  géniaux qui ont changé notre vision du monde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Hommage  aux bricoleurs  géniaux qui ont changé notre vision du monde</dc:title>
  <dc:creator>Tom</dc:creator>
  <cp:lastModifiedBy>BrunoMONFLIER</cp:lastModifiedBy>
  <cp:revision>27</cp:revision>
  <dcterms:created xsi:type="dcterms:W3CDTF">2016-08-11T15:22:35Z</dcterms:created>
  <dcterms:modified xsi:type="dcterms:W3CDTF">2016-08-30T13:41:42Z</dcterms:modified>
</cp:coreProperties>
</file>